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6" r:id="rId2"/>
    <p:sldId id="264" r:id="rId3"/>
    <p:sldId id="257" r:id="rId4"/>
    <p:sldId id="260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28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2DB5FE-98F1-43DC-9E09-8593041FE9A4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9CD32F-D367-418A-A2EE-1F692DF5BF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965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9CD32F-D367-418A-A2EE-1F692DF5BF4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270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9CD32F-D367-418A-A2EE-1F692DF5BF4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270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065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84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896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01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813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890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65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884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548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539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688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596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2"/>
            <a:ext cx="7772400" cy="1470025"/>
          </a:xfrm>
        </p:spPr>
        <p:txBody>
          <a:bodyPr/>
          <a:lstStyle/>
          <a:p>
            <a:r>
              <a:rPr lang="cs-CZ" dirty="0" smtClean="0"/>
              <a:t>Vzory podstatných jmen </a:t>
            </a:r>
            <a:r>
              <a:rPr lang="cs-CZ" smtClean="0"/>
              <a:t>rodu mužského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132856"/>
            <a:ext cx="7488832" cy="396044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Název školy</a:t>
            </a:r>
            <a:r>
              <a:rPr lang="cs-CZ" sz="2000" smtClean="0"/>
              <a:t>: Základní </a:t>
            </a:r>
            <a:r>
              <a:rPr lang="cs-CZ" sz="2000" dirty="0" smtClean="0"/>
              <a:t>škola Karla Klíče Hostinné</a:t>
            </a:r>
          </a:p>
          <a:p>
            <a:pPr algn="l"/>
            <a:r>
              <a:rPr lang="cs-CZ" sz="2000" dirty="0" smtClean="0"/>
              <a:t>Autor</a:t>
            </a:r>
            <a:r>
              <a:rPr lang="cs-CZ" sz="2000" smtClean="0"/>
              <a:t>: Mgr</a:t>
            </a:r>
            <a:r>
              <a:rPr lang="cs-CZ" sz="2000" dirty="0" smtClean="0"/>
              <a:t>. Iva Zákoucká</a:t>
            </a:r>
          </a:p>
          <a:p>
            <a:pPr algn="l"/>
            <a:r>
              <a:rPr lang="cs-CZ" sz="2000" dirty="0" smtClean="0"/>
              <a:t>Název</a:t>
            </a:r>
            <a:r>
              <a:rPr lang="cs-CZ" sz="2000" smtClean="0"/>
              <a:t>: VY_32_INOVACE_08_C_07_Podstatná jména rodu mužského</a:t>
            </a:r>
            <a:endParaRPr lang="cs-CZ" sz="2000" dirty="0" smtClean="0"/>
          </a:p>
          <a:p>
            <a:pPr algn="l"/>
            <a:r>
              <a:rPr lang="cs-CZ" sz="2000" dirty="0" smtClean="0"/>
              <a:t>Téma</a:t>
            </a:r>
            <a:r>
              <a:rPr lang="cs-CZ" sz="2000" smtClean="0"/>
              <a:t>: Vzory podstatných jmen rodu mužského</a:t>
            </a:r>
            <a:endParaRPr lang="cs-CZ" sz="2000" dirty="0" smtClean="0"/>
          </a:p>
          <a:p>
            <a:pPr algn="l"/>
            <a:r>
              <a:rPr lang="cs-CZ" sz="2000" dirty="0" smtClean="0"/>
              <a:t>Číslo </a:t>
            </a:r>
            <a:r>
              <a:rPr lang="cs-CZ" sz="2000" smtClean="0"/>
              <a:t>projektu: </a:t>
            </a:r>
            <a:r>
              <a:rPr lang="cs-CZ" sz="2000"/>
              <a:t>CZ.1.07/1.4.00/21.2131</a:t>
            </a:r>
          </a:p>
          <a:p>
            <a:pPr algn="l"/>
            <a:endParaRPr lang="cs-CZ" sz="2000" dirty="0" smtClean="0"/>
          </a:p>
          <a:p>
            <a:pPr algn="l"/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8123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4251940"/>
              </p:ext>
            </p:extLst>
          </p:nvPr>
        </p:nvGraphicFramePr>
        <p:xfrm>
          <a:off x="1154894" y="908720"/>
          <a:ext cx="6851636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3.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2. 2012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8. 2. 2012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Jazyk</a:t>
                      </a:r>
                      <a:r>
                        <a:rPr lang="cs-CZ" baseline="0" smtClean="0"/>
                        <a:t>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Český</a:t>
                      </a:r>
                      <a:r>
                        <a:rPr lang="cs-CZ" baseline="0" smtClean="0"/>
                        <a:t>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Tvarosloví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Podstatná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jména - vzory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životný, neživotný, pán, hrad, muž, stroj, předseda, soudce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2272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" y="404664"/>
            <a:ext cx="8229600" cy="1728192"/>
          </a:xfrm>
          <a:gradFill>
            <a:gsLst>
              <a:gs pos="0">
                <a:schemeClr val="tx2">
                  <a:lumMod val="20000"/>
                  <a:lumOff val="80000"/>
                </a:schemeClr>
              </a:gs>
              <a:gs pos="100000">
                <a:schemeClr val="dk2">
                  <a:tint val="45000"/>
                  <a:shade val="99000"/>
                  <a:satMod val="350000"/>
                </a:schemeClr>
              </a:gs>
              <a:gs pos="100000">
                <a:schemeClr val="dk2">
                  <a:shade val="20000"/>
                  <a:satMod val="255000"/>
                </a:schemeClr>
              </a:gs>
            </a:gsLst>
          </a:gra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r>
              <a:rPr lang="cs-CZ" dirty="0" smtClean="0"/>
              <a:t>Podstatná jména </a:t>
            </a:r>
            <a:r>
              <a:rPr lang="cs-CZ" smtClean="0"/>
              <a:t>rodu mužského </a:t>
            </a:r>
            <a:r>
              <a:rPr lang="cs-CZ" dirty="0" smtClean="0"/>
              <a:t>zakončená v čísle jednotném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1366253"/>
              </p:ext>
            </p:extLst>
          </p:nvPr>
        </p:nvGraphicFramePr>
        <p:xfrm>
          <a:off x="457200" y="2420938"/>
          <a:ext cx="8362952" cy="4277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90738"/>
                <a:gridCol w="2090738"/>
                <a:gridCol w="2090738"/>
                <a:gridCol w="2090738"/>
              </a:tblGrid>
              <a:tr h="370840">
                <a:tc gridSpan="4"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v 1.</a:t>
                      </a:r>
                      <a:r>
                        <a:rPr lang="cs-CZ" sz="2800" baseline="0" smtClean="0"/>
                        <a:t> pádě na souhlásku</a:t>
                      </a:r>
                      <a:endParaRPr lang="cs-CZ" sz="280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tvrdou nebo obojetnou</a:t>
                      </a:r>
                      <a:endParaRPr lang="cs-CZ" sz="280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měkkou nebo obojetnou</a:t>
                      </a:r>
                      <a:endParaRPr lang="cs-CZ" sz="280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v 2. pádě -a, -u</a:t>
                      </a:r>
                      <a:endParaRPr lang="cs-CZ" sz="28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v 2. pádě -e</a:t>
                      </a:r>
                      <a:endParaRPr lang="cs-CZ" sz="28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tvrdý životný</a:t>
                      </a:r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tvrdý neživotný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měkký životný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měkký neživotný</a:t>
                      </a:r>
                      <a:endParaRPr lang="cs-CZ" sz="28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pán</a:t>
                      </a:r>
                      <a:endParaRPr lang="cs-CZ" sz="28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hrad</a:t>
                      </a:r>
                      <a:endParaRPr lang="cs-CZ" sz="28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muž</a:t>
                      </a:r>
                      <a:endParaRPr lang="cs-CZ" sz="28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stroj</a:t>
                      </a:r>
                      <a:endParaRPr lang="cs-CZ" sz="280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pán</a:t>
                      </a:r>
                      <a:r>
                        <a:rPr lang="cs-CZ" sz="2800" b="1" smtClean="0"/>
                        <a:t>a</a:t>
                      </a:r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hrad</a:t>
                      </a:r>
                      <a:r>
                        <a:rPr lang="cs-CZ" sz="2800" b="1" smtClean="0"/>
                        <a:t>u</a:t>
                      </a:r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muž</a:t>
                      </a:r>
                      <a:r>
                        <a:rPr lang="cs-CZ" sz="2800" b="1" smtClean="0"/>
                        <a:t>e</a:t>
                      </a:r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stroj</a:t>
                      </a:r>
                      <a:r>
                        <a:rPr lang="cs-CZ" sz="2800" b="1" smtClean="0"/>
                        <a:t>e</a:t>
                      </a:r>
                      <a:endParaRPr lang="cs-CZ" sz="2800" b="1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Šipka dolů 9"/>
          <p:cNvSpPr/>
          <p:nvPr/>
        </p:nvSpPr>
        <p:spPr>
          <a:xfrm>
            <a:off x="1414193" y="4941168"/>
            <a:ext cx="180000" cy="5400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ů 14"/>
          <p:cNvSpPr/>
          <p:nvPr/>
        </p:nvSpPr>
        <p:spPr>
          <a:xfrm>
            <a:off x="3492770" y="4938912"/>
            <a:ext cx="180000" cy="5400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ů 15"/>
          <p:cNvSpPr/>
          <p:nvPr/>
        </p:nvSpPr>
        <p:spPr>
          <a:xfrm>
            <a:off x="5574774" y="4937063"/>
            <a:ext cx="180000" cy="5400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ů 16"/>
          <p:cNvSpPr/>
          <p:nvPr/>
        </p:nvSpPr>
        <p:spPr>
          <a:xfrm>
            <a:off x="7711505" y="4932958"/>
            <a:ext cx="180000" cy="5400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64098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70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 animBg="1"/>
      <p:bldP spid="15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3801651"/>
              </p:ext>
            </p:extLst>
          </p:nvPr>
        </p:nvGraphicFramePr>
        <p:xfrm>
          <a:off x="383697" y="476672"/>
          <a:ext cx="8280000" cy="3037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40000"/>
                <a:gridCol w="4140000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v 1.</a:t>
                      </a:r>
                      <a:r>
                        <a:rPr lang="cs-CZ" sz="2800" baseline="0" smtClean="0"/>
                        <a:t> pádě na samohlásku</a:t>
                      </a:r>
                      <a:endParaRPr lang="cs-CZ" sz="280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41680"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-a</a:t>
                      </a:r>
                      <a:endParaRPr lang="cs-CZ" sz="280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-e</a:t>
                      </a:r>
                      <a:endParaRPr lang="cs-CZ" sz="280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tvrdý životný</a:t>
                      </a:r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měkký životný</a:t>
                      </a:r>
                      <a:endParaRPr lang="cs-CZ" sz="2800"/>
                    </a:p>
                  </a:txBody>
                  <a:tcPr anchor="ctr"/>
                </a:tc>
              </a:tr>
              <a:tr h="741680">
                <a:tc>
                  <a:txBody>
                    <a:bodyPr/>
                    <a:lstStyle/>
                    <a:p>
                      <a:pPr algn="ctr"/>
                      <a:endParaRPr lang="cs-CZ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40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předseda</a:t>
                      </a:r>
                      <a:endParaRPr lang="cs-CZ" sz="280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soudce</a:t>
                      </a:r>
                      <a:endParaRPr lang="cs-CZ" sz="280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10" name="Šipka dolů 9"/>
          <p:cNvSpPr/>
          <p:nvPr/>
        </p:nvSpPr>
        <p:spPr>
          <a:xfrm>
            <a:off x="2411760" y="2348880"/>
            <a:ext cx="180000" cy="5400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ů 16"/>
          <p:cNvSpPr/>
          <p:nvPr/>
        </p:nvSpPr>
        <p:spPr>
          <a:xfrm>
            <a:off x="6534208" y="2348880"/>
            <a:ext cx="180000" cy="5400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01866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smtClean="0"/>
              <a:t>Podstatná jména rodu mužského rozdělujeme podle toho, jestli jsou rodu mužského </a:t>
            </a:r>
            <a:r>
              <a:rPr lang="cs-CZ" sz="2600" smtClean="0">
                <a:solidFill>
                  <a:srgbClr val="00B0F0"/>
                </a:solidFill>
              </a:rPr>
              <a:t>životného </a:t>
            </a:r>
            <a:r>
              <a:rPr lang="cs-CZ" sz="2600" smtClean="0"/>
              <a:t>nebo </a:t>
            </a:r>
            <a:r>
              <a:rPr lang="cs-CZ" sz="2600" smtClean="0">
                <a:solidFill>
                  <a:srgbClr val="00B0F0"/>
                </a:solidFill>
              </a:rPr>
              <a:t>neživotného</a:t>
            </a:r>
            <a:r>
              <a:rPr lang="cs-CZ" sz="2600" smtClean="0"/>
              <a:t>.</a:t>
            </a:r>
          </a:p>
          <a:p>
            <a:pPr marL="0" indent="0">
              <a:buNone/>
              <a:tabLst>
                <a:tab pos="7896225" algn="r"/>
              </a:tabLst>
            </a:pPr>
            <a:r>
              <a:rPr lang="cs-CZ" sz="2600" smtClean="0"/>
              <a:t>Když mají </a:t>
            </a:r>
            <a:r>
              <a:rPr lang="cs-CZ" sz="2600" smtClean="0">
                <a:solidFill>
                  <a:srgbClr val="00B0F0"/>
                </a:solidFill>
              </a:rPr>
              <a:t>stejný tvar </a:t>
            </a:r>
            <a:r>
              <a:rPr lang="cs-CZ" sz="2600" smtClean="0"/>
              <a:t>v 1. a 4. p. č. j. jsou </a:t>
            </a:r>
            <a:r>
              <a:rPr lang="cs-CZ" sz="2600" smtClean="0">
                <a:solidFill>
                  <a:srgbClr val="00B0F0"/>
                </a:solidFill>
              </a:rPr>
              <a:t>neživotná</a:t>
            </a:r>
            <a:r>
              <a:rPr lang="cs-CZ" sz="2600" smtClean="0"/>
              <a:t>		(1. p. strom, 4. p. strom).</a:t>
            </a:r>
          </a:p>
          <a:p>
            <a:pPr marL="0" indent="0">
              <a:buNone/>
              <a:tabLst>
                <a:tab pos="7896225" algn="r"/>
              </a:tabLst>
            </a:pPr>
            <a:r>
              <a:rPr lang="cs-CZ" sz="2600" smtClean="0"/>
              <a:t>Jestliže mají v 1. a 4. p. č. j. </a:t>
            </a:r>
            <a:r>
              <a:rPr lang="cs-CZ" sz="2600" smtClean="0">
                <a:solidFill>
                  <a:srgbClr val="00B0F0"/>
                </a:solidFill>
              </a:rPr>
              <a:t>různé tvary</a:t>
            </a:r>
            <a:r>
              <a:rPr lang="cs-CZ" sz="2600" smtClean="0"/>
              <a:t>, jsou </a:t>
            </a:r>
            <a:r>
              <a:rPr lang="cs-CZ" sz="2600" smtClean="0">
                <a:solidFill>
                  <a:srgbClr val="00B0F0"/>
                </a:solidFill>
              </a:rPr>
              <a:t>životná</a:t>
            </a:r>
            <a:br>
              <a:rPr lang="cs-CZ" sz="2600" smtClean="0">
                <a:solidFill>
                  <a:srgbClr val="00B0F0"/>
                </a:solidFill>
              </a:rPr>
            </a:br>
            <a:r>
              <a:rPr lang="cs-CZ" sz="2600" smtClean="0">
                <a:solidFill>
                  <a:srgbClr val="00B0F0"/>
                </a:solidFill>
              </a:rPr>
              <a:t>	</a:t>
            </a:r>
            <a:r>
              <a:rPr lang="cs-CZ" sz="2600" smtClean="0"/>
              <a:t>(1. p. pes, 4. p. psa).</a:t>
            </a:r>
          </a:p>
          <a:p>
            <a:pPr marL="0" indent="0">
              <a:buNone/>
              <a:tabLst>
                <a:tab pos="7896225" algn="r"/>
              </a:tabLst>
            </a:pPr>
            <a:r>
              <a:rPr lang="cs-CZ" sz="2600" smtClean="0"/>
              <a:t>Podstatná jména rodu mužského zakončená v 1. p. č. j. na samohlásku </a:t>
            </a:r>
            <a:r>
              <a:rPr lang="cs-CZ" sz="2600" smtClean="0">
                <a:solidFill>
                  <a:srgbClr val="00B0F0"/>
                </a:solidFill>
              </a:rPr>
              <a:t>-a</a:t>
            </a:r>
            <a:r>
              <a:rPr lang="cs-CZ" sz="2600" smtClean="0"/>
              <a:t>, </a:t>
            </a:r>
            <a:r>
              <a:rPr lang="cs-CZ" sz="2600" smtClean="0">
                <a:solidFill>
                  <a:srgbClr val="00B0F0"/>
                </a:solidFill>
              </a:rPr>
              <a:t>-e</a:t>
            </a:r>
            <a:r>
              <a:rPr lang="cs-CZ" sz="2600" smtClean="0"/>
              <a:t> jsou rodu mužského životného (turista, správce).</a:t>
            </a:r>
            <a:endParaRPr lang="cs-CZ" sz="2600"/>
          </a:p>
        </p:txBody>
      </p:sp>
    </p:spTree>
    <p:extLst>
      <p:ext uri="{BB962C8B-B14F-4D97-AF65-F5344CB8AC3E}">
        <p14:creationId xmlns:p14="http://schemas.microsoft.com/office/powerpoint/2010/main" val="4256378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smtClean="0"/>
              <a:t>Sešit, oheň, hokejista, průvodce, hlídač, výlet, jetel, vrabec, správce, tenista, sloup, vítěz, sníh, nemluva, osel, dub, příkop, houslista, břeh, lev.</a:t>
            </a:r>
          </a:p>
          <a:p>
            <a:pPr marL="0" indent="0">
              <a:buNone/>
            </a:pPr>
            <a:endParaRPr lang="cs-CZ" sz="260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8539933"/>
              </p:ext>
            </p:extLst>
          </p:nvPr>
        </p:nvGraphicFramePr>
        <p:xfrm>
          <a:off x="107504" y="2060852"/>
          <a:ext cx="8928992" cy="468051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464496"/>
                <a:gridCol w="4464496"/>
              </a:tblGrid>
              <a:tr h="386950"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podstatná jména životná</a:t>
                      </a:r>
                      <a:endParaRPr lang="cs-CZ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podstatná jména neživotná</a:t>
                      </a:r>
                      <a:endParaRPr lang="cs-CZ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77063"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7063"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7063"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7063"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7063"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7063"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7063"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7063"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7063"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635896" y="198408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smtClean="0"/>
              <a:t>Roztřiď.</a:t>
            </a:r>
            <a:endParaRPr lang="cs-CZ" sz="4000"/>
          </a:p>
        </p:txBody>
      </p:sp>
    </p:spTree>
    <p:extLst>
      <p:ext uri="{BB962C8B-B14F-4D97-AF65-F5344CB8AC3E}">
        <p14:creationId xmlns:p14="http://schemas.microsoft.com/office/powerpoint/2010/main" val="2342310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Mgr. Iva Zákoucká</a:t>
            </a: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3. února </a:t>
            </a:r>
            <a:r>
              <a:rPr lang="cs-CZ" sz="2800" dirty="0" smtClean="0"/>
              <a:t>2012</a:t>
            </a:r>
            <a:br>
              <a:rPr lang="cs-CZ" sz="2800" dirty="0" smtClean="0"/>
            </a:br>
            <a:r>
              <a:rPr lang="cs-CZ" sz="2800" dirty="0" smtClean="0"/>
              <a:t>Určeno pro 4. ročník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b="1" i="1" u="sng" dirty="0" smtClean="0"/>
              <a:t>Anotace</a:t>
            </a:r>
            <a:endParaRPr lang="cs-CZ" sz="2800" b="1" i="1" u="sng" dirty="0"/>
          </a:p>
          <a:p>
            <a:pPr marL="0" indent="0">
              <a:buNone/>
            </a:pPr>
            <a:r>
              <a:rPr lang="cs-CZ" sz="2000" u="sng" dirty="0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Podstatná jména rodu mužského životná, neživotná</a:t>
            </a:r>
          </a:p>
          <a:p>
            <a:pPr marL="0" indent="0">
              <a:buNone/>
            </a:pPr>
            <a:r>
              <a:rPr lang="cs-CZ" sz="2000" smtClean="0"/>
              <a:t>Vzory </a:t>
            </a:r>
            <a:r>
              <a:rPr lang="cs-CZ" sz="2000" dirty="0" smtClean="0"/>
              <a:t>podstatných jmen </a:t>
            </a:r>
            <a:r>
              <a:rPr lang="cs-CZ" sz="2000" smtClean="0"/>
              <a:t>rodu mužského</a:t>
            </a:r>
            <a:endParaRPr lang="cs-CZ" sz="2000" dirty="0" smtClean="0"/>
          </a:p>
          <a:p>
            <a:endParaRPr lang="cs-CZ" sz="2000" u="sng" dirty="0"/>
          </a:p>
          <a:p>
            <a:pPr marL="0" indent="0">
              <a:buNone/>
            </a:pPr>
            <a:r>
              <a:rPr lang="cs-CZ" sz="2000" u="sng" dirty="0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Třídění podstatných jmen rodu mužského na životná a neživotná</a:t>
            </a:r>
            <a:endParaRPr lang="cs-CZ" sz="2000" dirty="0" smtClean="0"/>
          </a:p>
          <a:p>
            <a:endParaRPr lang="cs-CZ" sz="2000" dirty="0"/>
          </a:p>
          <a:p>
            <a:pPr marL="0" indent="0">
              <a:buNone/>
            </a:pPr>
            <a:r>
              <a:rPr lang="cs-CZ" sz="2000" u="sng" dirty="0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/>
              <a:t>Použité zdroje</a:t>
            </a:r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1474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3|2|2.2|2.6|1.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3|2|2.2|2.6|1.5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386</TotalTime>
  <Words>285</Words>
  <Application>Microsoft Office PowerPoint</Application>
  <PresentationFormat>Předvádění na obrazovce (4:3)</PresentationFormat>
  <Paragraphs>73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Vzory podstatných jmen rodu mužského</vt:lpstr>
      <vt:lpstr>Prezentace aplikace PowerPoint</vt:lpstr>
      <vt:lpstr>Podstatná jména rodu mužského zakončená v čísle jednotném</vt:lpstr>
      <vt:lpstr>Prezentace aplikace PowerPoint</vt:lpstr>
      <vt:lpstr>Prezentace aplikace PowerPoint</vt:lpstr>
      <vt:lpstr>Prezentace aplikace PowerPoint</vt:lpstr>
      <vt:lpstr>Mgr. Iva Zákoucká 3. února 2012 Určeno pro 4.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Iva</dc:creator>
  <cp:lastModifiedBy>Iva</cp:lastModifiedBy>
  <cp:revision>45</cp:revision>
  <dcterms:created xsi:type="dcterms:W3CDTF">2012-01-15T09:44:05Z</dcterms:created>
  <dcterms:modified xsi:type="dcterms:W3CDTF">2012-09-04T17:47:00Z</dcterms:modified>
</cp:coreProperties>
</file>