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3"/>
  </p:notesMasterIdLst>
  <p:sldIdLst>
    <p:sldId id="256" r:id="rId2"/>
    <p:sldId id="270" r:id="rId3"/>
    <p:sldId id="259" r:id="rId4"/>
    <p:sldId id="271" r:id="rId5"/>
    <p:sldId id="272" r:id="rId6"/>
    <p:sldId id="260" r:id="rId7"/>
    <p:sldId id="273" r:id="rId8"/>
    <p:sldId id="264" r:id="rId9"/>
    <p:sldId id="269" r:id="rId10"/>
    <p:sldId id="27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28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2DB5FE-98F1-43DC-9E09-8593041FE9A4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9CD32F-D367-418A-A2EE-1F692DF5BF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965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9486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4667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9336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6614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257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41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366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457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359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68584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317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3287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6"/>
            <a:ext cx="7772400" cy="1470025"/>
          </a:xfrm>
        </p:spPr>
        <p:txBody>
          <a:bodyPr/>
          <a:lstStyle/>
          <a:p>
            <a:r>
              <a:rPr lang="cs-CZ" dirty="0"/>
              <a:t>Skloňování vzorů podstatných jmen </a:t>
            </a:r>
            <a:r>
              <a:rPr lang="cs-CZ"/>
              <a:t>rodu </a:t>
            </a:r>
            <a:r>
              <a:rPr lang="cs-CZ" smtClean="0"/>
              <a:t>mužského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2132856"/>
            <a:ext cx="7560840" cy="396044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Název školy</a:t>
            </a:r>
            <a:r>
              <a:rPr lang="cs-CZ" sz="2000" smtClean="0">
                <a:solidFill>
                  <a:schemeClr val="bg1"/>
                </a:solidFill>
              </a:rPr>
              <a:t>: Základní </a:t>
            </a:r>
            <a:r>
              <a:rPr lang="cs-CZ" sz="2000" dirty="0" smtClean="0">
                <a:solidFill>
                  <a:schemeClr val="bg1"/>
                </a:solidFill>
              </a:rPr>
              <a:t>škola Karla Klíče Hostinné</a:t>
            </a:r>
          </a:p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Autor</a:t>
            </a:r>
            <a:r>
              <a:rPr lang="cs-CZ" sz="2000" smtClean="0">
                <a:solidFill>
                  <a:schemeClr val="bg1"/>
                </a:solidFill>
              </a:rPr>
              <a:t>: Mgr</a:t>
            </a:r>
            <a:r>
              <a:rPr lang="cs-CZ" sz="2000" dirty="0" smtClean="0">
                <a:solidFill>
                  <a:schemeClr val="bg1"/>
                </a:solidFill>
              </a:rPr>
              <a:t>. Iva Zákoucká</a:t>
            </a:r>
          </a:p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Název</a:t>
            </a:r>
            <a:r>
              <a:rPr lang="cs-CZ" sz="2000" smtClean="0">
                <a:solidFill>
                  <a:schemeClr val="bg1"/>
                </a:solidFill>
              </a:rPr>
              <a:t>: VY_32_INOVACE_08_C_08_Podstatná jména rodu mužského</a:t>
            </a:r>
            <a:endParaRPr lang="cs-CZ" sz="2000" dirty="0" smtClean="0">
              <a:solidFill>
                <a:schemeClr val="bg1"/>
              </a:solidFill>
            </a:endParaRPr>
          </a:p>
          <a:p>
            <a:pPr algn="l"/>
            <a:r>
              <a:rPr lang="cs-CZ" sz="2000" smtClean="0">
                <a:solidFill>
                  <a:schemeClr val="bg1"/>
                </a:solidFill>
              </a:rPr>
              <a:t>Téma: Skloňování vzorů podstatných jmen rodu mužského</a:t>
            </a:r>
            <a:endParaRPr lang="cs-CZ" sz="2000" dirty="0" smtClean="0">
              <a:solidFill>
                <a:schemeClr val="bg1"/>
              </a:solidFill>
            </a:endParaRPr>
          </a:p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Číslo </a:t>
            </a:r>
            <a:r>
              <a:rPr lang="cs-CZ" sz="2000" smtClean="0">
                <a:solidFill>
                  <a:schemeClr val="bg1"/>
                </a:solidFill>
              </a:rPr>
              <a:t>projektu</a:t>
            </a:r>
            <a:r>
              <a:rPr lang="cs-CZ" sz="2000">
                <a:solidFill>
                  <a:schemeClr val="bg1"/>
                </a:solidFill>
              </a:rPr>
              <a:t>: CZ.1.07/1.4.00/21.2131</a:t>
            </a:r>
          </a:p>
          <a:p>
            <a:pPr algn="l"/>
            <a:endParaRPr lang="cs-CZ" sz="2000" dirty="0" smtClean="0">
              <a:solidFill>
                <a:schemeClr val="bg1"/>
              </a:solidFill>
            </a:endParaRPr>
          </a:p>
          <a:p>
            <a:pPr algn="l"/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8123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5478554"/>
              </p:ext>
            </p:extLst>
          </p:nvPr>
        </p:nvGraphicFramePr>
        <p:xfrm>
          <a:off x="1146182" y="836712"/>
          <a:ext cx="6851636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2. 2012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13. 2. 2012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Jazyk</a:t>
                      </a:r>
                      <a:r>
                        <a:rPr lang="cs-CZ" baseline="0" smtClean="0"/>
                        <a:t> a jazyková komunikace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Český</a:t>
                      </a:r>
                      <a:r>
                        <a:rPr lang="cs-CZ" baseline="0" smtClean="0"/>
                        <a:t> jazyk a literatura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Tvarosloví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Skloňování podstatných jmen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životný, neživotný, pán, hrad, muž, stroj, předseda, soudce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400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556792"/>
            <a:ext cx="8229600" cy="1143000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Skloňování vzorů podstatných jmen </a:t>
            </a:r>
            <a:r>
              <a:rPr lang="cs-CZ" smtClean="0"/>
              <a:t>rodu mužského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2517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3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4051910"/>
              </p:ext>
            </p:extLst>
          </p:nvPr>
        </p:nvGraphicFramePr>
        <p:xfrm>
          <a:off x="0" y="0"/>
          <a:ext cx="9144001" cy="705691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28137"/>
                <a:gridCol w="952732"/>
                <a:gridCol w="1854374"/>
                <a:gridCol w="1853595"/>
                <a:gridCol w="1853595"/>
                <a:gridCol w="1501568"/>
              </a:tblGrid>
              <a:tr h="33265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Číslo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Pád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Vzor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6860">
                <a:tc rowSpan="7">
                  <a:txBody>
                    <a:bodyPr/>
                    <a:lstStyle/>
                    <a:p>
                      <a:pPr marL="71755" marR="7175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jednotné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 vert="vert27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1.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pán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hrad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muž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stroj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</a:tr>
              <a:tr h="612229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2.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pán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a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hrad</a:t>
                      </a:r>
                      <a:r>
                        <a:rPr lang="cs-CZ" sz="1900">
                          <a:effectLst/>
                          <a:highlight>
                            <a:srgbClr val="00FFFF"/>
                          </a:highlight>
                        </a:rPr>
                        <a:t>u</a:t>
                      </a:r>
                      <a:r>
                        <a:rPr lang="cs-CZ" sz="1900">
                          <a:effectLst/>
                        </a:rPr>
                        <a:t> (potok</a:t>
                      </a:r>
                      <a:r>
                        <a:rPr lang="cs-CZ" sz="1900">
                          <a:effectLst/>
                          <a:highlight>
                            <a:srgbClr val="00FFFF"/>
                          </a:highlight>
                        </a:rPr>
                        <a:t>a</a:t>
                      </a:r>
                      <a:r>
                        <a:rPr lang="cs-CZ" sz="1900">
                          <a:effectLst/>
                        </a:rPr>
                        <a:t>)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muž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e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stroj</a:t>
                      </a:r>
                      <a:r>
                        <a:rPr lang="cs-CZ" sz="1900">
                          <a:effectLst/>
                          <a:highlight>
                            <a:srgbClr val="00FFFF"/>
                          </a:highlight>
                        </a:rPr>
                        <a:t>e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 anchor="ctr"/>
                </a:tc>
              </a:tr>
              <a:tr h="29686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3.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pán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u</a:t>
                      </a:r>
                      <a:r>
                        <a:rPr lang="cs-CZ" sz="1900">
                          <a:effectLst/>
                        </a:rPr>
                        <a:t>, -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ovi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hrad</a:t>
                      </a:r>
                      <a:r>
                        <a:rPr lang="cs-CZ" sz="1900">
                          <a:effectLst/>
                          <a:highlight>
                            <a:srgbClr val="00FFFF"/>
                          </a:highlight>
                        </a:rPr>
                        <a:t>u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muž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i</a:t>
                      </a:r>
                      <a:r>
                        <a:rPr lang="cs-CZ" sz="1900">
                          <a:effectLst/>
                        </a:rPr>
                        <a:t>, -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ovi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stroj</a:t>
                      </a:r>
                      <a:r>
                        <a:rPr lang="cs-CZ" sz="1900">
                          <a:effectLst/>
                          <a:highlight>
                            <a:srgbClr val="00FFFF"/>
                          </a:highlight>
                        </a:rPr>
                        <a:t>i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</a:tr>
              <a:tr h="29686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4.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pán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a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hrad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muž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e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stroj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</a:tr>
              <a:tr h="612229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5.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pan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e</a:t>
                      </a:r>
                      <a:r>
                        <a:rPr lang="cs-CZ" sz="1900">
                          <a:effectLst/>
                        </a:rPr>
                        <a:t>! (hoch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u</a:t>
                      </a:r>
                      <a:r>
                        <a:rPr lang="cs-CZ" sz="1900">
                          <a:effectLst/>
                        </a:rPr>
                        <a:t>!)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hrad</a:t>
                      </a:r>
                      <a:r>
                        <a:rPr lang="cs-CZ" sz="1900">
                          <a:effectLst/>
                          <a:highlight>
                            <a:srgbClr val="00FFFF"/>
                          </a:highlight>
                        </a:rPr>
                        <a:t>e</a:t>
                      </a:r>
                      <a:r>
                        <a:rPr lang="cs-CZ" sz="1900">
                          <a:effectLst/>
                        </a:rPr>
                        <a:t>!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muž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i</a:t>
                      </a:r>
                      <a:r>
                        <a:rPr lang="cs-CZ" sz="1900">
                          <a:effectLst/>
                        </a:rPr>
                        <a:t>!  (otč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e</a:t>
                      </a:r>
                      <a:r>
                        <a:rPr lang="cs-CZ" sz="1900">
                          <a:effectLst/>
                        </a:rPr>
                        <a:t>!)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stroj</a:t>
                      </a:r>
                      <a:r>
                        <a:rPr lang="cs-CZ" sz="1900">
                          <a:effectLst/>
                          <a:highlight>
                            <a:srgbClr val="00FFFF"/>
                          </a:highlight>
                        </a:rPr>
                        <a:t>i</a:t>
                      </a:r>
                      <a:r>
                        <a:rPr lang="cs-CZ" sz="1900">
                          <a:effectLst/>
                        </a:rPr>
                        <a:t>!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 anchor="ctr"/>
                </a:tc>
              </a:tr>
              <a:tr h="504549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6.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(o) pán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u</a:t>
                      </a:r>
                      <a:r>
                        <a:rPr lang="cs-CZ" sz="1900">
                          <a:effectLst/>
                        </a:rPr>
                        <a:t>, -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ovi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(o) hrad</a:t>
                      </a:r>
                      <a:r>
                        <a:rPr lang="cs-CZ" sz="1900">
                          <a:effectLst/>
                          <a:highlight>
                            <a:srgbClr val="00FFFF"/>
                          </a:highlight>
                        </a:rPr>
                        <a:t>ě</a:t>
                      </a:r>
                      <a:r>
                        <a:rPr lang="cs-CZ" sz="1900">
                          <a:effectLst/>
                        </a:rPr>
                        <a:t>, -</a:t>
                      </a:r>
                      <a:r>
                        <a:rPr lang="cs-CZ" sz="1900">
                          <a:effectLst/>
                          <a:highlight>
                            <a:srgbClr val="00FFFF"/>
                          </a:highlight>
                        </a:rPr>
                        <a:t>u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(o) muž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i</a:t>
                      </a:r>
                      <a:r>
                        <a:rPr lang="cs-CZ" sz="1900">
                          <a:effectLst/>
                        </a:rPr>
                        <a:t>, -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ovi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(o) stroj</a:t>
                      </a:r>
                      <a:r>
                        <a:rPr lang="cs-CZ" sz="1900">
                          <a:effectLst/>
                          <a:highlight>
                            <a:srgbClr val="00FFFF"/>
                          </a:highlight>
                        </a:rPr>
                        <a:t>i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</a:tr>
              <a:tr h="29686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7.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pán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em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hradem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muž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em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stroj</a:t>
                      </a:r>
                      <a:r>
                        <a:rPr lang="cs-CZ" sz="1900">
                          <a:effectLst/>
                          <a:highlight>
                            <a:srgbClr val="00FFFF"/>
                          </a:highlight>
                        </a:rPr>
                        <a:t>em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</a:tr>
              <a:tr h="29686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 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 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 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 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 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 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</a:tr>
              <a:tr h="612229">
                <a:tc rowSpan="7">
                  <a:txBody>
                    <a:bodyPr/>
                    <a:lstStyle/>
                    <a:p>
                      <a:pPr marL="71755" marR="7175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množné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 vert="vert27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1.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pán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i</a:t>
                      </a:r>
                      <a:r>
                        <a:rPr lang="cs-CZ" sz="1900">
                          <a:effectLst/>
                        </a:rPr>
                        <a:t>, -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ové</a:t>
                      </a:r>
                      <a:r>
                        <a:rPr lang="cs-CZ" sz="1900">
                          <a:effectLst/>
                        </a:rPr>
                        <a:t> (občan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é</a:t>
                      </a:r>
                      <a:r>
                        <a:rPr lang="cs-CZ" sz="1900">
                          <a:effectLst/>
                        </a:rPr>
                        <a:t>)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hrad</a:t>
                      </a:r>
                      <a:r>
                        <a:rPr lang="cs-CZ" sz="1900">
                          <a:effectLst/>
                          <a:highlight>
                            <a:srgbClr val="00FFFF"/>
                          </a:highlight>
                        </a:rPr>
                        <a:t>y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muž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i</a:t>
                      </a:r>
                      <a:r>
                        <a:rPr lang="cs-CZ" sz="1900">
                          <a:effectLst/>
                        </a:rPr>
                        <a:t>, -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ové</a:t>
                      </a:r>
                      <a:r>
                        <a:rPr lang="cs-CZ" sz="1900">
                          <a:effectLst/>
                        </a:rPr>
                        <a:t> (učitelé)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stroj</a:t>
                      </a:r>
                      <a:r>
                        <a:rPr lang="cs-CZ" sz="1900">
                          <a:effectLst/>
                          <a:highlight>
                            <a:srgbClr val="00FFFF"/>
                          </a:highlight>
                        </a:rPr>
                        <a:t>e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 anchor="ctr"/>
                </a:tc>
              </a:tr>
              <a:tr h="29686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2.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pán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ů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hrad</a:t>
                      </a:r>
                      <a:r>
                        <a:rPr lang="cs-CZ" sz="1900">
                          <a:effectLst/>
                          <a:highlight>
                            <a:srgbClr val="00FFFF"/>
                          </a:highlight>
                        </a:rPr>
                        <a:t>ů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muž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ů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stroj</a:t>
                      </a:r>
                      <a:r>
                        <a:rPr lang="cs-CZ" sz="1900">
                          <a:effectLst/>
                          <a:highlight>
                            <a:srgbClr val="00FFFF"/>
                          </a:highlight>
                        </a:rPr>
                        <a:t>ů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 anchor="ctr"/>
                </a:tc>
              </a:tr>
              <a:tr h="29686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3.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pán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ům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hrad</a:t>
                      </a:r>
                      <a:r>
                        <a:rPr lang="cs-CZ" sz="1900">
                          <a:effectLst/>
                          <a:highlight>
                            <a:srgbClr val="00FFFF"/>
                          </a:highlight>
                        </a:rPr>
                        <a:t>ům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muž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ům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stroj</a:t>
                      </a:r>
                      <a:r>
                        <a:rPr lang="cs-CZ" sz="1900">
                          <a:effectLst/>
                          <a:highlight>
                            <a:srgbClr val="00FFFF"/>
                          </a:highlight>
                        </a:rPr>
                        <a:t>ům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</a:tr>
              <a:tr h="29686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4.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pán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y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hrad</a:t>
                      </a:r>
                      <a:r>
                        <a:rPr lang="cs-CZ" sz="1900">
                          <a:effectLst/>
                          <a:highlight>
                            <a:srgbClr val="00FFFF"/>
                          </a:highlight>
                        </a:rPr>
                        <a:t>y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muž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e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stroj</a:t>
                      </a:r>
                      <a:r>
                        <a:rPr lang="cs-CZ" sz="1900">
                          <a:effectLst/>
                          <a:highlight>
                            <a:srgbClr val="00FFFF"/>
                          </a:highlight>
                        </a:rPr>
                        <a:t>e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</a:tr>
              <a:tr h="612229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5.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pán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i</a:t>
                      </a:r>
                      <a:r>
                        <a:rPr lang="cs-CZ" sz="1900">
                          <a:effectLst/>
                        </a:rPr>
                        <a:t>!, -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ové</a:t>
                      </a:r>
                      <a:r>
                        <a:rPr lang="cs-CZ" sz="1900">
                          <a:effectLst/>
                        </a:rPr>
                        <a:t> (občan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é</a:t>
                      </a:r>
                      <a:r>
                        <a:rPr lang="cs-CZ" sz="1900">
                          <a:effectLst/>
                        </a:rPr>
                        <a:t>!)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hrad</a:t>
                      </a:r>
                      <a:r>
                        <a:rPr lang="cs-CZ" sz="1900">
                          <a:effectLst/>
                          <a:highlight>
                            <a:srgbClr val="00FFFF"/>
                          </a:highlight>
                        </a:rPr>
                        <a:t>y</a:t>
                      </a:r>
                      <a:r>
                        <a:rPr lang="cs-CZ" sz="1900">
                          <a:effectLst/>
                        </a:rPr>
                        <a:t>!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muž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i</a:t>
                      </a:r>
                      <a:r>
                        <a:rPr lang="cs-CZ" sz="1900">
                          <a:effectLst/>
                        </a:rPr>
                        <a:t>!, -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ové</a:t>
                      </a:r>
                      <a:r>
                        <a:rPr lang="cs-CZ" sz="1900">
                          <a:effectLst/>
                        </a:rPr>
                        <a:t>! (učitel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é</a:t>
                      </a:r>
                      <a:r>
                        <a:rPr lang="cs-CZ" sz="1900">
                          <a:effectLst/>
                        </a:rPr>
                        <a:t>!)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stroj</a:t>
                      </a:r>
                      <a:r>
                        <a:rPr lang="cs-CZ" sz="1900">
                          <a:effectLst/>
                          <a:highlight>
                            <a:srgbClr val="00FFFF"/>
                          </a:highlight>
                        </a:rPr>
                        <a:t>e</a:t>
                      </a:r>
                      <a:r>
                        <a:rPr lang="cs-CZ" sz="1900">
                          <a:effectLst/>
                        </a:rPr>
                        <a:t>!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 anchor="ctr"/>
                </a:tc>
              </a:tr>
              <a:tr h="612229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6.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(o) pán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ech</a:t>
                      </a:r>
                      <a:r>
                        <a:rPr lang="cs-CZ" sz="1900">
                          <a:effectLst/>
                        </a:rPr>
                        <a:t> (hoš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ích</a:t>
                      </a:r>
                      <a:r>
                        <a:rPr lang="cs-CZ" sz="1900">
                          <a:effectLst/>
                        </a:rPr>
                        <a:t>)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(o) hrade</a:t>
                      </a:r>
                      <a:r>
                        <a:rPr lang="cs-CZ" sz="1900">
                          <a:effectLst/>
                          <a:highlight>
                            <a:srgbClr val="00FFFF"/>
                          </a:highlight>
                        </a:rPr>
                        <a:t>ch</a:t>
                      </a:r>
                      <a:r>
                        <a:rPr lang="cs-CZ" sz="1900">
                          <a:effectLst/>
                        </a:rPr>
                        <a:t> (potoc</a:t>
                      </a:r>
                      <a:r>
                        <a:rPr lang="cs-CZ" sz="1900">
                          <a:effectLst/>
                          <a:highlight>
                            <a:srgbClr val="00FFFF"/>
                          </a:highlight>
                        </a:rPr>
                        <a:t>ích</a:t>
                      </a:r>
                      <a:r>
                        <a:rPr lang="cs-CZ" sz="1900">
                          <a:effectLst/>
                        </a:rPr>
                        <a:t>)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(o) muž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ích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(o) stroj</a:t>
                      </a:r>
                      <a:r>
                        <a:rPr lang="cs-CZ" sz="1900">
                          <a:effectLst/>
                          <a:highlight>
                            <a:srgbClr val="00FFFF"/>
                          </a:highlight>
                        </a:rPr>
                        <a:t>ích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</a:tr>
              <a:tr h="29686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7.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pán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y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hrad</a:t>
                      </a:r>
                      <a:r>
                        <a:rPr lang="cs-CZ" sz="1900">
                          <a:effectLst/>
                          <a:highlight>
                            <a:srgbClr val="00FFFF"/>
                          </a:highlight>
                        </a:rPr>
                        <a:t>y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muž</a:t>
                      </a:r>
                      <a:r>
                        <a:rPr lang="cs-CZ" sz="1900">
                          <a:effectLst/>
                          <a:highlight>
                            <a:srgbClr val="FFFF00"/>
                          </a:highlight>
                        </a:rPr>
                        <a:t>i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>
                          <a:effectLst/>
                        </a:rPr>
                        <a:t>stroj</a:t>
                      </a:r>
                      <a:r>
                        <a:rPr lang="cs-CZ" sz="1900">
                          <a:effectLst/>
                          <a:highlight>
                            <a:srgbClr val="00FFFF"/>
                          </a:highlight>
                        </a:rPr>
                        <a:t>i</a:t>
                      </a:r>
                      <a:endParaRPr lang="cs-CZ" sz="1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607" marR="51607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0211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0937587"/>
              </p:ext>
            </p:extLst>
          </p:nvPr>
        </p:nvGraphicFramePr>
        <p:xfrm>
          <a:off x="0" y="-2"/>
          <a:ext cx="9144000" cy="689815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87624"/>
                <a:gridCol w="936104"/>
                <a:gridCol w="3888432"/>
                <a:gridCol w="3131840"/>
              </a:tblGrid>
              <a:tr h="42953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Číslo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Pád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Vzor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00">
                <a:tc rowSpan="7">
                  <a:txBody>
                    <a:bodyPr/>
                    <a:lstStyle/>
                    <a:p>
                      <a:pPr marL="71755" marR="7175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jednotné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vert="vert27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1.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předsed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</a:rPr>
                        <a:t>a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soudc</a:t>
                      </a:r>
                      <a:r>
                        <a:rPr lang="cs-CZ" sz="2400">
                          <a:effectLst/>
                          <a:highlight>
                            <a:srgbClr val="00FFFF"/>
                          </a:highlight>
                        </a:rPr>
                        <a:t>e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</a:tr>
              <a:tr h="43200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2.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předsed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</a:rPr>
                        <a:t>y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soudc</a:t>
                      </a:r>
                      <a:r>
                        <a:rPr lang="cs-CZ" sz="2400">
                          <a:effectLst/>
                          <a:highlight>
                            <a:srgbClr val="00FFFF"/>
                          </a:highlight>
                        </a:rPr>
                        <a:t>e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</a:tr>
              <a:tr h="43200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3.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předsed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</a:rPr>
                        <a:t>ovi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soudc</a:t>
                      </a:r>
                      <a:r>
                        <a:rPr lang="cs-CZ" sz="2400">
                          <a:effectLst/>
                          <a:highlight>
                            <a:srgbClr val="00FFFF"/>
                          </a:highlight>
                        </a:rPr>
                        <a:t>i</a:t>
                      </a:r>
                      <a:r>
                        <a:rPr lang="cs-CZ" sz="2400">
                          <a:effectLst/>
                        </a:rPr>
                        <a:t>, -</a:t>
                      </a:r>
                      <a:r>
                        <a:rPr lang="cs-CZ" sz="2400">
                          <a:effectLst/>
                          <a:highlight>
                            <a:srgbClr val="00FFFF"/>
                          </a:highlight>
                        </a:rPr>
                        <a:t>ovi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</a:tr>
              <a:tr h="43200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4.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předsed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</a:rPr>
                        <a:t>u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soudc</a:t>
                      </a:r>
                      <a:r>
                        <a:rPr lang="cs-CZ" sz="2400">
                          <a:effectLst/>
                          <a:highlight>
                            <a:srgbClr val="00FFFF"/>
                          </a:highlight>
                        </a:rPr>
                        <a:t>e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</a:tr>
              <a:tr h="43200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5.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předsed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</a:rPr>
                        <a:t>o</a:t>
                      </a:r>
                      <a:r>
                        <a:rPr lang="cs-CZ" sz="2400">
                          <a:effectLst/>
                        </a:rPr>
                        <a:t>!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soudc</a:t>
                      </a:r>
                      <a:r>
                        <a:rPr lang="cs-CZ" sz="2400">
                          <a:effectLst/>
                          <a:highlight>
                            <a:srgbClr val="00FFFF"/>
                          </a:highlight>
                        </a:rPr>
                        <a:t>e</a:t>
                      </a:r>
                      <a:r>
                        <a:rPr lang="cs-CZ" sz="2400">
                          <a:effectLst/>
                        </a:rPr>
                        <a:t>!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</a:tr>
              <a:tr h="43200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6.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(o) předsed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</a:rPr>
                        <a:t>ovi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(o) soudc</a:t>
                      </a:r>
                      <a:r>
                        <a:rPr lang="cs-CZ" sz="2400">
                          <a:effectLst/>
                          <a:highlight>
                            <a:srgbClr val="00FFFF"/>
                          </a:highlight>
                        </a:rPr>
                        <a:t>i</a:t>
                      </a:r>
                      <a:r>
                        <a:rPr lang="cs-CZ" sz="2400">
                          <a:effectLst/>
                        </a:rPr>
                        <a:t>, -</a:t>
                      </a:r>
                      <a:r>
                        <a:rPr lang="cs-CZ" sz="2400">
                          <a:effectLst/>
                          <a:highlight>
                            <a:srgbClr val="00FFFF"/>
                          </a:highlight>
                        </a:rPr>
                        <a:t>ovi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</a:tr>
              <a:tr h="43200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7.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předsed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</a:rPr>
                        <a:t>ou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soudc</a:t>
                      </a:r>
                      <a:r>
                        <a:rPr lang="cs-CZ" sz="2400">
                          <a:effectLst/>
                          <a:highlight>
                            <a:srgbClr val="00FFFF"/>
                          </a:highlight>
                        </a:rPr>
                        <a:t>em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</a:tr>
              <a:tr h="43200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</a:tr>
              <a:tr h="432000">
                <a:tc rowSpan="7">
                  <a:txBody>
                    <a:bodyPr/>
                    <a:lstStyle/>
                    <a:p>
                      <a:pPr marL="71755" marR="7175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množné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vert="vert27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1.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effectLst/>
                        </a:rPr>
                        <a:t>předsedové</a:t>
                      </a:r>
                      <a:r>
                        <a:rPr lang="cs-CZ" sz="2400" smtClean="0">
                          <a:effectLst/>
                          <a:highlight>
                            <a:srgbClr val="FFFF00"/>
                          </a:highlight>
                        </a:rPr>
                        <a:t>, </a:t>
                      </a:r>
                      <a:r>
                        <a:rPr lang="cs-CZ" sz="2400" smtClean="0">
                          <a:effectLst/>
                        </a:rPr>
                        <a:t> </a:t>
                      </a:r>
                      <a:r>
                        <a:rPr lang="cs-CZ" sz="2400">
                          <a:effectLst/>
                        </a:rPr>
                        <a:t>(turist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</a:rPr>
                        <a:t>é</a:t>
                      </a:r>
                      <a:r>
                        <a:rPr lang="cs-CZ" sz="2400">
                          <a:effectLst/>
                        </a:rPr>
                        <a:t> -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</a:rPr>
                        <a:t>i</a:t>
                      </a:r>
                      <a:r>
                        <a:rPr lang="cs-CZ" sz="2400">
                          <a:effectLst/>
                        </a:rPr>
                        <a:t>)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soudc</a:t>
                      </a:r>
                      <a:r>
                        <a:rPr lang="cs-CZ" sz="2400">
                          <a:effectLst/>
                          <a:highlight>
                            <a:srgbClr val="00FFFF"/>
                          </a:highlight>
                        </a:rPr>
                        <a:t>i</a:t>
                      </a:r>
                      <a:r>
                        <a:rPr lang="cs-CZ" sz="2400">
                          <a:effectLst/>
                        </a:rPr>
                        <a:t>, -</a:t>
                      </a:r>
                      <a:r>
                        <a:rPr lang="cs-CZ" sz="2400">
                          <a:effectLst/>
                          <a:highlight>
                            <a:srgbClr val="00FFFF"/>
                          </a:highlight>
                        </a:rPr>
                        <a:t>ové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</a:tr>
              <a:tr h="43200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2.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předsed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</a:rPr>
                        <a:t>ů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soudc</a:t>
                      </a:r>
                      <a:r>
                        <a:rPr lang="cs-CZ" sz="2400">
                          <a:effectLst/>
                          <a:highlight>
                            <a:srgbClr val="00FFFF"/>
                          </a:highlight>
                        </a:rPr>
                        <a:t>ů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</a:tr>
              <a:tr h="43200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3.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předsed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</a:rPr>
                        <a:t>ům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soudc</a:t>
                      </a:r>
                      <a:r>
                        <a:rPr lang="cs-CZ" sz="2400">
                          <a:effectLst/>
                          <a:highlight>
                            <a:srgbClr val="00FFFF"/>
                          </a:highlight>
                        </a:rPr>
                        <a:t>ům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</a:tr>
              <a:tr h="43200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4.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předsed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</a:rPr>
                        <a:t>y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soudc</a:t>
                      </a:r>
                      <a:r>
                        <a:rPr lang="cs-CZ" sz="2400">
                          <a:effectLst/>
                          <a:highlight>
                            <a:srgbClr val="00FFFF"/>
                          </a:highlight>
                        </a:rPr>
                        <a:t>e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</a:tr>
              <a:tr h="43200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5.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předsed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</a:rPr>
                        <a:t>ové</a:t>
                      </a:r>
                      <a:r>
                        <a:rPr lang="cs-CZ" sz="2400">
                          <a:effectLst/>
                        </a:rPr>
                        <a:t>! (turisté! -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</a:rPr>
                        <a:t>i</a:t>
                      </a:r>
                      <a:r>
                        <a:rPr lang="cs-CZ" sz="2400">
                          <a:effectLst/>
                        </a:rPr>
                        <a:t>!)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soudc</a:t>
                      </a:r>
                      <a:r>
                        <a:rPr lang="cs-CZ" sz="2400">
                          <a:effectLst/>
                          <a:highlight>
                            <a:srgbClr val="00FFFF"/>
                          </a:highlight>
                        </a:rPr>
                        <a:t>i</a:t>
                      </a:r>
                      <a:r>
                        <a:rPr lang="cs-CZ" sz="2400">
                          <a:effectLst/>
                        </a:rPr>
                        <a:t>! –</a:t>
                      </a:r>
                      <a:r>
                        <a:rPr lang="cs-CZ" sz="2400">
                          <a:effectLst/>
                          <a:highlight>
                            <a:srgbClr val="00FFFF"/>
                          </a:highlight>
                        </a:rPr>
                        <a:t>ové</a:t>
                      </a:r>
                      <a:r>
                        <a:rPr lang="cs-CZ" sz="2400">
                          <a:effectLst/>
                        </a:rPr>
                        <a:t>!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</a:tr>
              <a:tr h="43200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6.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(o) </a:t>
                      </a:r>
                      <a:r>
                        <a:rPr lang="cs-CZ" sz="2400" smtClean="0">
                          <a:effectLst/>
                        </a:rPr>
                        <a:t>předsed</a:t>
                      </a:r>
                      <a:r>
                        <a:rPr lang="cs-CZ" sz="2400" smtClean="0">
                          <a:effectLst/>
                          <a:highlight>
                            <a:srgbClr val="FFFF00"/>
                          </a:highlight>
                        </a:rPr>
                        <a:t>ech, </a:t>
                      </a:r>
                      <a:r>
                        <a:rPr lang="cs-CZ" sz="2400" smtClean="0">
                          <a:effectLst/>
                        </a:rPr>
                        <a:t> </a:t>
                      </a:r>
                      <a:r>
                        <a:rPr lang="cs-CZ" sz="2400">
                          <a:effectLst/>
                        </a:rPr>
                        <a:t>(sluz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</a:rPr>
                        <a:t>ích</a:t>
                      </a:r>
                      <a:r>
                        <a:rPr lang="cs-CZ" sz="2400">
                          <a:effectLst/>
                        </a:rPr>
                        <a:t>)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(o) soudc</a:t>
                      </a:r>
                      <a:r>
                        <a:rPr lang="cs-CZ" sz="2400">
                          <a:effectLst/>
                          <a:highlight>
                            <a:srgbClr val="00FFFF"/>
                          </a:highlight>
                        </a:rPr>
                        <a:t>ích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</a:tr>
              <a:tr h="350222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7.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předsed</a:t>
                      </a:r>
                      <a:r>
                        <a:rPr lang="cs-CZ" sz="2400">
                          <a:effectLst/>
                          <a:highlight>
                            <a:srgbClr val="FFFF00"/>
                          </a:highlight>
                        </a:rPr>
                        <a:t>y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soudc</a:t>
                      </a:r>
                      <a:r>
                        <a:rPr lang="cs-CZ" sz="2400">
                          <a:effectLst/>
                          <a:highlight>
                            <a:srgbClr val="00FFFF"/>
                          </a:highlight>
                        </a:rPr>
                        <a:t>i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5421" marR="35421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9685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0"/>
            <a:ext cx="9036496" cy="6858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mtClean="0"/>
              <a:t>Podle vzoru </a:t>
            </a:r>
            <a:r>
              <a:rPr lang="cs-CZ" smtClean="0">
                <a:solidFill>
                  <a:schemeClr val="bg1"/>
                </a:solidFill>
              </a:rPr>
              <a:t>pán</a:t>
            </a:r>
            <a:r>
              <a:rPr lang="cs-CZ" smtClean="0">
                <a:solidFill>
                  <a:srgbClr val="FFFF00"/>
                </a:solidFill>
              </a:rPr>
              <a:t> </a:t>
            </a:r>
            <a:r>
              <a:rPr lang="cs-CZ" smtClean="0"/>
              <a:t>se skloňují podstatná jména rodu mužského životného, která jsou v 1. p. č. j. zakončena na </a:t>
            </a:r>
            <a:r>
              <a:rPr lang="cs-CZ" smtClean="0">
                <a:solidFill>
                  <a:schemeClr val="bg1"/>
                </a:solidFill>
              </a:rPr>
              <a:t>souhlásku tvrdou </a:t>
            </a:r>
            <a:r>
              <a:rPr lang="cs-CZ" smtClean="0"/>
              <a:t>nebo </a:t>
            </a:r>
            <a:r>
              <a:rPr lang="cs-CZ" smtClean="0">
                <a:solidFill>
                  <a:schemeClr val="bg1"/>
                </a:solidFill>
              </a:rPr>
              <a:t>obojetnou</a:t>
            </a:r>
            <a:r>
              <a:rPr lang="cs-CZ" smtClean="0"/>
              <a:t> a která mají </a:t>
            </a:r>
            <a:br>
              <a:rPr lang="cs-CZ" smtClean="0"/>
            </a:br>
            <a:r>
              <a:rPr lang="cs-CZ" smtClean="0"/>
              <a:t>v 2. p. č. j. koncovku </a:t>
            </a:r>
            <a:r>
              <a:rPr lang="cs-CZ" smtClean="0">
                <a:solidFill>
                  <a:schemeClr val="bg1"/>
                </a:solidFill>
              </a:rPr>
              <a:t>-a </a:t>
            </a:r>
            <a:r>
              <a:rPr lang="cs-CZ" smtClean="0"/>
              <a:t>(lev - lva, hoch - hocha).</a:t>
            </a:r>
          </a:p>
          <a:p>
            <a:pPr marL="0" indent="0">
              <a:buNone/>
            </a:pPr>
            <a:r>
              <a:rPr lang="cs-CZ" smtClean="0"/>
              <a:t>Podle vzoru </a:t>
            </a:r>
            <a:r>
              <a:rPr lang="cs-CZ" smtClean="0">
                <a:solidFill>
                  <a:schemeClr val="bg1"/>
                </a:solidFill>
              </a:rPr>
              <a:t>hrad</a:t>
            </a:r>
            <a:r>
              <a:rPr lang="cs-CZ" smtClean="0"/>
              <a:t> se skloňují podstatná jména rodu mužského neživotného, která jsou v 1. p. č. j. zakončená na </a:t>
            </a:r>
            <a:r>
              <a:rPr lang="cs-CZ" smtClean="0">
                <a:solidFill>
                  <a:schemeClr val="bg1"/>
                </a:solidFill>
              </a:rPr>
              <a:t>souhlásku tvrdou </a:t>
            </a:r>
            <a:r>
              <a:rPr lang="cs-CZ" smtClean="0"/>
              <a:t>nebo </a:t>
            </a:r>
            <a:r>
              <a:rPr lang="cs-CZ" smtClean="0">
                <a:solidFill>
                  <a:schemeClr val="bg1"/>
                </a:solidFill>
              </a:rPr>
              <a:t>obojetnou</a:t>
            </a:r>
            <a:r>
              <a:rPr lang="cs-CZ" smtClean="0">
                <a:solidFill>
                  <a:srgbClr val="FFFF00"/>
                </a:solidFill>
              </a:rPr>
              <a:t/>
            </a:r>
            <a:br>
              <a:rPr lang="cs-CZ" smtClean="0">
                <a:solidFill>
                  <a:srgbClr val="FFFF00"/>
                </a:solidFill>
              </a:rPr>
            </a:br>
            <a:r>
              <a:rPr lang="cs-CZ" smtClean="0"/>
              <a:t>a která mají v 2. p. č. j. koncovku </a:t>
            </a:r>
            <a:r>
              <a:rPr lang="cs-CZ" smtClean="0">
                <a:solidFill>
                  <a:schemeClr val="bg1"/>
                </a:solidFill>
              </a:rPr>
              <a:t>-u </a:t>
            </a:r>
            <a:r>
              <a:rPr lang="cs-CZ" smtClean="0"/>
              <a:t>nebo </a:t>
            </a:r>
            <a:r>
              <a:rPr lang="cs-CZ" smtClean="0">
                <a:solidFill>
                  <a:schemeClr val="bg1"/>
                </a:solidFill>
              </a:rPr>
              <a:t>-a 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(dům - domu, rybník - rybníka).</a:t>
            </a:r>
          </a:p>
          <a:p>
            <a:pPr marL="0" indent="0">
              <a:buNone/>
            </a:pPr>
            <a:r>
              <a:rPr lang="cs-CZ"/>
              <a:t>Podle vzoru </a:t>
            </a:r>
            <a:r>
              <a:rPr lang="cs-CZ" smtClean="0">
                <a:solidFill>
                  <a:schemeClr val="bg1"/>
                </a:solidFill>
              </a:rPr>
              <a:t>muž</a:t>
            </a:r>
            <a:r>
              <a:rPr lang="cs-CZ" smtClean="0"/>
              <a:t> </a:t>
            </a:r>
            <a:r>
              <a:rPr lang="cs-CZ"/>
              <a:t>se skloňují podstatná jména rodu mužského </a:t>
            </a:r>
            <a:r>
              <a:rPr lang="cs-CZ" smtClean="0"/>
              <a:t>životného</a:t>
            </a:r>
            <a:r>
              <a:rPr lang="cs-CZ"/>
              <a:t>, která jsou v 1. p. č. j. zakončená na </a:t>
            </a:r>
            <a:r>
              <a:rPr lang="cs-CZ">
                <a:solidFill>
                  <a:schemeClr val="bg1"/>
                </a:solidFill>
              </a:rPr>
              <a:t>souhlásku </a:t>
            </a:r>
            <a:r>
              <a:rPr lang="cs-CZ" smtClean="0">
                <a:solidFill>
                  <a:schemeClr val="bg1"/>
                </a:solidFill>
              </a:rPr>
              <a:t>měkkou </a:t>
            </a:r>
            <a:r>
              <a:rPr lang="cs-CZ"/>
              <a:t>nebo </a:t>
            </a:r>
            <a:r>
              <a:rPr lang="cs-CZ">
                <a:solidFill>
                  <a:schemeClr val="bg1"/>
                </a:solidFill>
              </a:rPr>
              <a:t>obojetnou</a:t>
            </a:r>
            <a:r>
              <a:rPr lang="cs-CZ">
                <a:solidFill>
                  <a:srgbClr val="FFFF00"/>
                </a:solidFill>
              </a:rPr>
              <a:t/>
            </a:r>
            <a:br>
              <a:rPr lang="cs-CZ">
                <a:solidFill>
                  <a:srgbClr val="FFFF00"/>
                </a:solidFill>
              </a:rPr>
            </a:br>
            <a:r>
              <a:rPr lang="cs-CZ"/>
              <a:t>a která mají v 2. p. č. j. koncovku </a:t>
            </a:r>
            <a:r>
              <a:rPr lang="cs-CZ" smtClean="0">
                <a:solidFill>
                  <a:schemeClr val="bg1"/>
                </a:solidFill>
              </a:rPr>
              <a:t>-e </a:t>
            </a:r>
            <a:r>
              <a:rPr lang="cs-CZ" smtClean="0"/>
              <a:t>(král </a:t>
            </a:r>
            <a:r>
              <a:rPr lang="cs-CZ"/>
              <a:t>- </a:t>
            </a:r>
            <a:r>
              <a:rPr lang="cs-CZ" smtClean="0"/>
              <a:t>krále,</a:t>
            </a:r>
            <a:br>
              <a:rPr lang="cs-CZ" smtClean="0"/>
            </a:br>
            <a:r>
              <a:rPr lang="cs-CZ" smtClean="0"/>
              <a:t>vítěz </a:t>
            </a:r>
            <a:r>
              <a:rPr lang="cs-CZ"/>
              <a:t>- </a:t>
            </a:r>
            <a:r>
              <a:rPr lang="cs-CZ" smtClean="0"/>
              <a:t>vítěze).</a:t>
            </a:r>
            <a:endParaRPr lang="cs-CZ"/>
          </a:p>
          <a:p>
            <a:pPr marL="0" indent="0">
              <a:buNone/>
            </a:pPr>
            <a:endParaRPr lang="cs-CZ" dirty="0" smtClean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5635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0"/>
            <a:ext cx="9036496" cy="6858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mtClean="0"/>
              <a:t>Podle vzoru </a:t>
            </a:r>
            <a:r>
              <a:rPr lang="cs-CZ" smtClean="0">
                <a:solidFill>
                  <a:schemeClr val="bg1"/>
                </a:solidFill>
              </a:rPr>
              <a:t>stroj</a:t>
            </a:r>
            <a:r>
              <a:rPr lang="cs-CZ" smtClean="0">
                <a:solidFill>
                  <a:srgbClr val="FFFF00"/>
                </a:solidFill>
              </a:rPr>
              <a:t> </a:t>
            </a:r>
            <a:r>
              <a:rPr lang="cs-CZ" smtClean="0"/>
              <a:t>se skloňují podstatná jména rodu mužského neživotného, která jsou v 1. p. č. j. zakončena na </a:t>
            </a:r>
            <a:r>
              <a:rPr lang="cs-CZ" smtClean="0">
                <a:solidFill>
                  <a:schemeClr val="bg1"/>
                </a:solidFill>
              </a:rPr>
              <a:t>souhlásku měkkou </a:t>
            </a:r>
            <a:r>
              <a:rPr lang="cs-CZ" smtClean="0"/>
              <a:t>nebo </a:t>
            </a:r>
            <a:r>
              <a:rPr lang="cs-CZ" smtClean="0">
                <a:solidFill>
                  <a:schemeClr val="bg1"/>
                </a:solidFill>
              </a:rPr>
              <a:t>obojetnou</a:t>
            </a:r>
            <a:r>
              <a:rPr lang="cs-CZ" smtClean="0">
                <a:solidFill>
                  <a:srgbClr val="FFFF00"/>
                </a:solidFill>
              </a:rPr>
              <a:t/>
            </a:r>
            <a:br>
              <a:rPr lang="cs-CZ" smtClean="0">
                <a:solidFill>
                  <a:srgbClr val="FFFF00"/>
                </a:solidFill>
              </a:rPr>
            </a:br>
            <a:r>
              <a:rPr lang="cs-CZ" smtClean="0"/>
              <a:t>a která mají v 2. p. č. j. koncovku </a:t>
            </a:r>
            <a:r>
              <a:rPr lang="cs-CZ" smtClean="0">
                <a:solidFill>
                  <a:schemeClr val="bg1"/>
                </a:solidFill>
              </a:rPr>
              <a:t>-e</a:t>
            </a:r>
            <a:r>
              <a:rPr lang="cs-CZ">
                <a:solidFill>
                  <a:srgbClr val="FFFF00"/>
                </a:solidFill>
              </a:rPr>
              <a:t/>
            </a:r>
            <a:br>
              <a:rPr lang="cs-CZ">
                <a:solidFill>
                  <a:srgbClr val="FFFF00"/>
                </a:solidFill>
              </a:rPr>
            </a:br>
            <a:r>
              <a:rPr lang="cs-CZ" smtClean="0"/>
              <a:t>(pytel - pytle, kašel - kašle).</a:t>
            </a:r>
            <a:br>
              <a:rPr lang="cs-CZ" smtClean="0"/>
            </a:br>
            <a:endParaRPr lang="cs-CZ" smtClean="0"/>
          </a:p>
          <a:p>
            <a:pPr marL="0" indent="0">
              <a:buNone/>
            </a:pPr>
            <a:r>
              <a:rPr lang="cs-CZ" smtClean="0"/>
              <a:t>Podle vzoru </a:t>
            </a:r>
            <a:r>
              <a:rPr lang="cs-CZ" smtClean="0">
                <a:solidFill>
                  <a:schemeClr val="bg1"/>
                </a:solidFill>
              </a:rPr>
              <a:t>předseda</a:t>
            </a:r>
            <a:r>
              <a:rPr lang="cs-CZ" smtClean="0"/>
              <a:t> se skloňují podstatná jména rodu mužského životného, která jsou v 1. p. č. j. zakončená na </a:t>
            </a:r>
            <a:r>
              <a:rPr lang="cs-CZ" smtClean="0">
                <a:solidFill>
                  <a:schemeClr val="bg1"/>
                </a:solidFill>
              </a:rPr>
              <a:t>-a</a:t>
            </a:r>
            <a:r>
              <a:rPr lang="cs-CZ" smtClean="0">
                <a:solidFill>
                  <a:srgbClr val="FFFF00"/>
                </a:solidFill>
              </a:rPr>
              <a:t> </a:t>
            </a:r>
            <a:r>
              <a:rPr lang="cs-CZ" smtClean="0"/>
              <a:t>(cyklista, tenista).</a:t>
            </a:r>
          </a:p>
          <a:p>
            <a:pPr marL="0" indent="0">
              <a:buNone/>
            </a:pPr>
            <a:r>
              <a:rPr lang="cs-CZ" smtClean="0">
                <a:solidFill>
                  <a:srgbClr val="FFFF00"/>
                </a:solidFill>
              </a:rPr>
              <a:t/>
            </a:r>
            <a:br>
              <a:rPr lang="cs-CZ" smtClean="0">
                <a:solidFill>
                  <a:srgbClr val="FFFF00"/>
                </a:solidFill>
              </a:rPr>
            </a:br>
            <a:r>
              <a:rPr lang="cs-CZ" smtClean="0"/>
              <a:t>Podle </a:t>
            </a:r>
            <a:r>
              <a:rPr lang="cs-CZ"/>
              <a:t>vzoru </a:t>
            </a:r>
            <a:r>
              <a:rPr lang="cs-CZ" smtClean="0">
                <a:solidFill>
                  <a:schemeClr val="bg1"/>
                </a:solidFill>
              </a:rPr>
              <a:t>soudce</a:t>
            </a:r>
            <a:r>
              <a:rPr lang="cs-CZ" smtClean="0"/>
              <a:t> </a:t>
            </a:r>
            <a:r>
              <a:rPr lang="cs-CZ"/>
              <a:t>se skloňují podstatná jména rodu mužského </a:t>
            </a:r>
            <a:r>
              <a:rPr lang="cs-CZ" smtClean="0"/>
              <a:t>životného</a:t>
            </a:r>
            <a:r>
              <a:rPr lang="cs-CZ"/>
              <a:t>, která jsou v 1. p. č. j. zakončená </a:t>
            </a:r>
            <a:r>
              <a:rPr lang="cs-CZ" smtClean="0"/>
              <a:t>na </a:t>
            </a:r>
            <a:r>
              <a:rPr lang="cs-CZ" smtClean="0">
                <a:solidFill>
                  <a:schemeClr val="bg1"/>
                </a:solidFill>
              </a:rPr>
              <a:t>-e</a:t>
            </a:r>
            <a:r>
              <a:rPr lang="cs-CZ"/>
              <a:t> </a:t>
            </a:r>
            <a:r>
              <a:rPr lang="cs-CZ" smtClean="0"/>
              <a:t>(obránce, dárce).</a:t>
            </a:r>
            <a:r>
              <a:rPr lang="cs-CZ">
                <a:solidFill>
                  <a:srgbClr val="FFFF00"/>
                </a:solidFill>
              </a:rPr>
              <a:t/>
            </a:r>
            <a:br>
              <a:rPr lang="cs-CZ">
                <a:solidFill>
                  <a:srgbClr val="FFFF00"/>
                </a:solidFill>
              </a:rPr>
            </a:br>
            <a:endParaRPr lang="cs-CZ" dirty="0" smtClean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3782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mtClean="0"/>
              <a:t>V koncovkách </a:t>
            </a:r>
            <a:r>
              <a:rPr lang="cs-CZ" smtClean="0">
                <a:solidFill>
                  <a:schemeClr val="bg1"/>
                </a:solidFill>
              </a:rPr>
              <a:t>tvrdých vzorů </a:t>
            </a:r>
            <a:r>
              <a:rPr lang="cs-CZ" smtClean="0"/>
              <a:t>(pán, hrad) se píše tvrdé </a:t>
            </a:r>
            <a:r>
              <a:rPr lang="cs-CZ" smtClean="0">
                <a:solidFill>
                  <a:schemeClr val="bg1"/>
                </a:solidFill>
              </a:rPr>
              <a:t>y </a:t>
            </a:r>
            <a:r>
              <a:rPr lang="cs-CZ" smtClean="0"/>
              <a:t>kromě koncovek </a:t>
            </a:r>
            <a:r>
              <a:rPr lang="cs-CZ" smtClean="0">
                <a:solidFill>
                  <a:schemeClr val="bg1"/>
                </a:solidFill>
              </a:rPr>
              <a:t>-ovi </a:t>
            </a:r>
            <a:r>
              <a:rPr lang="cs-CZ" smtClean="0"/>
              <a:t>a </a:t>
            </a:r>
            <a:r>
              <a:rPr lang="cs-CZ" smtClean="0">
                <a:solidFill>
                  <a:schemeClr val="bg1"/>
                </a:solidFill>
              </a:rPr>
              <a:t>-ích </a:t>
            </a:r>
            <a:r>
              <a:rPr lang="cs-CZ" smtClean="0"/>
              <a:t>a kromě koncovky </a:t>
            </a:r>
            <a:r>
              <a:rPr lang="cs-CZ" smtClean="0">
                <a:solidFill>
                  <a:schemeClr val="bg1"/>
                </a:solidFill>
              </a:rPr>
              <a:t>-i</a:t>
            </a:r>
            <a:r>
              <a:rPr lang="cs-CZ" smtClean="0"/>
              <a:t> v 1. a 5. p. č. mn. vzoru </a:t>
            </a:r>
            <a:r>
              <a:rPr lang="cs-CZ" smtClean="0">
                <a:solidFill>
                  <a:schemeClr val="bg1"/>
                </a:solidFill>
              </a:rPr>
              <a:t>pán</a:t>
            </a:r>
            <a:r>
              <a:rPr lang="cs-CZ" smtClean="0"/>
              <a:t> (psi, čápi, psi! čápi!).</a:t>
            </a:r>
            <a:endParaRPr lang="cs-CZ" dirty="0"/>
          </a:p>
          <a:p>
            <a:pPr marL="0" indent="0">
              <a:buNone/>
            </a:pPr>
            <a:r>
              <a:rPr lang="cs-CZ" smtClean="0"/>
              <a:t>V koncovkách </a:t>
            </a:r>
            <a:r>
              <a:rPr lang="cs-CZ" smtClean="0">
                <a:solidFill>
                  <a:schemeClr val="bg1"/>
                </a:solidFill>
              </a:rPr>
              <a:t>měkkých vzorů</a:t>
            </a:r>
            <a:r>
              <a:rPr lang="cs-CZ" smtClean="0"/>
              <a:t> se píše vždycky měkké </a:t>
            </a:r>
            <a:r>
              <a:rPr lang="cs-CZ" smtClean="0">
                <a:solidFill>
                  <a:schemeClr val="bg1"/>
                </a:solidFill>
              </a:rPr>
              <a:t>i</a:t>
            </a:r>
            <a:r>
              <a:rPr lang="cs-CZ" smtClean="0"/>
              <a:t>, </a:t>
            </a:r>
            <a:r>
              <a:rPr lang="cs-CZ" smtClean="0">
                <a:solidFill>
                  <a:schemeClr val="bg1"/>
                </a:solidFill>
              </a:rPr>
              <a:t>í</a:t>
            </a:r>
            <a:r>
              <a:rPr lang="cs-CZ" smtClean="0"/>
              <a:t> (v jeteli, s vítězi).</a:t>
            </a:r>
          </a:p>
          <a:p>
            <a:pPr marL="0" indent="0">
              <a:buNone/>
            </a:pPr>
            <a:r>
              <a:rPr lang="cs-CZ" smtClean="0"/>
              <a:t>Většina podstatných jmen, která se skloňují podle vzoru </a:t>
            </a:r>
            <a:r>
              <a:rPr lang="cs-CZ" smtClean="0">
                <a:solidFill>
                  <a:schemeClr val="bg1"/>
                </a:solidFill>
              </a:rPr>
              <a:t>hrad</a:t>
            </a:r>
            <a:r>
              <a:rPr lang="cs-CZ" smtClean="0"/>
              <a:t>,</a:t>
            </a:r>
            <a:r>
              <a:rPr lang="cs-CZ" smtClean="0">
                <a:solidFill>
                  <a:schemeClr val="bg1"/>
                </a:solidFill>
              </a:rPr>
              <a:t> </a:t>
            </a:r>
            <a:r>
              <a:rPr lang="cs-CZ" smtClean="0"/>
              <a:t>má v 2. p. č. j. koncovku </a:t>
            </a:r>
            <a:r>
              <a:rPr lang="cs-CZ" smtClean="0">
                <a:solidFill>
                  <a:schemeClr val="bg1"/>
                </a:solidFill>
              </a:rPr>
              <a:t>-u</a:t>
            </a:r>
            <a:r>
              <a:rPr lang="cs-CZ" smtClean="0"/>
              <a:t> (sloupu, hotelu, trámu. Některá mají v 2. p. č. j. koncovku </a:t>
            </a:r>
            <a:r>
              <a:rPr lang="cs-CZ" smtClean="0">
                <a:solidFill>
                  <a:schemeClr val="bg1"/>
                </a:solidFill>
              </a:rPr>
              <a:t>-a</a:t>
            </a:r>
            <a:r>
              <a:rPr lang="cs-CZ" smtClean="0"/>
              <a:t> (lesa, potoka).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>
            <a:normAutofit fontScale="97500"/>
          </a:bodyPr>
          <a:lstStyle/>
          <a:p>
            <a:pPr marL="0" indent="0" algn="ctr">
              <a:buNone/>
            </a:pPr>
            <a:r>
              <a:rPr lang="cs-CZ" dirty="0" smtClean="0"/>
              <a:t>Pravopis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693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30" presetClass="emph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556792"/>
            <a:ext cx="8229600" cy="1143000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3589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3342"/>
            <a:ext cx="8229600" cy="864096"/>
          </a:xfrm>
        </p:spPr>
        <p:txBody>
          <a:bodyPr>
            <a:normAutofit/>
          </a:bodyPr>
          <a:lstStyle/>
          <a:p>
            <a:r>
              <a:rPr lang="cs-CZ" sz="4000" b="1" smtClean="0"/>
              <a:t>Roztřiď.</a:t>
            </a:r>
            <a:endParaRPr lang="cs-CZ" sz="40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836712"/>
            <a:ext cx="8784976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smtClean="0"/>
              <a:t>Sokol, stůl, pěstitel, kabinet, učitel, lék, cíl, kos, krotitel, kotel, páv, kroj, cestovatel, sloup, řetěz, čáp, tryskáč, vrabec, motýl, míč.</a:t>
            </a:r>
          </a:p>
          <a:p>
            <a:pPr marL="0" indent="0">
              <a:buNone/>
            </a:pPr>
            <a:r>
              <a:rPr lang="cs-CZ" sz="2800" smtClean="0"/>
              <a:t> </a:t>
            </a:r>
            <a:endParaRPr lang="cs-CZ" sz="280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8734543"/>
              </p:ext>
            </p:extLst>
          </p:nvPr>
        </p:nvGraphicFramePr>
        <p:xfrm>
          <a:off x="0" y="2420888"/>
          <a:ext cx="9144000" cy="44371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86000"/>
                <a:gridCol w="2286000"/>
                <a:gridCol w="2286000"/>
                <a:gridCol w="2286000"/>
              </a:tblGrid>
              <a:tr h="739519"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pán</a:t>
                      </a:r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hrad</a:t>
                      </a:r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muž</a:t>
                      </a:r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stroj</a:t>
                      </a:r>
                      <a:endParaRPr lang="cs-CZ" sz="2800"/>
                    </a:p>
                  </a:txBody>
                  <a:tcPr anchor="ctr"/>
                </a:tc>
              </a:tr>
              <a:tr h="739519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739519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739519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739519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739519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3497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Mgr. Iva Zákoucká</a:t>
            </a: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4. února </a:t>
            </a:r>
            <a:r>
              <a:rPr lang="cs-CZ" sz="2800" dirty="0" smtClean="0"/>
              <a:t>2012</a:t>
            </a:r>
            <a:br>
              <a:rPr lang="cs-CZ" sz="2800" dirty="0" smtClean="0"/>
            </a:br>
            <a:r>
              <a:rPr lang="cs-CZ" sz="2800" dirty="0" smtClean="0"/>
              <a:t>Určeno pro 4. ročník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i="1" u="sng" dirty="0" smtClean="0"/>
              <a:t>Anotace</a:t>
            </a:r>
            <a:endParaRPr lang="cs-CZ" sz="2800" b="1" i="1" u="sng" dirty="0"/>
          </a:p>
          <a:p>
            <a:pPr marL="0" indent="0">
              <a:buNone/>
            </a:pPr>
            <a:r>
              <a:rPr lang="cs-CZ" sz="2000" u="sng" dirty="0" smtClean="0"/>
              <a:t>Výklad</a:t>
            </a:r>
          </a:p>
          <a:p>
            <a:pPr marL="0" indent="0">
              <a:buNone/>
            </a:pPr>
            <a:r>
              <a:rPr lang="cs-CZ" sz="2000" smtClean="0"/>
              <a:t>Skloňování </a:t>
            </a:r>
            <a:r>
              <a:rPr lang="cs-CZ" sz="2000" dirty="0" smtClean="0"/>
              <a:t>vzorů podstatných jmen </a:t>
            </a:r>
            <a:r>
              <a:rPr lang="cs-CZ" sz="2000" smtClean="0"/>
              <a:t>rodu mužského</a:t>
            </a:r>
            <a:endParaRPr lang="cs-CZ" sz="2000" u="sng" dirty="0"/>
          </a:p>
          <a:p>
            <a:pPr marL="0" indent="0">
              <a:buNone/>
            </a:pPr>
            <a:r>
              <a:rPr lang="cs-CZ" sz="2000" u="sng" dirty="0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Přiřazování </a:t>
            </a:r>
            <a:r>
              <a:rPr lang="cs-CZ" sz="2000" dirty="0" smtClean="0"/>
              <a:t>podstatných jmen ke vzorům</a:t>
            </a: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>Určování </a:t>
            </a:r>
            <a:r>
              <a:rPr lang="cs-CZ" sz="2000" dirty="0" smtClean="0"/>
              <a:t>pádu a vzoru podstatných jmen</a:t>
            </a: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>Doplňování </a:t>
            </a:r>
            <a:r>
              <a:rPr lang="cs-CZ" sz="2000" dirty="0" smtClean="0"/>
              <a:t>i/í nebo y/ý a </a:t>
            </a:r>
            <a:r>
              <a:rPr lang="cs-CZ" sz="2000" smtClean="0"/>
              <a:t>odůvodňování pravopisu</a:t>
            </a:r>
            <a:endParaRPr lang="cs-CZ" sz="2000" dirty="0"/>
          </a:p>
          <a:p>
            <a:pPr marL="0" indent="0">
              <a:buNone/>
            </a:pPr>
            <a:r>
              <a:rPr lang="cs-CZ" sz="2000" u="sng" dirty="0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 smtClean="0"/>
          </a:p>
          <a:p>
            <a:pPr marL="0" indent="0">
              <a:buNone/>
            </a:pPr>
            <a:r>
              <a:rPr lang="cs-CZ" sz="2800" b="1" i="1" u="sng"/>
              <a:t>Použité zdroje</a:t>
            </a:r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72178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650</TotalTime>
  <Words>626</Words>
  <Application>Microsoft Office PowerPoint</Application>
  <PresentationFormat>Předvádění na obrazovce (4:3)</PresentationFormat>
  <Paragraphs>186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Skloňování vzorů podstatných jmen rodu mužského</vt:lpstr>
      <vt:lpstr>Prezentace aplikace PowerPoint</vt:lpstr>
      <vt:lpstr>Skloňování vzorů podstatných jmen rodu mužského</vt:lpstr>
      <vt:lpstr>Prezentace aplikace PowerPoint</vt:lpstr>
      <vt:lpstr>Prezentace aplikace PowerPoint</vt:lpstr>
      <vt:lpstr>Prezentace aplikace PowerPoint</vt:lpstr>
      <vt:lpstr>Prezentace aplikace PowerPoint</vt:lpstr>
      <vt:lpstr>Pravopis</vt:lpstr>
      <vt:lpstr>Procvičování</vt:lpstr>
      <vt:lpstr>Roztřiď.</vt:lpstr>
      <vt:lpstr>Mgr. Iva Zákoucká 4. února 2012 Určeno pro 4.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Iva</dc:creator>
  <cp:lastModifiedBy>Iva</cp:lastModifiedBy>
  <cp:revision>69</cp:revision>
  <dcterms:created xsi:type="dcterms:W3CDTF">2012-01-15T09:44:05Z</dcterms:created>
  <dcterms:modified xsi:type="dcterms:W3CDTF">2012-09-04T17:47:33Z</dcterms:modified>
</cp:coreProperties>
</file>