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notesMasterIdLst>
    <p:notesMasterId r:id="rId9"/>
  </p:notesMasterIdLst>
  <p:sldIdLst>
    <p:sldId id="256" r:id="rId2"/>
    <p:sldId id="267" r:id="rId3"/>
    <p:sldId id="263" r:id="rId4"/>
    <p:sldId id="268" r:id="rId5"/>
    <p:sldId id="270" r:id="rId6"/>
    <p:sldId id="264" r:id="rId7"/>
    <p:sldId id="259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4" autoAdjust="0"/>
    <p:restoredTop sz="94671" autoAdjust="0"/>
  </p:normalViewPr>
  <p:slideViewPr>
    <p:cSldViewPr>
      <p:cViewPr varScale="1">
        <p:scale>
          <a:sx n="66" d="100"/>
          <a:sy n="66" d="100"/>
        </p:scale>
        <p:origin x="-1422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2286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32DB5FE-98F1-43DC-9E09-8593041FE9A4}" type="datetimeFigureOut">
              <a:rPr lang="cs-CZ" smtClean="0"/>
              <a:t>4.9.2012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A9CD32F-D367-418A-A2EE-1F692DF5BF4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369653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62A1C-2CB6-42AE-B874-5F2EA8AF83D9}" type="datetimeFigureOut">
              <a:rPr lang="cs-CZ" smtClean="0"/>
              <a:t>4.9.2012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32DBD-CA62-4F5B-B7FA-DC430D7CF25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823103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62A1C-2CB6-42AE-B874-5F2EA8AF83D9}" type="datetimeFigureOut">
              <a:rPr lang="cs-CZ" smtClean="0"/>
              <a:t>4.9.2012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32DBD-CA62-4F5B-B7FA-DC430D7CF25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284394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62A1C-2CB6-42AE-B874-5F2EA8AF83D9}" type="datetimeFigureOut">
              <a:rPr lang="cs-CZ" smtClean="0"/>
              <a:t>4.9.2012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32DBD-CA62-4F5B-B7FA-DC430D7CF25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751549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62A1C-2CB6-42AE-B874-5F2EA8AF83D9}" type="datetimeFigureOut">
              <a:rPr lang="cs-CZ" smtClean="0"/>
              <a:t>4.9.2012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32DBD-CA62-4F5B-B7FA-DC430D7CF25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678150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62A1C-2CB6-42AE-B874-5F2EA8AF83D9}" type="datetimeFigureOut">
              <a:rPr lang="cs-CZ" smtClean="0"/>
              <a:t>4.9.2012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32DBD-CA62-4F5B-B7FA-DC430D7CF25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893465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62A1C-2CB6-42AE-B874-5F2EA8AF83D9}" type="datetimeFigureOut">
              <a:rPr lang="cs-CZ" smtClean="0"/>
              <a:t>4.9.2012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32DBD-CA62-4F5B-B7FA-DC430D7CF25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425919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62A1C-2CB6-42AE-B874-5F2EA8AF83D9}" type="datetimeFigureOut">
              <a:rPr lang="cs-CZ" smtClean="0"/>
              <a:t>4.9.2012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32DBD-CA62-4F5B-B7FA-DC430D7CF25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4136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62A1C-2CB6-42AE-B874-5F2EA8AF83D9}" type="datetimeFigureOut">
              <a:rPr lang="cs-CZ" smtClean="0"/>
              <a:t>4.9.2012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32DBD-CA62-4F5B-B7FA-DC430D7CF25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504533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62A1C-2CB6-42AE-B874-5F2EA8AF83D9}" type="datetimeFigureOut">
              <a:rPr lang="cs-CZ" smtClean="0"/>
              <a:t>4.9.2012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32DBD-CA62-4F5B-B7FA-DC430D7CF25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214758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62A1C-2CB6-42AE-B874-5F2EA8AF83D9}" type="datetimeFigureOut">
              <a:rPr lang="cs-CZ" smtClean="0"/>
              <a:t>4.9.2012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32DBD-CA62-4F5B-B7FA-DC430D7CF25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651114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62A1C-2CB6-42AE-B874-5F2EA8AF83D9}" type="datetimeFigureOut">
              <a:rPr lang="cs-CZ" smtClean="0"/>
              <a:t>4.9.2012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32DBD-CA62-4F5B-B7FA-DC430D7CF25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199257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862A1C-2CB6-42AE-B874-5F2EA8AF83D9}" type="datetimeFigureOut">
              <a:rPr lang="cs-CZ" smtClean="0"/>
              <a:t>4.9.2012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432DBD-CA62-4F5B-B7FA-DC430D7CF25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770254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476672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cs-CZ" smtClean="0"/>
              <a:t>Procvičování skloňování podstatných jmen rodu mužského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899592" y="2132856"/>
            <a:ext cx="7416824" cy="3960440"/>
          </a:xfrm>
        </p:spPr>
        <p:txBody>
          <a:bodyPr>
            <a:normAutofit/>
          </a:bodyPr>
          <a:lstStyle/>
          <a:p>
            <a:pPr algn="l"/>
            <a:r>
              <a:rPr lang="cs-CZ" sz="2000" smtClean="0"/>
              <a:t>Název školy: Základní škola Karla Klíče Hostinné</a:t>
            </a:r>
          </a:p>
          <a:p>
            <a:pPr algn="l"/>
            <a:r>
              <a:rPr lang="cs-CZ" sz="2000" smtClean="0"/>
              <a:t>Autor: Mgr. Iva Zákoucká</a:t>
            </a:r>
          </a:p>
          <a:p>
            <a:pPr algn="l"/>
            <a:r>
              <a:rPr lang="cs-CZ" sz="2000" smtClean="0"/>
              <a:t>Název: VY_32_INOVACE_08_C_10_Podstatná jména rodu mužského</a:t>
            </a:r>
          </a:p>
          <a:p>
            <a:pPr algn="l"/>
            <a:r>
              <a:rPr lang="cs-CZ" sz="2000" smtClean="0"/>
              <a:t>Téma: Skloňování podstatných jmen rodu mužského - procvičování</a:t>
            </a:r>
          </a:p>
          <a:p>
            <a:pPr algn="l"/>
            <a:r>
              <a:rPr lang="cs-CZ" sz="2000" smtClean="0"/>
              <a:t>Číslo projektu</a:t>
            </a:r>
            <a:r>
              <a:rPr lang="cs-CZ" sz="2000"/>
              <a:t>: CZ.1.07/1.4.00/21.2131</a:t>
            </a:r>
          </a:p>
          <a:p>
            <a:pPr algn="l"/>
            <a:endParaRPr lang="cs-CZ" sz="2000" smtClean="0"/>
          </a:p>
          <a:p>
            <a:pPr algn="l"/>
            <a:endParaRPr lang="cs-CZ" sz="200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3583" y="4833284"/>
            <a:ext cx="5761037" cy="1122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38123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71498493"/>
              </p:ext>
            </p:extLst>
          </p:nvPr>
        </p:nvGraphicFramePr>
        <p:xfrm>
          <a:off x="1146182" y="980728"/>
          <a:ext cx="6851636" cy="364574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32000"/>
                <a:gridCol w="2071702"/>
                <a:gridCol w="1071570"/>
                <a:gridCol w="1476364"/>
              </a:tblGrid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Autor</a:t>
                      </a:r>
                      <a:endParaRPr lang="cs-CZ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Mgr</a:t>
                      </a:r>
                      <a:r>
                        <a:rPr lang="cs-CZ" smtClean="0"/>
                        <a:t>. Iva</a:t>
                      </a:r>
                      <a:r>
                        <a:rPr lang="cs-CZ" baseline="0" smtClean="0"/>
                        <a:t> Zákoucká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Vytvořeno dne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smtClean="0">
                          <a:solidFill>
                            <a:srgbClr val="FF0000"/>
                          </a:solidFill>
                        </a:rPr>
                        <a:t>4.</a:t>
                      </a:r>
                      <a:r>
                        <a:rPr lang="cs-CZ" baseline="0" smtClean="0">
                          <a:solidFill>
                            <a:srgbClr val="FF0000"/>
                          </a:solidFill>
                        </a:rPr>
                        <a:t> 2. 2012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Odpilotováno dne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mtClean="0">
                          <a:solidFill>
                            <a:srgbClr val="FF0000"/>
                          </a:solidFill>
                        </a:rPr>
                        <a:t>28. 2. 2012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ve třídě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mtClean="0">
                          <a:solidFill>
                            <a:srgbClr val="FF0000"/>
                          </a:solidFill>
                        </a:rPr>
                        <a:t>4. A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oblast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smtClean="0"/>
                        <a:t>Jazyk</a:t>
                      </a:r>
                      <a:r>
                        <a:rPr lang="cs-CZ" baseline="0" smtClean="0"/>
                        <a:t> a jazyková komunikace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obor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smtClean="0"/>
                        <a:t>Český</a:t>
                      </a:r>
                      <a:r>
                        <a:rPr lang="cs-CZ" baseline="0" smtClean="0"/>
                        <a:t> jazyk a literatura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Tematický okruh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smtClean="0">
                          <a:solidFill>
                            <a:srgbClr val="FF0000"/>
                          </a:solidFill>
                        </a:rPr>
                        <a:t>Tvarosloví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Téma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smtClean="0">
                          <a:solidFill>
                            <a:srgbClr val="FF0000"/>
                          </a:solidFill>
                        </a:rPr>
                        <a:t>Skloňování podstatných jmen</a:t>
                      </a:r>
                      <a:r>
                        <a:rPr lang="cs-CZ" baseline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cs-CZ" baseline="0" smtClean="0">
                          <a:solidFill>
                            <a:srgbClr val="FF0000"/>
                          </a:solidFill>
                        </a:rPr>
                        <a:t>- procvičování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Klíčová slova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smtClean="0">
                          <a:solidFill>
                            <a:srgbClr val="FF0000"/>
                          </a:solidFill>
                        </a:rPr>
                        <a:t>životný, neživotný, pán, hrad, muž, stroj, předseda, soudce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26867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xfrm>
            <a:off x="395536" y="593093"/>
            <a:ext cx="8229600" cy="1143000"/>
          </a:xfr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dirty="0" smtClean="0"/>
              <a:t>Procvičování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2276872"/>
            <a:ext cx="8640960" cy="427585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3100" b="1" smtClean="0">
                <a:solidFill>
                  <a:srgbClr val="002060"/>
                </a:solidFill>
              </a:rPr>
              <a:t>Podtrhni podstatná jména rodu mužského, která se skloňují podle vzoru muž.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cs-CZ" sz="2800" smtClean="0"/>
              <a:t>Myslivec, spolužák, orel, badatel, lovec, medvěd, špaček, přítel, příklad, kanec, losos, trh, zájezd, jelen, zajíc, pěstitel, cestovatel, cíl, les, kašel, vítěz, soudce, zástupce.</a:t>
            </a:r>
            <a:endParaRPr lang="cs-CZ" sz="2800"/>
          </a:p>
        </p:txBody>
      </p:sp>
    </p:spTree>
    <p:extLst>
      <p:ext uri="{BB962C8B-B14F-4D97-AF65-F5344CB8AC3E}">
        <p14:creationId xmlns:p14="http://schemas.microsoft.com/office/powerpoint/2010/main" val="10571711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8059" y="456343"/>
            <a:ext cx="8398725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>
                <a:solidFill>
                  <a:srgbClr val="0070C0"/>
                </a:solidFill>
              </a:rPr>
              <a:t>Slova v závorce napiš v množném </a:t>
            </a:r>
            <a:r>
              <a:rPr lang="cs-CZ" sz="3200" b="1" smtClean="0">
                <a:solidFill>
                  <a:srgbClr val="0070C0"/>
                </a:solidFill>
              </a:rPr>
              <a:t>čísle.</a:t>
            </a:r>
          </a:p>
          <a:p>
            <a:pPr algn="ctr"/>
            <a:endParaRPr lang="cs-CZ" sz="1000" b="1" smtClean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cs-CZ" sz="2800" smtClean="0"/>
              <a:t>Pěstujeme ovocné (strom) _______________.</a:t>
            </a:r>
          </a:p>
          <a:p>
            <a:pPr>
              <a:lnSpc>
                <a:spcPct val="150000"/>
              </a:lnSpc>
            </a:pPr>
            <a:r>
              <a:rPr lang="cs-CZ" sz="2800" smtClean="0"/>
              <a:t>Bolí mě (zub) _______________.</a:t>
            </a:r>
          </a:p>
          <a:p>
            <a:pPr>
              <a:lnSpc>
                <a:spcPct val="150000"/>
              </a:lnSpc>
            </a:pPr>
            <a:r>
              <a:rPr lang="cs-CZ" sz="2800" smtClean="0"/>
              <a:t>Uhodily tuhé (mráz) _______________.</a:t>
            </a:r>
          </a:p>
          <a:p>
            <a:pPr>
              <a:lnSpc>
                <a:spcPct val="150000"/>
              </a:lnSpc>
            </a:pPr>
            <a:r>
              <a:rPr lang="cs-CZ" sz="2800" smtClean="0"/>
              <a:t>Mám rád (pes) _______________.</a:t>
            </a:r>
          </a:p>
          <a:p>
            <a:pPr>
              <a:lnSpc>
                <a:spcPct val="150000"/>
              </a:lnSpc>
            </a:pPr>
            <a:r>
              <a:rPr lang="cs-CZ" sz="2800" smtClean="0"/>
              <a:t>Musíme vyměnit staré (trám) _______________.</a:t>
            </a:r>
          </a:p>
          <a:p>
            <a:pPr>
              <a:lnSpc>
                <a:spcPct val="150000"/>
              </a:lnSpc>
            </a:pPr>
            <a:r>
              <a:rPr lang="cs-CZ" sz="2800" smtClean="0"/>
              <a:t>Na podzim odlétají (čáp) _______________.</a:t>
            </a:r>
          </a:p>
          <a:p>
            <a:pPr>
              <a:lnSpc>
                <a:spcPct val="150000"/>
              </a:lnSpc>
            </a:pPr>
            <a:r>
              <a:rPr lang="cs-CZ" sz="2800" smtClean="0"/>
              <a:t>Mám rád svého (bratranec) _______________.</a:t>
            </a:r>
          </a:p>
          <a:p>
            <a:pPr>
              <a:lnSpc>
                <a:spcPct val="150000"/>
              </a:lnSpc>
            </a:pPr>
            <a:r>
              <a:rPr lang="cs-CZ" sz="2800" smtClean="0"/>
              <a:t>V kleci jsme pozorovali (lev) _______________.</a:t>
            </a:r>
            <a:endParaRPr lang="cs-CZ" sz="2800"/>
          </a:p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187699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476672"/>
            <a:ext cx="8712968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smtClean="0">
                <a:solidFill>
                  <a:srgbClr val="0070C0"/>
                </a:solidFill>
              </a:rPr>
              <a:t>Jak oslovíš?</a:t>
            </a:r>
          </a:p>
          <a:p>
            <a:pPr algn="ctr"/>
            <a:endParaRPr lang="cs-CZ" sz="1000" b="1" smtClean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  <a:tabLst>
                <a:tab pos="3584575" algn="l"/>
              </a:tabLst>
            </a:pPr>
            <a:r>
              <a:rPr lang="cs-CZ" sz="2800" smtClean="0"/>
              <a:t>1. p. cizin</a:t>
            </a:r>
            <a:r>
              <a:rPr lang="cs-CZ" sz="2800" smtClean="0">
                <a:solidFill>
                  <a:schemeClr val="accent6">
                    <a:lumMod val="75000"/>
                  </a:schemeClr>
                </a:solidFill>
              </a:rPr>
              <a:t>ec 	</a:t>
            </a:r>
            <a:r>
              <a:rPr lang="cs-CZ" sz="2800" smtClean="0"/>
              <a:t>5. p. (pane) cizin</a:t>
            </a:r>
            <a:r>
              <a:rPr lang="cs-CZ" sz="2800" smtClean="0">
                <a:solidFill>
                  <a:schemeClr val="accent6">
                    <a:lumMod val="75000"/>
                  </a:schemeClr>
                </a:solidFill>
              </a:rPr>
              <a:t>če</a:t>
            </a:r>
            <a:r>
              <a:rPr lang="cs-CZ" sz="2800" smtClean="0"/>
              <a:t>!</a:t>
            </a:r>
          </a:p>
          <a:p>
            <a:pPr>
              <a:lnSpc>
                <a:spcPct val="200000"/>
              </a:lnSpc>
              <a:tabLst>
                <a:tab pos="3584575" algn="l"/>
              </a:tabLst>
            </a:pPr>
            <a:r>
              <a:rPr lang="cs-CZ" sz="2800" smtClean="0"/>
              <a:t>1. p. obháj</a:t>
            </a:r>
            <a:r>
              <a:rPr lang="cs-CZ" sz="2800" smtClean="0">
                <a:solidFill>
                  <a:schemeClr val="accent6">
                    <a:lumMod val="75000"/>
                  </a:schemeClr>
                </a:solidFill>
              </a:rPr>
              <a:t>ce</a:t>
            </a:r>
            <a:r>
              <a:rPr lang="cs-CZ" sz="2800"/>
              <a:t>	</a:t>
            </a:r>
            <a:r>
              <a:rPr lang="cs-CZ" sz="2800" smtClean="0"/>
              <a:t>5. p. (pane) obháj</a:t>
            </a:r>
            <a:r>
              <a:rPr lang="cs-CZ" sz="2800" smtClean="0">
                <a:solidFill>
                  <a:schemeClr val="accent6">
                    <a:lumMod val="75000"/>
                  </a:schemeClr>
                </a:solidFill>
              </a:rPr>
              <a:t>ce</a:t>
            </a:r>
            <a:r>
              <a:rPr lang="cs-CZ" sz="2800" smtClean="0"/>
              <a:t>!</a:t>
            </a:r>
          </a:p>
          <a:p>
            <a:pPr>
              <a:tabLst>
                <a:tab pos="3584575" algn="l"/>
              </a:tabLst>
            </a:pPr>
            <a:endParaRPr lang="cs-CZ" sz="2800" smtClean="0"/>
          </a:p>
          <a:p>
            <a:pPr>
              <a:lnSpc>
                <a:spcPct val="150000"/>
              </a:lnSpc>
              <a:tabLst>
                <a:tab pos="3584575" algn="l"/>
              </a:tabLst>
            </a:pPr>
            <a:r>
              <a:rPr lang="cs-CZ" sz="3200" b="1" smtClean="0">
                <a:solidFill>
                  <a:srgbClr val="0070C0"/>
                </a:solidFill>
              </a:rPr>
              <a:t>Oslov </a:t>
            </a:r>
            <a:r>
              <a:rPr lang="cs-CZ" sz="3200" b="1">
                <a:solidFill>
                  <a:srgbClr val="0070C0"/>
                </a:solidFill>
              </a:rPr>
              <a:t>osoby nebo na ně zavolej.</a:t>
            </a:r>
          </a:p>
          <a:p>
            <a:pPr>
              <a:lnSpc>
                <a:spcPct val="150000"/>
              </a:lnSpc>
              <a:tabLst>
                <a:tab pos="3584575" algn="l"/>
              </a:tabLst>
            </a:pPr>
            <a:r>
              <a:rPr lang="cs-CZ" sz="2800" smtClean="0"/>
              <a:t>Chlapec, letec, střelec, správce, umělec, zrádce, strážce, cizinec, lovec, škůdce, stařec, zástupce, lakomec, běžec, dozorce, bratranec, ochránce, výrobce, vědec, pěvec, rytec, žalobce.</a:t>
            </a:r>
            <a:endParaRPr lang="cs-CZ" sz="2800"/>
          </a:p>
        </p:txBody>
      </p:sp>
      <p:sp>
        <p:nvSpPr>
          <p:cNvPr id="3" name="Šipka doprava 2"/>
          <p:cNvSpPr/>
          <p:nvPr/>
        </p:nvSpPr>
        <p:spPr>
          <a:xfrm>
            <a:off x="2987824" y="1461209"/>
            <a:ext cx="648072" cy="14401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Šipka doprava 3"/>
          <p:cNvSpPr/>
          <p:nvPr/>
        </p:nvSpPr>
        <p:spPr>
          <a:xfrm>
            <a:off x="2987824" y="2276872"/>
            <a:ext cx="648072" cy="14401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867225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260648"/>
            <a:ext cx="8640960" cy="633670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>
                <a:solidFill>
                  <a:srgbClr val="0070C0"/>
                </a:solidFill>
              </a:rPr>
              <a:t>Vyškrtni v každé řadě jedno slovo, které tam nepatří a vysvětli proč</a:t>
            </a:r>
            <a:r>
              <a:rPr lang="cs-CZ" b="1" smtClean="0">
                <a:solidFill>
                  <a:srgbClr val="0070C0"/>
                </a:solidFill>
              </a:rPr>
              <a:t>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cs-CZ" smtClean="0"/>
              <a:t>Trenér, soused, mamut, lovec, osel.</a:t>
            </a:r>
            <a:endParaRPr lang="cs-CZ"/>
          </a:p>
          <a:p>
            <a:pPr marL="0" indent="0">
              <a:lnSpc>
                <a:spcPct val="150000"/>
              </a:lnSpc>
              <a:buNone/>
            </a:pPr>
            <a:r>
              <a:rPr lang="cs-CZ" sz="2800" smtClean="0"/>
              <a:t>Letec, cvičitel, učitel, obránce, zástupce.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cs-CZ" sz="2800" smtClean="0"/>
              <a:t>Ocas, dům, olej, vůz, mrakodrap.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cs-CZ" sz="2800" smtClean="0"/>
              <a:t>Cíl, strop, roj, oheň, rýč.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cs-CZ" sz="2800" smtClean="0"/>
              <a:t>Houslista, šachysta, dáma, fotbalista, turista.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cs-CZ" sz="2800" smtClean="0"/>
              <a:t>Bratranec, dozorce, výrobce, škůdce, rádce.</a:t>
            </a:r>
            <a:endParaRPr lang="cs-CZ" sz="2800"/>
          </a:p>
        </p:txBody>
      </p:sp>
      <p:sp>
        <p:nvSpPr>
          <p:cNvPr id="2" name="Veselý obličej 1"/>
          <p:cNvSpPr/>
          <p:nvPr/>
        </p:nvSpPr>
        <p:spPr>
          <a:xfrm>
            <a:off x="7452320" y="5348064"/>
            <a:ext cx="914400" cy="914400"/>
          </a:xfrm>
          <a:prstGeom prst="smileyFace">
            <a:avLst>
              <a:gd name="adj" fmla="val 465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735423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8" presetClass="emph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Rot by="21600000">
                                      <p:cBhvr>
                                        <p:cTn id="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0" presetClass="path" presetSubtype="0" accel="50000" decel="50000" fill="hold" grpId="2" nodeType="after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1.73472E-18 -4.91329E-6 C -0.01007 0.0007 -0.02014 0.0007 -0.03021 0.00208 C -0.03455 0.00278 -0.04288 0.00625 -0.04288 0.00625 C -0.04878 0.01133 -0.05365 0.01457 -0.06042 0.01688 C -0.07049 0.02567 -0.05885 0.01665 -0.07309 0.02313 C -0.08021 0.02636 -0.0868 0.03307 -0.09219 0.04 C -0.09444 0.04925 -0.09809 0.05203 -0.10486 0.0548 C -0.11649 0.07122 -0.13837 0.05989 -0.15243 0.05919 C -0.16215 0.0548 -0.17621 0.05365 -0.1842 0.0444 C -0.19062 0.037 -0.19462 0.02729 -0.20174 0.02104 C -0.20434 0.01087 -0.21007 0.00139 -0.21597 -0.00647 C -0.22344 -0.0356 -0.22274 -0.01988 -0.2191 -0.07398 C -0.2184 -0.083 -0.21615 -0.09502 -0.21111 -0.1015 C -0.20746 -0.11653 -0.2125 -0.09872 -0.20486 -0.11422 C -0.20399 -0.11607 -0.20399 -0.11861 -0.2033 -0.12046 C -0.20104 -0.12624 -0.19878 -0.12855 -0.19549 -0.13318 C -0.18524 -0.16115 -0.1993 -0.12624 -0.18733 -0.14589 C -0.18646 -0.14774 -0.18646 -0.15028 -0.18576 -0.15237 C -0.18264 -0.16115 -0.17899 -0.17156 -0.17465 -0.17965 C -0.16996 -0.18844 -0.16267 -0.19537 -0.15885 -0.20508 C -0.15417 -0.21734 -0.15191 -0.23121 -0.14444 -0.24115 C -0.14184 -0.25502 -0.13976 -0.26913 -0.13819 -0.28323 C -0.13941 -0.3163 -0.1401 -0.34913 -0.15243 -0.37849 C -0.15538 -0.38566 -0.1559 -0.3919 -0.16042 -0.39745 C -0.16215 -0.40462 -0.1625 -0.40739 -0.16667 -0.41433 C -0.16944 -0.41896 -0.17621 -0.42705 -0.17621 -0.42705 C -0.18003 -0.44208 -0.20104 -0.44786 -0.21111 -0.45248 C -0.21337 -0.45341 -0.21545 -0.45364 -0.21753 -0.45456 C -0.22101 -0.45572 -0.22708 -0.45872 -0.22708 -0.45872 C -0.23368 -0.46474 -0.23819 -0.47098 -0.24601 -0.47352 C -0.24705 -0.47491 -0.24792 -0.47676 -0.2493 -0.47792 C -0.25069 -0.47907 -0.25295 -0.47861 -0.25417 -0.48 C -0.25746 -0.4837 -0.26059 -0.48855 -0.26354 -0.49271 C -0.26597 -0.49595 -0.27309 -0.49687 -0.27309 -0.49687 C -0.27726 -0.5052 -0.27986 -0.50381 -0.28576 -0.50959 C -0.2941 -0.52624 -0.28246 -0.50589 -0.29531 -0.51792 C -0.30121 -0.52323 -0.30573 -0.53109 -0.31111 -0.53711 C -0.3151 -0.5415 -0.32378 -0.54959 -0.32378 -0.54959 C -0.32812 -0.55815 -0.33229 -0.55722 -0.33663 -0.56439 C -0.34549 -0.57919 -0.33038 -0.56185 -0.35087 -0.5815 L -0.35087 -0.5815 C -0.35885 -0.59213 -0.36111 -0.59792 -0.37153 -0.60462 C -0.37951 -0.61572 -0.39913 -0.63468 -0.41111 -0.64069 C -0.41892 -0.65063 -0.40937 -0.63976 -0.4191 -0.64693 C -0.4224 -0.64948 -0.42483 -0.65456 -0.42865 -0.65549 C -0.4401 -0.65803 -0.45087 -0.66219 -0.46198 -0.66589 C -0.47135 -0.67907 -0.48559 -0.68185 -0.49844 -0.68508 C -0.51597 -0.68948 -0.53472 -0.69965 -0.55243 -0.70196 C -0.57049 -0.70427 -0.58837 -0.70474 -0.60642 -0.7082 C -0.62344 -0.70497 -0.62656 -0.70381 -0.63976 -0.69757 C -0.64132 -0.69549 -0.64271 -0.69318 -0.64444 -0.69133 C -0.6474 -0.68809 -0.65399 -0.68277 -0.65399 -0.68277 C -0.65729 -0.67398 -0.66493 -0.6578 -0.66996 -0.65109 C -0.67361 -0.6363 -0.6684 -0.6541 -0.67621 -0.63838 C -0.67708 -0.63653 -0.67691 -0.63398 -0.67778 -0.63213 C -0.68819 -0.60763 -0.67986 -0.62844 -0.68889 -0.61318 C -0.70295 -0.58913 -0.68889 -0.60948 -0.7 -0.59398 C -0.70399 -0.57919 -0.70052 -0.58404 -0.70799 -0.57711 C -0.71094 -0.57133 -0.71406 -0.56739 -0.71753 -0.56231 C -0.72135 -0.54682 -0.7158 -0.56531 -0.72378 -0.5519 C -0.72483 -0.55005 -0.72448 -0.54728 -0.72552 -0.54543 C -0.72726 -0.54265 -0.72969 -0.54127 -0.73177 -0.53919 C -0.73229 -0.53711 -0.73246 -0.53479 -0.73333 -0.53271 C -0.73524 -0.52832 -0.73976 -0.52 -0.73976 -0.52 C -0.74253 -0.50497 -0.7434 -0.49734 -0.74444 -0.48 C -0.74271 -0.45849 -0.74045 -0.4326 -0.72865 -0.41641 C -0.72639 -0.40763 -0.72292 -0.40462 -0.7191 -0.39745 C -0.71771 -0.39491 -0.71719 -0.39167 -0.71597 -0.38913 C -0.70746 -0.37248 -0.69774 -0.35699 -0.68733 -0.34242 C -0.68472 -0.33225 -0.67587 -0.32462 -0.66823 -0.32138 C -0.65885 -0.30427 -0.6684 -0.31815 -0.65885 -0.31075 C -0.65417 -0.30705 -0.65052 -0.29988 -0.64601 -0.29595 C -0.63003 -0.28161 -0.60868 -0.28069 -0.59045 -0.27907 C -0.56892 -0.28046 -0.55243 -0.28485 -0.53177 -0.28763 C -0.52708 -0.28994 -0.52222 -0.29133 -0.51753 -0.29387 C -0.51094 -0.29757 -0.50538 -0.30358 -0.49844 -0.30659 C -0.49583 -0.31005 -0.49253 -0.31306 -0.49045 -0.31722 C -0.48941 -0.3193 -0.48871 -0.32185 -0.48733 -0.32346 C -0.48559 -0.32555 -0.48299 -0.32578 -0.48108 -0.32763 C -0.47135 -0.3378 -0.46337 -0.35098 -0.45399 -0.36161 C -0.45208 -0.36393 -0.44983 -0.36578 -0.44774 -0.36786 C -0.44618 -0.36924 -0.44444 -0.3704 -0.44288 -0.37202 C -0.43889 -0.37618 -0.43993 -0.37711 -0.43663 -0.38265 C -0.43055 -0.3926 -0.42031 -0.39861 -0.41111 -0.40161 C -0.41007 -0.403 -0.40937 -0.40508 -0.40799 -0.40601 C -0.40503 -0.40809 -0.39844 -0.41017 -0.39844 -0.41017 C -0.39132 -0.41965 -0.39583 -0.41549 -0.3842 -0.42081 C -0.38055 -0.42242 -0.3783 -0.42751 -0.37465 -0.42913 C -0.37309 -0.42982 -0.37153 -0.43052 -0.36996 -0.43121 C -0.35035 -0.44878 -0.30764 -0.4467 -0.28576 -0.44832 C -0.26007 -0.45318 -0.2908 -0.44786 -0.24444 -0.45248 C -0.23003 -0.45387 -0.21597 -0.46011 -0.20174 -0.46312 C -0.1941 -0.46635 -0.18663 -0.46936 -0.17934 -0.47352 C -0.17326 -0.47699 -0.16823 -0.48277 -0.16215 -0.48624 C -0.15208 -0.49179 -0.1625 -0.4837 -0.15087 -0.49271 C -0.14323 -0.49872 -0.13524 -0.50797 -0.12708 -0.51167 C -0.12083 -0.51953 -0.11267 -0.52763 -0.10486 -0.53271 C -0.09722 -0.54774 -0.10729 -0.53109 -0.09375 -0.54127 C -0.09201 -0.54242 -0.09201 -0.54612 -0.09045 -0.54751 C -0.08871 -0.54913 -0.08628 -0.5489 -0.0842 -0.54959 C -0.07951 -0.55583 -0.07621 -0.55953 -0.06996 -0.56231 C -0.06146 -0.56994 -0.05139 -0.57595 -0.04132 -0.57919 C -0.03333 -0.58659 -0.02222 -0.59098 -0.01267 -0.59398 C -0.00434 -0.60185 0.0059 -0.60739 0.0158 -0.61109 C 0.02882 -0.62219 0.04254 -0.62797 0.05712 -0.63422 C 0.08038 -0.63352 0.10365 -0.63329 0.12691 -0.63213 C 0.1349 -0.63167 0.14306 -0.62589 0.1507 -0.62589 L 0.0158 -0.01271 " pathEditMode="relative" ptsTypes="fffffffffffffffffffffffffffffffffffffffFffffffffffffffffffffffffffffffffffffffffffffffffffffffffffffffffffAA">
                                      <p:cBhvr>
                                        <p:cTn id="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8000"/>
                            </p:stCondLst>
                            <p:childTnLst>
                              <p:par>
                                <p:cTn id="44" presetID="19" presetClass="emph" presetSubtype="0" fill="hold" grpId="3" nodeType="afterEffect">
                                  <p:stCondLst>
                                    <p:cond delay="1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4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2" grpId="3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cs-CZ" sz="2800" smtClean="0"/>
              <a:t>Mgr. Iva Zákoucká</a:t>
            </a:r>
            <a:br>
              <a:rPr lang="cs-CZ" sz="2800" smtClean="0"/>
            </a:br>
            <a:r>
              <a:rPr lang="cs-CZ" sz="2800"/>
              <a:t>4</a:t>
            </a:r>
            <a:r>
              <a:rPr lang="cs-CZ" sz="2800" smtClean="0"/>
              <a:t>. února 2012</a:t>
            </a:r>
            <a:br>
              <a:rPr lang="cs-CZ" sz="2800" smtClean="0"/>
            </a:br>
            <a:r>
              <a:rPr lang="cs-CZ" sz="2800" smtClean="0"/>
              <a:t>Určeno pro 4. ročník</a:t>
            </a:r>
            <a:endParaRPr lang="cs-CZ" sz="280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2800" b="1" i="1" u="sng" smtClean="0"/>
              <a:t>Anotace</a:t>
            </a:r>
            <a:endParaRPr lang="cs-CZ" sz="2800" b="1" i="1" u="sng"/>
          </a:p>
          <a:p>
            <a:pPr marL="0" indent="0">
              <a:buNone/>
            </a:pPr>
            <a:endParaRPr lang="cs-CZ" sz="2000" u="sng" smtClean="0"/>
          </a:p>
          <a:p>
            <a:pPr marL="0" indent="0">
              <a:buNone/>
            </a:pPr>
            <a:r>
              <a:rPr lang="cs-CZ" sz="2000" u="sng" smtClean="0"/>
              <a:t>Praktické činnosti</a:t>
            </a:r>
          </a:p>
          <a:p>
            <a:pPr marL="0" indent="0">
              <a:buNone/>
            </a:pPr>
            <a:r>
              <a:rPr lang="cs-CZ" sz="2000" smtClean="0"/>
              <a:t>Tvoření tvarů podstatných jmen rodu mužského v daném pádě a čísle</a:t>
            </a:r>
            <a:br>
              <a:rPr lang="cs-CZ" sz="2000" smtClean="0"/>
            </a:br>
            <a:r>
              <a:rPr lang="cs-CZ" sz="2000" smtClean="0"/>
              <a:t>Doplňování neúplných slov</a:t>
            </a:r>
          </a:p>
          <a:p>
            <a:pPr marL="0" indent="0">
              <a:buNone/>
            </a:pPr>
            <a:r>
              <a:rPr lang="cs-CZ" sz="2000" smtClean="0"/>
              <a:t>Určování pádu, čísla a vzoru podstatných jmen</a:t>
            </a:r>
          </a:p>
          <a:p>
            <a:pPr marL="0" indent="0">
              <a:buNone/>
            </a:pPr>
            <a:endParaRPr lang="cs-CZ" sz="2000"/>
          </a:p>
          <a:p>
            <a:pPr marL="0" indent="0">
              <a:buNone/>
            </a:pPr>
            <a:r>
              <a:rPr lang="cs-CZ" sz="2000" u="sng" smtClean="0"/>
              <a:t>Procvičování</a:t>
            </a:r>
          </a:p>
          <a:p>
            <a:pPr marL="0" indent="0">
              <a:buNone/>
            </a:pPr>
            <a:r>
              <a:rPr lang="cs-CZ" sz="2000" smtClean="0"/>
              <a:t>Interaktivní tabule</a:t>
            </a:r>
          </a:p>
          <a:p>
            <a:pPr marL="0" indent="0">
              <a:buNone/>
            </a:pPr>
            <a:endParaRPr lang="cs-CZ" sz="2000"/>
          </a:p>
          <a:p>
            <a:pPr marL="0" indent="0">
              <a:buNone/>
            </a:pPr>
            <a:r>
              <a:rPr lang="cs-CZ" sz="2800" b="1" i="1" u="sng"/>
              <a:t>Použité zdroje</a:t>
            </a:r>
          </a:p>
          <a:p>
            <a:pPr marL="0" indent="0">
              <a:buNone/>
            </a:pPr>
            <a:r>
              <a:rPr lang="cs-CZ" sz="2000" smtClean="0"/>
              <a:t>Pouze vlastní zdroje</a:t>
            </a:r>
            <a:endParaRPr lang="cs-CZ" sz="2000"/>
          </a:p>
        </p:txBody>
      </p:sp>
    </p:spTree>
    <p:extLst>
      <p:ext uri="{BB962C8B-B14F-4D97-AF65-F5344CB8AC3E}">
        <p14:creationId xmlns:p14="http://schemas.microsoft.com/office/powerpoint/2010/main" val="1914747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Horizon</Template>
  <TotalTime>480</TotalTime>
  <Words>322</Words>
  <Application>Microsoft Office PowerPoint</Application>
  <PresentationFormat>Předvádění na obrazovce (4:3)</PresentationFormat>
  <Paragraphs>63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Procvičování skloňování podstatných jmen rodu mužského</vt:lpstr>
      <vt:lpstr>Prezentace aplikace PowerPoint</vt:lpstr>
      <vt:lpstr>Procvičování</vt:lpstr>
      <vt:lpstr>Prezentace aplikace PowerPoint</vt:lpstr>
      <vt:lpstr>Prezentace aplikace PowerPoint</vt:lpstr>
      <vt:lpstr>Prezentace aplikace PowerPoint</vt:lpstr>
      <vt:lpstr>Mgr. Iva Zákoucká 4. února 2012 Určeno pro 4. ročník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Podstatná jména</dc:title>
  <dc:creator>Iva</dc:creator>
  <cp:lastModifiedBy>Iva</cp:lastModifiedBy>
  <cp:revision>52</cp:revision>
  <dcterms:created xsi:type="dcterms:W3CDTF">2012-01-15T09:44:05Z</dcterms:created>
  <dcterms:modified xsi:type="dcterms:W3CDTF">2012-09-04T17:49:11Z</dcterms:modified>
</cp:coreProperties>
</file>