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1" r:id="rId2"/>
    <p:sldId id="256" r:id="rId3"/>
    <p:sldId id="257" r:id="rId4"/>
    <p:sldId id="258" r:id="rId5"/>
    <p:sldId id="259" r:id="rId6"/>
    <p:sldId id="266" r:id="rId7"/>
    <p:sldId id="261" r:id="rId8"/>
    <p:sldId id="260" r:id="rId9"/>
    <p:sldId id="267" r:id="rId10"/>
    <p:sldId id="262" r:id="rId11"/>
    <p:sldId id="263" r:id="rId12"/>
    <p:sldId id="268" r:id="rId13"/>
    <p:sldId id="264" r:id="rId14"/>
    <p:sldId id="265" r:id="rId15"/>
    <p:sldId id="269" r:id="rId16"/>
    <p:sldId id="270" r:id="rId17"/>
    <p:sldId id="272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136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F7D89-B74C-4ECC-AEB1-6CE220501332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8277CA-D2DD-442E-BCB8-5D1B798F39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13620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F7D89-B74C-4ECC-AEB1-6CE220501332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8277CA-D2DD-442E-BCB8-5D1B798F39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17579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F7D89-B74C-4ECC-AEB1-6CE220501332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8277CA-D2DD-442E-BCB8-5D1B798F39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71867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F7D89-B74C-4ECC-AEB1-6CE220501332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8277CA-D2DD-442E-BCB8-5D1B798F39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2139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F7D89-B74C-4ECC-AEB1-6CE220501332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8277CA-D2DD-442E-BCB8-5D1B798F39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5920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F7D89-B74C-4ECC-AEB1-6CE220501332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8277CA-D2DD-442E-BCB8-5D1B798F39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32381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F7D89-B74C-4ECC-AEB1-6CE220501332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8277CA-D2DD-442E-BCB8-5D1B798F39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48318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F7D89-B74C-4ECC-AEB1-6CE220501332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8277CA-D2DD-442E-BCB8-5D1B798F39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28019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F7D89-B74C-4ECC-AEB1-6CE220501332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8277CA-D2DD-442E-BCB8-5D1B798F39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51544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F7D89-B74C-4ECC-AEB1-6CE220501332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8277CA-D2DD-442E-BCB8-5D1B798F39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21195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F7D89-B74C-4ECC-AEB1-6CE220501332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8277CA-D2DD-442E-BCB8-5D1B798F39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58277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5F7D89-B74C-4ECC-AEB1-6CE220501332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277CA-D2DD-442E-BCB8-5D1B798F39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8543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82435768"/>
              </p:ext>
            </p:extLst>
          </p:nvPr>
        </p:nvGraphicFramePr>
        <p:xfrm>
          <a:off x="251520" y="5214418"/>
          <a:ext cx="8568952" cy="1392584"/>
        </p:xfrm>
        <a:graphic>
          <a:graphicData uri="http://schemas.openxmlformats.org/drawingml/2006/table">
            <a:tbl>
              <a:tblPr/>
              <a:tblGrid>
                <a:gridCol w="2594270"/>
                <a:gridCol w="5974682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Český jazyk 4.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VY_32_INOVACE_10_Podstatná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jména-rod ženský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 Miroslava Kloudová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65597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1"/>
                </a:solidFill>
              </a:rPr>
              <a:t>Podstatná jména</a:t>
            </a:r>
            <a:endParaRPr lang="cs-CZ" sz="80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accent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FF0000"/>
                </a:solidFill>
              </a:rPr>
              <a:t>Rod ženský</a:t>
            </a:r>
            <a:endParaRPr lang="cs-CZ" sz="60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86947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6000" b="1" dirty="0" smtClean="0">
                <a:solidFill>
                  <a:schemeClr val="accent1"/>
                </a:solidFill>
              </a:rPr>
              <a:t>Vzory podstatných jmen rodu ženského</a:t>
            </a:r>
            <a:endParaRPr lang="cs-CZ" sz="6000" b="1" dirty="0">
              <a:solidFill>
                <a:schemeClr val="accent1"/>
              </a:solidFill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3446512" y="1967977"/>
            <a:ext cx="2133600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5400" b="1" dirty="0" smtClean="0">
                <a:solidFill>
                  <a:srgbClr val="FF0000"/>
                </a:solidFill>
              </a:rPr>
              <a:t>Žena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6" name="Text Box 5"/>
          <p:cNvSpPr txBox="1">
            <a:spLocks noChangeArrowheads="1"/>
          </p:cNvSpPr>
          <p:nvPr/>
        </p:nvSpPr>
        <p:spPr bwMode="auto">
          <a:xfrm>
            <a:off x="3446512" y="3003674"/>
            <a:ext cx="2133600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5400" b="1" dirty="0" smtClean="0">
                <a:solidFill>
                  <a:srgbClr val="FF0000"/>
                </a:solidFill>
              </a:rPr>
              <a:t>Růže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7" name="Text Box 5"/>
          <p:cNvSpPr txBox="1">
            <a:spLocks noChangeArrowheads="1"/>
          </p:cNvSpPr>
          <p:nvPr/>
        </p:nvSpPr>
        <p:spPr bwMode="auto">
          <a:xfrm>
            <a:off x="3347864" y="3927004"/>
            <a:ext cx="2133600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5400" b="1" dirty="0" smtClean="0">
                <a:solidFill>
                  <a:srgbClr val="FF0000"/>
                </a:solidFill>
              </a:rPr>
              <a:t>Píseň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8" name="Text Box 5"/>
          <p:cNvSpPr txBox="1">
            <a:spLocks noChangeArrowheads="1"/>
          </p:cNvSpPr>
          <p:nvPr/>
        </p:nvSpPr>
        <p:spPr bwMode="auto">
          <a:xfrm>
            <a:off x="3479981" y="4850334"/>
            <a:ext cx="1656184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5400" b="1" dirty="0" smtClean="0">
                <a:solidFill>
                  <a:srgbClr val="FF0000"/>
                </a:solidFill>
              </a:rPr>
              <a:t>Kost</a:t>
            </a:r>
            <a:endParaRPr lang="cs-CZ" sz="5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36336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000"/>
                            </p:stCondLst>
                            <p:childTnLst>
                              <p:par>
                                <p:cTn id="22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4000"/>
                            </p:stCondLst>
                            <p:childTnLst>
                              <p:par>
                                <p:cTn id="28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6" grpId="0"/>
      <p:bldP spid="7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764704"/>
            <a:ext cx="8229600" cy="5256584"/>
          </a:xfrm>
        </p:spPr>
        <p:txBody>
          <a:bodyPr/>
          <a:lstStyle/>
          <a:p>
            <a:pPr>
              <a:buFontTx/>
              <a:buNone/>
            </a:pPr>
            <a:r>
              <a:rPr lang="cs-CZ" sz="3600" b="1" dirty="0" smtClean="0"/>
              <a:t>Podle vzoru</a:t>
            </a:r>
            <a:r>
              <a:rPr lang="cs-CZ" sz="3600" dirty="0" smtClean="0"/>
              <a:t> </a:t>
            </a:r>
            <a:r>
              <a:rPr lang="cs-CZ" sz="3600" b="1" dirty="0" smtClean="0">
                <a:solidFill>
                  <a:srgbClr val="FF3300"/>
                </a:solidFill>
              </a:rPr>
              <a:t>žena</a:t>
            </a:r>
          </a:p>
          <a:p>
            <a:pPr>
              <a:buFontTx/>
              <a:buNone/>
            </a:pPr>
            <a:endParaRPr lang="cs-CZ" sz="3600" dirty="0" smtClean="0"/>
          </a:p>
          <a:p>
            <a:pPr>
              <a:buFontTx/>
              <a:buNone/>
            </a:pPr>
            <a:r>
              <a:rPr lang="cs-CZ" dirty="0" smtClean="0"/>
              <a:t>se skloňují podstatná jména </a:t>
            </a:r>
            <a:r>
              <a:rPr lang="cs-CZ" dirty="0" smtClean="0">
                <a:solidFill>
                  <a:srgbClr val="FF3300"/>
                </a:solidFill>
              </a:rPr>
              <a:t>rodu ženského</a:t>
            </a:r>
            <a:endParaRPr lang="cs-CZ" dirty="0" smtClean="0"/>
          </a:p>
          <a:p>
            <a:pPr>
              <a:buFontTx/>
              <a:buNone/>
            </a:pPr>
            <a:r>
              <a:rPr lang="cs-CZ" b="1" i="1" dirty="0" smtClean="0"/>
              <a:t>zakončená</a:t>
            </a:r>
            <a:r>
              <a:rPr lang="cs-CZ" dirty="0" smtClean="0"/>
              <a:t> v </a:t>
            </a:r>
            <a:r>
              <a:rPr lang="cs-CZ" b="1" dirty="0" smtClean="0">
                <a:solidFill>
                  <a:srgbClr val="FF3300"/>
                </a:solidFill>
              </a:rPr>
              <a:t>1. p.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rgbClr val="FF3300"/>
                </a:solidFill>
              </a:rPr>
              <a:t>jedn</a:t>
            </a:r>
            <a:r>
              <a:rPr lang="cs-CZ" b="1" dirty="0" smtClean="0">
                <a:solidFill>
                  <a:srgbClr val="FF3300"/>
                </a:solidFill>
              </a:rPr>
              <a:t>. čísla</a:t>
            </a:r>
            <a:r>
              <a:rPr lang="cs-CZ" dirty="0" smtClean="0"/>
              <a:t> na  </a:t>
            </a:r>
            <a:r>
              <a:rPr lang="cs-CZ" b="1" dirty="0" smtClean="0">
                <a:solidFill>
                  <a:srgbClr val="FF0000"/>
                </a:solidFill>
              </a:rPr>
              <a:t>- a</a:t>
            </a:r>
            <a:r>
              <a:rPr lang="cs-CZ" b="1" dirty="0" smtClean="0"/>
              <a:t>.</a:t>
            </a:r>
            <a:r>
              <a:rPr lang="cs-CZ" dirty="0" smtClean="0">
                <a:solidFill>
                  <a:srgbClr val="CC00FF"/>
                </a:solidFill>
              </a:rPr>
              <a:t> </a:t>
            </a:r>
          </a:p>
          <a:p>
            <a:pPr>
              <a:buFontTx/>
              <a:buNone/>
            </a:pPr>
            <a:endParaRPr lang="cs-CZ" dirty="0" smtClean="0">
              <a:solidFill>
                <a:srgbClr val="CC00FF"/>
              </a:solidFill>
            </a:endParaRPr>
          </a:p>
          <a:p>
            <a:pPr>
              <a:buFontTx/>
              <a:buNone/>
            </a:pPr>
            <a:r>
              <a:rPr lang="cs-CZ" dirty="0" smtClean="0"/>
              <a:t>např.: škola, matka, lípa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920837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vzor </a:t>
            </a:r>
            <a:r>
              <a:rPr lang="cs-CZ" sz="6000" b="1" dirty="0" smtClean="0">
                <a:solidFill>
                  <a:srgbClr val="FF0000"/>
                </a:solidFill>
              </a:rPr>
              <a:t>žena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4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3333FF"/>
                </a:solidFill>
              </a:rPr>
              <a:t>Jednotné číslo</a:t>
            </a:r>
          </a:p>
          <a:p>
            <a:pPr marL="0" indent="0">
              <a:buNone/>
            </a:pPr>
            <a:r>
              <a:rPr lang="cs-CZ" b="1" dirty="0" smtClean="0"/>
              <a:t>1</a:t>
            </a:r>
            <a:r>
              <a:rPr lang="cs-CZ" b="1" dirty="0"/>
              <a:t>. p. </a:t>
            </a:r>
            <a:r>
              <a:rPr lang="cs-CZ" b="1" dirty="0" smtClean="0"/>
              <a:t>žen</a:t>
            </a:r>
            <a:r>
              <a:rPr lang="cs-CZ" b="1" dirty="0" smtClean="0">
                <a:solidFill>
                  <a:srgbClr val="FF0000"/>
                </a:solidFill>
              </a:rPr>
              <a:t>a</a:t>
            </a:r>
            <a:endParaRPr lang="cs-CZ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dirty="0" smtClean="0"/>
              <a:t>2. p. žen</a:t>
            </a:r>
            <a:r>
              <a:rPr lang="cs-CZ" b="1" dirty="0" smtClean="0">
                <a:solidFill>
                  <a:srgbClr val="FF0000"/>
                </a:solidFill>
              </a:rPr>
              <a:t>y</a:t>
            </a:r>
          </a:p>
          <a:p>
            <a:pPr marL="0" indent="0">
              <a:buNone/>
            </a:pPr>
            <a:r>
              <a:rPr lang="cs-CZ" b="1" dirty="0" smtClean="0"/>
              <a:t>3</a:t>
            </a:r>
            <a:r>
              <a:rPr lang="cs-CZ" b="1" dirty="0"/>
              <a:t>. p. </a:t>
            </a:r>
            <a:r>
              <a:rPr lang="cs-CZ" b="1" dirty="0" smtClean="0"/>
              <a:t>žen</a:t>
            </a:r>
            <a:r>
              <a:rPr lang="cs-CZ" b="1" dirty="0" smtClean="0">
                <a:solidFill>
                  <a:srgbClr val="FF0000"/>
                </a:solidFill>
              </a:rPr>
              <a:t>ě</a:t>
            </a:r>
            <a:endParaRPr lang="cs-CZ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dirty="0"/>
              <a:t>4. p. </a:t>
            </a:r>
            <a:r>
              <a:rPr lang="cs-CZ" b="1" dirty="0" smtClean="0"/>
              <a:t>žen</a:t>
            </a:r>
            <a:r>
              <a:rPr lang="cs-CZ" b="1" dirty="0" smtClean="0">
                <a:solidFill>
                  <a:srgbClr val="FF0000"/>
                </a:solidFill>
              </a:rPr>
              <a:t>u</a:t>
            </a:r>
            <a:endParaRPr lang="cs-CZ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dirty="0"/>
              <a:t>5. p. žen</a:t>
            </a:r>
            <a:r>
              <a:rPr lang="cs-CZ" b="1" dirty="0" smtClean="0">
                <a:solidFill>
                  <a:srgbClr val="FF0000"/>
                </a:solidFill>
              </a:rPr>
              <a:t>o</a:t>
            </a:r>
            <a:r>
              <a:rPr lang="cs-CZ" b="1" dirty="0" smtClean="0"/>
              <a:t>!</a:t>
            </a:r>
            <a:endParaRPr lang="cs-CZ" b="1" dirty="0"/>
          </a:p>
          <a:p>
            <a:pPr marL="0" indent="0">
              <a:buNone/>
            </a:pPr>
            <a:r>
              <a:rPr lang="cs-CZ" b="1" dirty="0"/>
              <a:t>6. p. (o) žen</a:t>
            </a:r>
            <a:r>
              <a:rPr lang="cs-CZ" b="1" dirty="0" smtClean="0">
                <a:solidFill>
                  <a:srgbClr val="FF0000"/>
                </a:solidFill>
              </a:rPr>
              <a:t>ě</a:t>
            </a:r>
            <a:endParaRPr lang="cs-CZ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dirty="0"/>
              <a:t>7. p. </a:t>
            </a:r>
            <a:r>
              <a:rPr lang="cs-CZ" b="1" dirty="0" smtClean="0"/>
              <a:t>žen</a:t>
            </a:r>
            <a:r>
              <a:rPr lang="cs-CZ" b="1" dirty="0" smtClean="0">
                <a:solidFill>
                  <a:srgbClr val="FF0000"/>
                </a:solidFill>
              </a:rPr>
              <a:t>ou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6" name="Rectangle 5"/>
          <p:cNvSpPr txBox="1">
            <a:spLocks noChangeArrowheads="1"/>
          </p:cNvSpPr>
          <p:nvPr/>
        </p:nvSpPr>
        <p:spPr>
          <a:xfrm>
            <a:off x="4648200" y="1545766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90000"/>
              </a:lnSpc>
              <a:spcBef>
                <a:spcPts val="768"/>
              </a:spcBef>
              <a:buNone/>
            </a:pPr>
            <a:r>
              <a:rPr lang="cs-CZ" b="1" dirty="0" smtClean="0">
                <a:solidFill>
                  <a:srgbClr val="3333FF"/>
                </a:solidFill>
              </a:rPr>
              <a:t>Množné číslo</a:t>
            </a:r>
          </a:p>
          <a:p>
            <a:pPr marL="0" indent="0">
              <a:lnSpc>
                <a:spcPct val="90000"/>
              </a:lnSpc>
              <a:spcBef>
                <a:spcPts val="768"/>
              </a:spcBef>
              <a:buNone/>
            </a:pPr>
            <a:r>
              <a:rPr lang="cs-CZ" b="1" dirty="0" smtClean="0"/>
              <a:t>1. p. žen</a:t>
            </a:r>
            <a:r>
              <a:rPr lang="cs-CZ" b="1" dirty="0" smtClean="0">
                <a:solidFill>
                  <a:srgbClr val="FF0000"/>
                </a:solidFill>
              </a:rPr>
              <a:t>y</a:t>
            </a:r>
          </a:p>
          <a:p>
            <a:pPr marL="0" indent="0">
              <a:lnSpc>
                <a:spcPct val="90000"/>
              </a:lnSpc>
              <a:spcBef>
                <a:spcPts val="768"/>
              </a:spcBef>
              <a:buNone/>
            </a:pPr>
            <a:r>
              <a:rPr lang="cs-CZ" b="1" dirty="0" smtClean="0"/>
              <a:t>2. p. žen</a:t>
            </a:r>
          </a:p>
          <a:p>
            <a:pPr marL="0" indent="0">
              <a:lnSpc>
                <a:spcPct val="90000"/>
              </a:lnSpc>
              <a:spcBef>
                <a:spcPts val="768"/>
              </a:spcBef>
              <a:buNone/>
            </a:pPr>
            <a:r>
              <a:rPr lang="cs-CZ" b="1" dirty="0" smtClean="0"/>
              <a:t>3. p. žen</a:t>
            </a:r>
            <a:r>
              <a:rPr lang="cs-CZ" b="1" dirty="0" smtClean="0">
                <a:solidFill>
                  <a:srgbClr val="FF0000"/>
                </a:solidFill>
              </a:rPr>
              <a:t>ám</a:t>
            </a:r>
          </a:p>
          <a:p>
            <a:pPr marL="0" indent="0">
              <a:lnSpc>
                <a:spcPct val="90000"/>
              </a:lnSpc>
              <a:spcBef>
                <a:spcPts val="768"/>
              </a:spcBef>
              <a:buNone/>
            </a:pPr>
            <a:r>
              <a:rPr lang="cs-CZ" b="1" dirty="0" smtClean="0"/>
              <a:t>4. p. žen</a:t>
            </a:r>
            <a:r>
              <a:rPr lang="cs-CZ" b="1" dirty="0" smtClean="0">
                <a:solidFill>
                  <a:srgbClr val="FF0000"/>
                </a:solidFill>
              </a:rPr>
              <a:t>y</a:t>
            </a:r>
          </a:p>
          <a:p>
            <a:pPr marL="0" indent="0">
              <a:lnSpc>
                <a:spcPct val="90000"/>
              </a:lnSpc>
              <a:spcBef>
                <a:spcPts val="768"/>
              </a:spcBef>
              <a:buNone/>
            </a:pPr>
            <a:r>
              <a:rPr lang="cs-CZ" b="1" dirty="0" smtClean="0"/>
              <a:t>5. p. žen</a:t>
            </a:r>
            <a:r>
              <a:rPr lang="cs-CZ" b="1" dirty="0" smtClean="0">
                <a:solidFill>
                  <a:srgbClr val="FF0000"/>
                </a:solidFill>
              </a:rPr>
              <a:t>y</a:t>
            </a:r>
            <a:r>
              <a:rPr lang="cs-CZ" b="1" dirty="0" smtClean="0"/>
              <a:t>!</a:t>
            </a:r>
          </a:p>
          <a:p>
            <a:pPr marL="0" indent="0">
              <a:lnSpc>
                <a:spcPct val="90000"/>
              </a:lnSpc>
              <a:spcBef>
                <a:spcPts val="768"/>
              </a:spcBef>
              <a:buNone/>
            </a:pPr>
            <a:r>
              <a:rPr lang="cs-CZ" b="1" dirty="0" smtClean="0"/>
              <a:t>6. p. (o) žen</a:t>
            </a:r>
            <a:r>
              <a:rPr lang="cs-CZ" b="1" dirty="0" smtClean="0">
                <a:solidFill>
                  <a:srgbClr val="FF0000"/>
                </a:solidFill>
              </a:rPr>
              <a:t>ách</a:t>
            </a:r>
          </a:p>
          <a:p>
            <a:pPr marL="0" indent="0">
              <a:lnSpc>
                <a:spcPct val="90000"/>
              </a:lnSpc>
              <a:spcBef>
                <a:spcPts val="768"/>
              </a:spcBef>
              <a:buNone/>
            </a:pPr>
            <a:r>
              <a:rPr lang="cs-CZ" b="1" dirty="0" smtClean="0"/>
              <a:t>7. p. žen</a:t>
            </a:r>
            <a:r>
              <a:rPr lang="cs-CZ" b="1" dirty="0" smtClean="0">
                <a:solidFill>
                  <a:srgbClr val="FF0000"/>
                </a:solidFill>
              </a:rPr>
              <a:t>ami</a:t>
            </a:r>
          </a:p>
        </p:txBody>
      </p:sp>
    </p:spTree>
    <p:extLst>
      <p:ext uri="{BB962C8B-B14F-4D97-AF65-F5344CB8AC3E}">
        <p14:creationId xmlns:p14="http://schemas.microsoft.com/office/powerpoint/2010/main" val="1633014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uiExpand="1" build="p"/>
      <p:bldP spid="6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Pamatuj!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sz="4100" dirty="0" smtClean="0"/>
              <a:t>1. p. j. č. 			</a:t>
            </a:r>
          </a:p>
          <a:p>
            <a:pPr marL="0" indent="0">
              <a:buNone/>
            </a:pPr>
            <a:r>
              <a:rPr lang="cs-CZ" sz="4100" dirty="0" smtClean="0"/>
              <a:t> - </a:t>
            </a:r>
            <a:r>
              <a:rPr lang="cs-CZ" sz="4100" b="1" dirty="0" smtClean="0">
                <a:solidFill>
                  <a:srgbClr val="FF0000"/>
                </a:solidFill>
              </a:rPr>
              <a:t>a</a:t>
            </a:r>
            <a:r>
              <a:rPr lang="cs-CZ" sz="4100" dirty="0" smtClean="0">
                <a:solidFill>
                  <a:srgbClr val="FF0000"/>
                </a:solidFill>
              </a:rPr>
              <a:t> </a:t>
            </a:r>
            <a:r>
              <a:rPr lang="cs-CZ" sz="4100" dirty="0" smtClean="0"/>
              <a:t>(škol</a:t>
            </a:r>
            <a:r>
              <a:rPr lang="cs-CZ" sz="4100" dirty="0" smtClean="0">
                <a:solidFill>
                  <a:srgbClr val="FF0000"/>
                </a:solidFill>
              </a:rPr>
              <a:t>a, </a:t>
            </a:r>
            <a:r>
              <a:rPr lang="cs-CZ" sz="4100" dirty="0" smtClean="0"/>
              <a:t>líp</a:t>
            </a:r>
            <a:r>
              <a:rPr lang="cs-CZ" sz="4100" dirty="0" smtClean="0">
                <a:solidFill>
                  <a:srgbClr val="FF0000"/>
                </a:solidFill>
              </a:rPr>
              <a:t>a</a:t>
            </a:r>
            <a:r>
              <a:rPr lang="cs-CZ" sz="4100" dirty="0" smtClean="0"/>
              <a:t>) 	</a:t>
            </a:r>
          </a:p>
          <a:p>
            <a:pPr marL="0" indent="0">
              <a:buNone/>
            </a:pPr>
            <a:r>
              <a:rPr lang="cs-CZ" sz="4100" dirty="0" smtClean="0"/>
              <a:t>	</a:t>
            </a:r>
          </a:p>
          <a:p>
            <a:pPr marL="0" indent="0">
              <a:buNone/>
            </a:pPr>
            <a:r>
              <a:rPr lang="cs-CZ" sz="4100" dirty="0" smtClean="0"/>
              <a:t>2.p. j. č., 1. a 4. p. mn. č.</a:t>
            </a:r>
          </a:p>
          <a:p>
            <a:pPr marL="0" indent="0">
              <a:buNone/>
            </a:pPr>
            <a:r>
              <a:rPr lang="cs-CZ" sz="4100" dirty="0"/>
              <a:t> </a:t>
            </a:r>
            <a:r>
              <a:rPr lang="cs-CZ" sz="4100" b="1" dirty="0">
                <a:solidFill>
                  <a:srgbClr val="FF0000"/>
                </a:solidFill>
              </a:rPr>
              <a:t>- y</a:t>
            </a:r>
            <a:r>
              <a:rPr lang="cs-CZ" sz="4100" dirty="0">
                <a:solidFill>
                  <a:srgbClr val="FF0000"/>
                </a:solidFill>
              </a:rPr>
              <a:t> </a:t>
            </a:r>
            <a:r>
              <a:rPr lang="cs-CZ" sz="4100" dirty="0"/>
              <a:t>(škol</a:t>
            </a:r>
            <a:r>
              <a:rPr lang="cs-CZ" sz="4100" dirty="0">
                <a:solidFill>
                  <a:srgbClr val="FF0000"/>
                </a:solidFill>
              </a:rPr>
              <a:t>y</a:t>
            </a:r>
            <a:r>
              <a:rPr lang="cs-CZ" sz="4100" dirty="0"/>
              <a:t>, líp</a:t>
            </a:r>
            <a:r>
              <a:rPr lang="cs-CZ" sz="4100" dirty="0">
                <a:solidFill>
                  <a:srgbClr val="FF0000"/>
                </a:solidFill>
              </a:rPr>
              <a:t>y</a:t>
            </a:r>
            <a:r>
              <a:rPr lang="cs-CZ" sz="4100" dirty="0"/>
              <a:t>)</a:t>
            </a:r>
          </a:p>
          <a:p>
            <a:pPr marL="514350" indent="-514350">
              <a:buAutoNum type="arabicPeriod"/>
            </a:pPr>
            <a:endParaRPr lang="cs-CZ" sz="4100" dirty="0" smtClean="0"/>
          </a:p>
          <a:p>
            <a:pPr marL="0" indent="0">
              <a:buNone/>
            </a:pPr>
            <a:r>
              <a:rPr lang="cs-CZ" sz="4100" dirty="0" smtClean="0"/>
              <a:t>7. p. mn. č.</a:t>
            </a:r>
          </a:p>
          <a:p>
            <a:pPr marL="0" indent="0">
              <a:buNone/>
            </a:pPr>
            <a:r>
              <a:rPr lang="cs-CZ" sz="4100" b="1" dirty="0" smtClean="0">
                <a:solidFill>
                  <a:srgbClr val="FF0000"/>
                </a:solidFill>
              </a:rPr>
              <a:t>- </a:t>
            </a:r>
            <a:r>
              <a:rPr lang="cs-CZ" sz="4100" b="1" dirty="0" err="1" smtClean="0">
                <a:solidFill>
                  <a:srgbClr val="FF0000"/>
                </a:solidFill>
              </a:rPr>
              <a:t>ami</a:t>
            </a:r>
            <a:r>
              <a:rPr lang="cs-CZ" sz="4100" b="1" dirty="0" smtClean="0">
                <a:solidFill>
                  <a:srgbClr val="FF0000"/>
                </a:solidFill>
              </a:rPr>
              <a:t> </a:t>
            </a:r>
            <a:r>
              <a:rPr lang="cs-CZ" sz="4100" dirty="0" smtClean="0"/>
              <a:t>(školam</a:t>
            </a:r>
            <a:r>
              <a:rPr lang="cs-CZ" sz="4100" b="1" dirty="0" smtClean="0">
                <a:solidFill>
                  <a:srgbClr val="FF0000"/>
                </a:solidFill>
              </a:rPr>
              <a:t>i</a:t>
            </a:r>
            <a:r>
              <a:rPr lang="cs-CZ" sz="4100" dirty="0" smtClean="0"/>
              <a:t>, lípam</a:t>
            </a:r>
            <a:r>
              <a:rPr lang="cs-CZ" sz="4100" b="1" dirty="0" smtClean="0">
                <a:solidFill>
                  <a:srgbClr val="FF0000"/>
                </a:solidFill>
              </a:rPr>
              <a:t>i</a:t>
            </a:r>
            <a:r>
              <a:rPr lang="cs-CZ" sz="4100" dirty="0" smtClean="0"/>
              <a:t>)</a:t>
            </a:r>
          </a:p>
          <a:p>
            <a:pPr marL="0" indent="0">
              <a:buNone/>
            </a:pPr>
            <a:r>
              <a:rPr lang="cs-CZ" dirty="0" smtClean="0"/>
              <a:t>		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49525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000"/>
                            </p:stCondLst>
                            <p:childTnLst>
                              <p:par>
                                <p:cTn id="2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4000"/>
                            </p:stCondLst>
                            <p:childTnLst>
                              <p:par>
                                <p:cTn id="2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0"/>
                            </p:stCondLst>
                            <p:childTnLst>
                              <p:par>
                                <p:cTn id="3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000"/>
                            </p:stCondLst>
                            <p:childTnLst>
                              <p:par>
                                <p:cTn id="4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7000"/>
                            </p:stCondLst>
                            <p:childTnLst>
                              <p:par>
                                <p:cTn id="4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8000"/>
                            </p:stCondLst>
                            <p:childTnLst>
                              <p:par>
                                <p:cTn id="5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9"/>
          <p:cNvSpPr txBox="1">
            <a:spLocks noChangeArrowheads="1"/>
          </p:cNvSpPr>
          <p:nvPr/>
        </p:nvSpPr>
        <p:spPr>
          <a:xfrm>
            <a:off x="457200" y="568325"/>
            <a:ext cx="8229600" cy="5557838"/>
          </a:xfrm>
          <a:prstGeom prst="rect">
            <a:avLst/>
          </a:prstGeom>
          <a:noFill/>
          <a:ln/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None/>
            </a:pPr>
            <a:r>
              <a:rPr lang="cs-CZ" sz="3600" b="1" dirty="0" smtClean="0"/>
              <a:t>Podle vzoru </a:t>
            </a:r>
            <a:r>
              <a:rPr lang="cs-CZ" sz="3600" b="1" dirty="0" smtClean="0">
                <a:solidFill>
                  <a:srgbClr val="FF3300"/>
                </a:solidFill>
              </a:rPr>
              <a:t>růže</a:t>
            </a:r>
          </a:p>
          <a:p>
            <a:pPr>
              <a:buFontTx/>
              <a:buNone/>
            </a:pPr>
            <a:endParaRPr lang="cs-CZ" sz="3600" dirty="0" smtClean="0"/>
          </a:p>
          <a:p>
            <a:pPr>
              <a:buFontTx/>
              <a:buNone/>
            </a:pPr>
            <a:r>
              <a:rPr lang="cs-CZ" dirty="0" smtClean="0"/>
              <a:t>se skloňují podstatná jména </a:t>
            </a:r>
            <a:r>
              <a:rPr lang="cs-CZ" dirty="0" smtClean="0">
                <a:solidFill>
                  <a:srgbClr val="FF3300"/>
                </a:solidFill>
              </a:rPr>
              <a:t>rodu ženského</a:t>
            </a:r>
            <a:endParaRPr lang="cs-CZ" dirty="0" smtClean="0"/>
          </a:p>
          <a:p>
            <a:pPr>
              <a:buFontTx/>
              <a:buNone/>
            </a:pPr>
            <a:r>
              <a:rPr lang="cs-CZ" b="1" i="1" dirty="0" smtClean="0"/>
              <a:t>zakončená</a:t>
            </a:r>
            <a:r>
              <a:rPr lang="cs-CZ" dirty="0" smtClean="0"/>
              <a:t> v </a:t>
            </a:r>
            <a:r>
              <a:rPr lang="cs-CZ" b="1" dirty="0" smtClean="0">
                <a:solidFill>
                  <a:srgbClr val="FF3300"/>
                </a:solidFill>
              </a:rPr>
              <a:t>1. p. </a:t>
            </a:r>
            <a:r>
              <a:rPr lang="cs-CZ" b="1" dirty="0" err="1" smtClean="0">
                <a:solidFill>
                  <a:srgbClr val="FF3300"/>
                </a:solidFill>
              </a:rPr>
              <a:t>jedn</a:t>
            </a:r>
            <a:r>
              <a:rPr lang="cs-CZ" b="1" dirty="0" smtClean="0">
                <a:solidFill>
                  <a:srgbClr val="FF3300"/>
                </a:solidFill>
              </a:rPr>
              <a:t>. čísla</a:t>
            </a:r>
          </a:p>
          <a:p>
            <a:pPr>
              <a:buFontTx/>
              <a:buNone/>
            </a:pPr>
            <a:r>
              <a:rPr lang="cs-CZ" dirty="0" smtClean="0"/>
              <a:t>na  </a:t>
            </a:r>
            <a:r>
              <a:rPr lang="cs-CZ" b="1" i="1" dirty="0" smtClean="0">
                <a:solidFill>
                  <a:srgbClr val="FF0000"/>
                </a:solidFill>
              </a:rPr>
              <a:t>- e/ě</a:t>
            </a:r>
            <a:r>
              <a:rPr lang="cs-CZ" b="1" dirty="0" smtClean="0"/>
              <a:t>.</a:t>
            </a:r>
          </a:p>
          <a:p>
            <a:pPr>
              <a:buFontTx/>
              <a:buNone/>
            </a:pPr>
            <a:endParaRPr lang="cs-CZ" b="1" dirty="0" smtClean="0">
              <a:solidFill>
                <a:srgbClr val="CC00FF"/>
              </a:solidFill>
            </a:endParaRPr>
          </a:p>
          <a:p>
            <a:pPr>
              <a:buFontTx/>
              <a:buNone/>
            </a:pPr>
            <a:r>
              <a:rPr lang="cs-CZ" dirty="0" smtClean="0"/>
              <a:t>např.: 	lavice, země, chvíle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951948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4000"/>
                            </p:stCondLst>
                            <p:childTnLst>
                              <p:par>
                                <p:cTn id="3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3333FF"/>
                </a:solidFill>
              </a:rPr>
              <a:t>Jednotné číslo</a:t>
            </a:r>
          </a:p>
          <a:p>
            <a:pPr marL="0" indent="0">
              <a:buNone/>
            </a:pPr>
            <a:r>
              <a:rPr lang="cs-CZ" b="1" dirty="0" smtClean="0"/>
              <a:t>1</a:t>
            </a:r>
            <a:r>
              <a:rPr lang="cs-CZ" b="1" dirty="0"/>
              <a:t>. </a:t>
            </a:r>
            <a:r>
              <a:rPr lang="cs-CZ" b="1" dirty="0" smtClean="0"/>
              <a:t>p. růž</a:t>
            </a:r>
            <a:r>
              <a:rPr lang="cs-CZ" b="1" dirty="0" smtClean="0">
                <a:solidFill>
                  <a:srgbClr val="FF0000"/>
                </a:solidFill>
              </a:rPr>
              <a:t>e</a:t>
            </a:r>
            <a:endParaRPr lang="cs-CZ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dirty="0"/>
              <a:t>2. p. růž</a:t>
            </a:r>
            <a:r>
              <a:rPr lang="cs-CZ" b="1" dirty="0">
                <a:solidFill>
                  <a:srgbClr val="FF0000"/>
                </a:solidFill>
              </a:rPr>
              <a:t>e</a:t>
            </a:r>
          </a:p>
          <a:p>
            <a:pPr marL="0" indent="0">
              <a:buNone/>
            </a:pPr>
            <a:r>
              <a:rPr lang="cs-CZ" b="1" dirty="0" smtClean="0"/>
              <a:t>3</a:t>
            </a:r>
            <a:r>
              <a:rPr lang="cs-CZ" b="1" dirty="0"/>
              <a:t>. p. </a:t>
            </a:r>
            <a:r>
              <a:rPr lang="cs-CZ" b="1" dirty="0" smtClean="0"/>
              <a:t>růž</a:t>
            </a:r>
            <a:r>
              <a:rPr lang="cs-CZ" b="1" dirty="0" smtClean="0">
                <a:solidFill>
                  <a:srgbClr val="FF0000"/>
                </a:solidFill>
              </a:rPr>
              <a:t>i</a:t>
            </a:r>
            <a:endParaRPr lang="cs-CZ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dirty="0" smtClean="0"/>
              <a:t>4</a:t>
            </a:r>
            <a:r>
              <a:rPr lang="cs-CZ" b="1" dirty="0"/>
              <a:t>. p. </a:t>
            </a:r>
            <a:r>
              <a:rPr lang="cs-CZ" b="1" dirty="0"/>
              <a:t>růž</a:t>
            </a:r>
            <a:r>
              <a:rPr lang="cs-CZ" b="1" dirty="0">
                <a:solidFill>
                  <a:srgbClr val="FF0000"/>
                </a:solidFill>
              </a:rPr>
              <a:t>i</a:t>
            </a:r>
          </a:p>
          <a:p>
            <a:pPr marL="0" indent="0">
              <a:buNone/>
            </a:pPr>
            <a:r>
              <a:rPr lang="cs-CZ" b="1" dirty="0" smtClean="0"/>
              <a:t>5</a:t>
            </a:r>
            <a:r>
              <a:rPr lang="cs-CZ" b="1" dirty="0"/>
              <a:t>. p. </a:t>
            </a:r>
            <a:r>
              <a:rPr lang="cs-CZ" b="1" dirty="0" smtClean="0"/>
              <a:t>růž</a:t>
            </a:r>
            <a:r>
              <a:rPr lang="cs-CZ" b="1" dirty="0" smtClean="0">
                <a:solidFill>
                  <a:srgbClr val="FF0000"/>
                </a:solidFill>
              </a:rPr>
              <a:t>e</a:t>
            </a:r>
            <a:r>
              <a:rPr lang="cs-CZ" b="1" dirty="0" smtClean="0"/>
              <a:t>!</a:t>
            </a:r>
            <a:endParaRPr lang="cs-CZ" b="1" dirty="0"/>
          </a:p>
          <a:p>
            <a:pPr marL="0" indent="0">
              <a:buNone/>
            </a:pPr>
            <a:r>
              <a:rPr lang="cs-CZ" b="1" dirty="0"/>
              <a:t>6. p. (o) </a:t>
            </a:r>
            <a:r>
              <a:rPr lang="cs-CZ" b="1" dirty="0" smtClean="0"/>
              <a:t>růž</a:t>
            </a:r>
            <a:r>
              <a:rPr lang="cs-CZ" b="1" dirty="0" smtClean="0">
                <a:solidFill>
                  <a:srgbClr val="FF0000"/>
                </a:solidFill>
              </a:rPr>
              <a:t>i</a:t>
            </a:r>
            <a:endParaRPr lang="cs-CZ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dirty="0" smtClean="0"/>
              <a:t>7</a:t>
            </a:r>
            <a:r>
              <a:rPr lang="cs-CZ" b="1" dirty="0"/>
              <a:t>. p. </a:t>
            </a:r>
            <a:r>
              <a:rPr lang="cs-CZ" b="1" dirty="0" smtClean="0"/>
              <a:t>růž</a:t>
            </a:r>
            <a:r>
              <a:rPr lang="cs-CZ" b="1" dirty="0" smtClean="0">
                <a:solidFill>
                  <a:srgbClr val="FF0000"/>
                </a:solidFill>
              </a:rPr>
              <a:t>í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Rectangle 5"/>
          <p:cNvSpPr txBox="1">
            <a:spLocks noChangeArrowheads="1"/>
          </p:cNvSpPr>
          <p:nvPr/>
        </p:nvSpPr>
        <p:spPr>
          <a:xfrm>
            <a:off x="4648200" y="1628800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90000"/>
              </a:lnSpc>
              <a:spcBef>
                <a:spcPts val="768"/>
              </a:spcBef>
              <a:buNone/>
            </a:pPr>
            <a:r>
              <a:rPr lang="cs-CZ" b="1" dirty="0" smtClean="0">
                <a:solidFill>
                  <a:srgbClr val="3333FF"/>
                </a:solidFill>
              </a:rPr>
              <a:t>Množné číslo</a:t>
            </a:r>
          </a:p>
          <a:p>
            <a:pPr marL="0" indent="0">
              <a:buNone/>
            </a:pPr>
            <a:r>
              <a:rPr lang="cs-CZ" b="1" dirty="0" smtClean="0"/>
              <a:t>1. p. </a:t>
            </a:r>
            <a:r>
              <a:rPr lang="cs-CZ" b="1" dirty="0"/>
              <a:t>růž</a:t>
            </a:r>
            <a:r>
              <a:rPr lang="cs-CZ" b="1" dirty="0">
                <a:solidFill>
                  <a:srgbClr val="FF0000"/>
                </a:solidFill>
              </a:rPr>
              <a:t>e</a:t>
            </a:r>
          </a:p>
          <a:p>
            <a:pPr marL="0" indent="0">
              <a:lnSpc>
                <a:spcPct val="90000"/>
              </a:lnSpc>
              <a:spcBef>
                <a:spcPts val="768"/>
              </a:spcBef>
              <a:buNone/>
            </a:pPr>
            <a:r>
              <a:rPr lang="cs-CZ" b="1" dirty="0" smtClean="0"/>
              <a:t>2. p. růž</a:t>
            </a:r>
            <a:r>
              <a:rPr lang="cs-CZ" b="1" dirty="0" smtClean="0">
                <a:solidFill>
                  <a:srgbClr val="FF0000"/>
                </a:solidFill>
              </a:rPr>
              <a:t>í</a:t>
            </a:r>
          </a:p>
          <a:p>
            <a:pPr marL="0" indent="0">
              <a:lnSpc>
                <a:spcPct val="90000"/>
              </a:lnSpc>
              <a:spcBef>
                <a:spcPts val="768"/>
              </a:spcBef>
              <a:buNone/>
            </a:pPr>
            <a:r>
              <a:rPr lang="cs-CZ" b="1" dirty="0" smtClean="0"/>
              <a:t>3. p. růž</a:t>
            </a:r>
            <a:r>
              <a:rPr lang="cs-CZ" b="1" dirty="0" smtClean="0">
                <a:solidFill>
                  <a:srgbClr val="FF0000"/>
                </a:solidFill>
              </a:rPr>
              <a:t>ím</a:t>
            </a:r>
          </a:p>
          <a:p>
            <a:pPr marL="0" indent="0">
              <a:buNone/>
            </a:pPr>
            <a:r>
              <a:rPr lang="cs-CZ" b="1" dirty="0" smtClean="0"/>
              <a:t>4. p</a:t>
            </a:r>
            <a:r>
              <a:rPr lang="cs-CZ" b="1" dirty="0"/>
              <a:t>. růž</a:t>
            </a:r>
            <a:r>
              <a:rPr lang="cs-CZ" b="1" dirty="0">
                <a:solidFill>
                  <a:srgbClr val="FF0000"/>
                </a:solidFill>
              </a:rPr>
              <a:t>e</a:t>
            </a:r>
          </a:p>
          <a:p>
            <a:pPr marL="0" indent="0">
              <a:lnSpc>
                <a:spcPct val="90000"/>
              </a:lnSpc>
              <a:spcBef>
                <a:spcPts val="768"/>
              </a:spcBef>
              <a:buNone/>
            </a:pPr>
            <a:r>
              <a:rPr lang="cs-CZ" b="1" dirty="0" smtClean="0"/>
              <a:t>5. p. růž</a:t>
            </a:r>
            <a:r>
              <a:rPr lang="cs-CZ" b="1" dirty="0" smtClean="0">
                <a:solidFill>
                  <a:srgbClr val="FF0000"/>
                </a:solidFill>
              </a:rPr>
              <a:t>e</a:t>
            </a:r>
            <a:r>
              <a:rPr lang="cs-CZ" b="1" dirty="0" smtClean="0"/>
              <a:t>!</a:t>
            </a:r>
          </a:p>
          <a:p>
            <a:pPr marL="0" indent="0">
              <a:lnSpc>
                <a:spcPct val="90000"/>
              </a:lnSpc>
              <a:spcBef>
                <a:spcPts val="768"/>
              </a:spcBef>
              <a:buNone/>
            </a:pPr>
            <a:r>
              <a:rPr lang="cs-CZ" b="1" dirty="0" smtClean="0"/>
              <a:t>6. p. (o) růž</a:t>
            </a:r>
            <a:r>
              <a:rPr lang="cs-CZ" b="1" dirty="0" smtClean="0">
                <a:solidFill>
                  <a:srgbClr val="FF0000"/>
                </a:solidFill>
              </a:rPr>
              <a:t>ích</a:t>
            </a:r>
          </a:p>
          <a:p>
            <a:pPr marL="0" indent="0">
              <a:buNone/>
            </a:pPr>
            <a:r>
              <a:rPr lang="cs-CZ" b="1" dirty="0" smtClean="0"/>
              <a:t>7. p. růž</a:t>
            </a:r>
            <a:r>
              <a:rPr lang="cs-CZ" b="1" dirty="0" smtClean="0">
                <a:solidFill>
                  <a:srgbClr val="FF0000"/>
                </a:solidFill>
              </a:rPr>
              <a:t>emi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dirty="0" smtClean="0"/>
              <a:t>vzor </a:t>
            </a:r>
            <a:r>
              <a:rPr lang="cs-CZ" sz="6000" b="1" dirty="0" smtClean="0">
                <a:solidFill>
                  <a:srgbClr val="FF0000"/>
                </a:solidFill>
              </a:rPr>
              <a:t>růže</a:t>
            </a:r>
            <a:endParaRPr lang="cs-CZ" sz="6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01798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 build="p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FF0000"/>
                </a:solidFill>
              </a:rPr>
              <a:t>Pamatuj!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 algn="ctr">
              <a:buNone/>
            </a:pPr>
            <a:r>
              <a:rPr lang="cs-CZ" dirty="0" smtClean="0"/>
              <a:t>Při skloňování podstatných jmen</a:t>
            </a:r>
          </a:p>
          <a:p>
            <a:pPr marL="0" indent="0" algn="ctr">
              <a:buNone/>
            </a:pPr>
            <a:r>
              <a:rPr lang="cs-CZ" dirty="0" smtClean="0"/>
              <a:t> podle vzoru </a:t>
            </a:r>
            <a:r>
              <a:rPr lang="cs-CZ" b="1" dirty="0" smtClean="0">
                <a:solidFill>
                  <a:srgbClr val="FF0000"/>
                </a:solidFill>
              </a:rPr>
              <a:t>růže</a:t>
            </a:r>
            <a:r>
              <a:rPr lang="cs-CZ" dirty="0" smtClean="0"/>
              <a:t> </a:t>
            </a:r>
          </a:p>
          <a:p>
            <a:pPr marL="0" indent="0" algn="ctr">
              <a:buNone/>
            </a:pPr>
            <a:r>
              <a:rPr lang="cs-CZ" dirty="0" smtClean="0"/>
              <a:t>jsou všechna </a:t>
            </a:r>
            <a:r>
              <a:rPr lang="cs-CZ" b="1" dirty="0" smtClean="0">
                <a:solidFill>
                  <a:srgbClr val="FF0000"/>
                </a:solidFill>
              </a:rPr>
              <a:t>i, í </a:t>
            </a:r>
            <a:r>
              <a:rPr lang="cs-CZ" dirty="0" smtClean="0"/>
              <a:t>v koncovkách </a:t>
            </a:r>
            <a:r>
              <a:rPr lang="cs-CZ" b="1" dirty="0" smtClean="0">
                <a:solidFill>
                  <a:srgbClr val="FF0000"/>
                </a:solidFill>
              </a:rPr>
              <a:t>měkká</a:t>
            </a:r>
            <a:r>
              <a:rPr lang="cs-CZ" b="1" dirty="0" smtClean="0"/>
              <a:t>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40876784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000"/>
                            </p:stCondLst>
                            <p:childTnLst>
                              <p:par>
                                <p:cTn id="2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4000"/>
                            </p:stCondLst>
                            <p:childTnLst>
                              <p:par>
                                <p:cTn id="2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 txBox="1">
            <a:spLocks noChangeArrowheads="1"/>
          </p:cNvSpPr>
          <p:nvPr/>
        </p:nvSpPr>
        <p:spPr>
          <a:xfrm>
            <a:off x="457200" y="420688"/>
            <a:ext cx="8229600" cy="57054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None/>
            </a:pPr>
            <a:r>
              <a:rPr lang="cs-CZ" sz="3600" b="1" dirty="0" smtClean="0"/>
              <a:t>Podle vzoru</a:t>
            </a:r>
            <a:r>
              <a:rPr lang="cs-CZ" dirty="0" smtClean="0"/>
              <a:t> </a:t>
            </a:r>
            <a:r>
              <a:rPr lang="cs-CZ" sz="3600" b="1" dirty="0" smtClean="0">
                <a:solidFill>
                  <a:srgbClr val="FF3300"/>
                </a:solidFill>
              </a:rPr>
              <a:t>píseň</a:t>
            </a:r>
          </a:p>
          <a:p>
            <a:pPr>
              <a:buFontTx/>
              <a:buNone/>
            </a:pPr>
            <a:r>
              <a:rPr lang="cs-CZ" sz="3600" b="1" dirty="0" smtClean="0">
                <a:solidFill>
                  <a:srgbClr val="FF3300"/>
                </a:solidFill>
              </a:rPr>
              <a:t> </a:t>
            </a:r>
          </a:p>
          <a:p>
            <a:pPr>
              <a:buFontTx/>
              <a:buNone/>
            </a:pPr>
            <a:r>
              <a:rPr lang="cs-CZ" dirty="0" smtClean="0"/>
              <a:t>se skloňují podstatná jména </a:t>
            </a:r>
            <a:r>
              <a:rPr lang="cs-CZ" dirty="0" smtClean="0">
                <a:solidFill>
                  <a:srgbClr val="FF3300"/>
                </a:solidFill>
              </a:rPr>
              <a:t>rodu ženského</a:t>
            </a:r>
            <a:r>
              <a:rPr lang="cs-CZ" dirty="0" smtClean="0"/>
              <a:t> </a:t>
            </a:r>
          </a:p>
          <a:p>
            <a:pPr>
              <a:buFontTx/>
              <a:buNone/>
            </a:pPr>
            <a:r>
              <a:rPr lang="cs-CZ" b="1" i="1" dirty="0" smtClean="0"/>
              <a:t>zakončená</a:t>
            </a:r>
            <a:r>
              <a:rPr lang="cs-CZ" dirty="0" smtClean="0"/>
              <a:t> na </a:t>
            </a:r>
            <a:r>
              <a:rPr lang="cs-CZ" b="1" i="1" dirty="0" smtClean="0">
                <a:solidFill>
                  <a:srgbClr val="FF0000"/>
                </a:solidFill>
              </a:rPr>
              <a:t>souhlásku </a:t>
            </a:r>
            <a:r>
              <a:rPr lang="cs-CZ" dirty="0" smtClean="0"/>
              <a:t>a ve </a:t>
            </a:r>
            <a:r>
              <a:rPr lang="cs-CZ" b="1" dirty="0" smtClean="0">
                <a:solidFill>
                  <a:srgbClr val="FF3300"/>
                </a:solidFill>
              </a:rPr>
              <a:t>2. p. </a:t>
            </a:r>
            <a:r>
              <a:rPr lang="cs-CZ" b="1" dirty="0" err="1" smtClean="0">
                <a:solidFill>
                  <a:srgbClr val="FF3300"/>
                </a:solidFill>
              </a:rPr>
              <a:t>jedn</a:t>
            </a:r>
            <a:r>
              <a:rPr lang="cs-CZ" b="1" dirty="0" smtClean="0">
                <a:solidFill>
                  <a:srgbClr val="FF3300"/>
                </a:solidFill>
              </a:rPr>
              <a:t>. čísla</a:t>
            </a:r>
            <a:endParaRPr lang="cs-CZ" dirty="0"/>
          </a:p>
          <a:p>
            <a:pPr>
              <a:buFontTx/>
              <a:buNone/>
            </a:pPr>
            <a:r>
              <a:rPr lang="cs-CZ" dirty="0" smtClean="0"/>
              <a:t>mají </a:t>
            </a:r>
            <a:r>
              <a:rPr lang="cs-CZ" b="1" i="1" dirty="0" smtClean="0"/>
              <a:t>koncovku</a:t>
            </a:r>
            <a:r>
              <a:rPr lang="cs-CZ" b="1" i="1" dirty="0" smtClean="0">
                <a:solidFill>
                  <a:srgbClr val="CC3300"/>
                </a:solidFill>
              </a:rPr>
              <a:t> </a:t>
            </a:r>
            <a:r>
              <a:rPr lang="cs-CZ" b="1" dirty="0" smtClean="0">
                <a:solidFill>
                  <a:srgbClr val="FF3300"/>
                </a:solidFill>
              </a:rPr>
              <a:t>- e</a:t>
            </a:r>
            <a:r>
              <a:rPr lang="cs-CZ" dirty="0" smtClean="0"/>
              <a:t> nebo </a:t>
            </a:r>
            <a:r>
              <a:rPr lang="cs-CZ" b="1" dirty="0" smtClean="0">
                <a:solidFill>
                  <a:srgbClr val="FF3300"/>
                </a:solidFill>
              </a:rPr>
              <a:t>- ě</a:t>
            </a:r>
            <a:r>
              <a:rPr lang="cs-CZ" b="1" dirty="0" smtClean="0"/>
              <a:t>.</a:t>
            </a:r>
            <a:endParaRPr lang="cs-CZ" b="1" dirty="0" smtClean="0">
              <a:solidFill>
                <a:srgbClr val="FF3300"/>
              </a:solidFill>
            </a:endParaRPr>
          </a:p>
          <a:p>
            <a:pPr>
              <a:buFontTx/>
              <a:buNone/>
            </a:pPr>
            <a:endParaRPr lang="cs-CZ" b="1" dirty="0" smtClean="0">
              <a:solidFill>
                <a:srgbClr val="FF3300"/>
              </a:solidFill>
            </a:endParaRPr>
          </a:p>
          <a:p>
            <a:pPr>
              <a:buFontTx/>
              <a:buNone/>
            </a:pPr>
            <a:r>
              <a:rPr lang="cs-CZ" dirty="0" smtClean="0"/>
              <a:t>např.: láhev - láhv</a:t>
            </a:r>
            <a:r>
              <a:rPr lang="cs-CZ" b="1" dirty="0" smtClean="0">
                <a:solidFill>
                  <a:srgbClr val="FF0000"/>
                </a:solidFill>
              </a:rPr>
              <a:t>e</a:t>
            </a:r>
            <a:r>
              <a:rPr lang="cs-CZ" dirty="0" smtClean="0"/>
              <a:t>,</a:t>
            </a:r>
            <a:r>
              <a:rPr lang="cs-CZ" b="1" dirty="0" smtClean="0">
                <a:solidFill>
                  <a:srgbClr val="FF3300"/>
                </a:solidFill>
              </a:rPr>
              <a:t> </a:t>
            </a:r>
            <a:r>
              <a:rPr lang="cs-CZ" dirty="0" smtClean="0"/>
              <a:t>zbraň - zbran</a:t>
            </a:r>
            <a:r>
              <a:rPr lang="cs-CZ" b="1" dirty="0" smtClean="0">
                <a:solidFill>
                  <a:srgbClr val="FF0000"/>
                </a:solidFill>
              </a:rPr>
              <a:t>ě</a:t>
            </a:r>
            <a:r>
              <a:rPr lang="cs-CZ" dirty="0" smtClean="0"/>
              <a:t>,		broskev - broskv</a:t>
            </a:r>
            <a:r>
              <a:rPr lang="cs-CZ" b="1" dirty="0" smtClean="0">
                <a:solidFill>
                  <a:srgbClr val="FF0000"/>
                </a:solidFill>
              </a:rPr>
              <a:t>e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188561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3333FF"/>
                </a:solidFill>
              </a:rPr>
              <a:t>Jednotné číslo</a:t>
            </a:r>
          </a:p>
          <a:p>
            <a:pPr marL="0" indent="0">
              <a:buNone/>
            </a:pPr>
            <a:r>
              <a:rPr lang="cs-CZ" b="1" dirty="0" smtClean="0"/>
              <a:t>1</a:t>
            </a:r>
            <a:r>
              <a:rPr lang="cs-CZ" b="1" dirty="0"/>
              <a:t>. p. </a:t>
            </a:r>
            <a:r>
              <a:rPr lang="cs-CZ" b="1" dirty="0" smtClean="0"/>
              <a:t>píseň</a:t>
            </a:r>
            <a:endParaRPr lang="cs-CZ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dirty="0"/>
              <a:t>2. p. </a:t>
            </a:r>
            <a:r>
              <a:rPr lang="cs-CZ" b="1" dirty="0" smtClean="0"/>
              <a:t>písn</a:t>
            </a:r>
            <a:r>
              <a:rPr lang="cs-CZ" b="1" dirty="0" smtClean="0">
                <a:solidFill>
                  <a:srgbClr val="FF0000"/>
                </a:solidFill>
              </a:rPr>
              <a:t>ě</a:t>
            </a:r>
            <a:endParaRPr lang="cs-CZ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dirty="0"/>
              <a:t>3. p. </a:t>
            </a:r>
            <a:r>
              <a:rPr lang="cs-CZ" b="1" dirty="0" smtClean="0"/>
              <a:t>písn</a:t>
            </a:r>
            <a:r>
              <a:rPr lang="cs-CZ" b="1" dirty="0" smtClean="0">
                <a:solidFill>
                  <a:srgbClr val="FF0000"/>
                </a:solidFill>
              </a:rPr>
              <a:t>i</a:t>
            </a:r>
            <a:endParaRPr lang="cs-CZ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dirty="0"/>
              <a:t>4. p</a:t>
            </a:r>
            <a:r>
              <a:rPr lang="cs-CZ" b="1" dirty="0" smtClean="0"/>
              <a:t>. píseň </a:t>
            </a:r>
          </a:p>
          <a:p>
            <a:pPr marL="0" indent="0">
              <a:buNone/>
            </a:pPr>
            <a:r>
              <a:rPr lang="cs-CZ" b="1" dirty="0" smtClean="0"/>
              <a:t>5</a:t>
            </a:r>
            <a:r>
              <a:rPr lang="cs-CZ" b="1" dirty="0"/>
              <a:t>. p. písn</a:t>
            </a:r>
            <a:r>
              <a:rPr lang="cs-CZ" b="1" dirty="0">
                <a:solidFill>
                  <a:srgbClr val="FF0000"/>
                </a:solidFill>
              </a:rPr>
              <a:t>i</a:t>
            </a:r>
            <a:r>
              <a:rPr lang="cs-CZ" b="1" dirty="0" smtClean="0"/>
              <a:t>!</a:t>
            </a:r>
            <a:endParaRPr lang="cs-CZ" b="1" dirty="0"/>
          </a:p>
          <a:p>
            <a:pPr marL="0" indent="0">
              <a:buNone/>
            </a:pPr>
            <a:r>
              <a:rPr lang="cs-CZ" b="1" dirty="0"/>
              <a:t>6. p. (o) písn</a:t>
            </a:r>
            <a:r>
              <a:rPr lang="cs-CZ" b="1" dirty="0">
                <a:solidFill>
                  <a:srgbClr val="FF0000"/>
                </a:solidFill>
              </a:rPr>
              <a:t>i</a:t>
            </a:r>
          </a:p>
          <a:p>
            <a:pPr marL="0" indent="0">
              <a:buNone/>
            </a:pPr>
            <a:r>
              <a:rPr lang="cs-CZ" b="1" dirty="0"/>
              <a:t>7. p. </a:t>
            </a:r>
            <a:r>
              <a:rPr lang="cs-CZ" b="1" dirty="0" smtClean="0"/>
              <a:t>písn</a:t>
            </a:r>
            <a:r>
              <a:rPr lang="cs-CZ" b="1" dirty="0" smtClean="0">
                <a:solidFill>
                  <a:srgbClr val="FF0000"/>
                </a:solidFill>
              </a:rPr>
              <a:t>í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Rectangle 5"/>
          <p:cNvSpPr txBox="1">
            <a:spLocks noChangeArrowheads="1"/>
          </p:cNvSpPr>
          <p:nvPr/>
        </p:nvSpPr>
        <p:spPr>
          <a:xfrm>
            <a:off x="4648200" y="1628800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90000"/>
              </a:lnSpc>
              <a:spcBef>
                <a:spcPts val="768"/>
              </a:spcBef>
              <a:buNone/>
            </a:pPr>
            <a:r>
              <a:rPr lang="cs-CZ" b="1" dirty="0" smtClean="0">
                <a:solidFill>
                  <a:srgbClr val="3333FF"/>
                </a:solidFill>
              </a:rPr>
              <a:t>Množné číslo</a:t>
            </a:r>
          </a:p>
          <a:p>
            <a:pPr marL="0" indent="0">
              <a:lnSpc>
                <a:spcPct val="90000"/>
              </a:lnSpc>
              <a:spcBef>
                <a:spcPts val="768"/>
              </a:spcBef>
              <a:buNone/>
            </a:pPr>
            <a:r>
              <a:rPr lang="cs-CZ" b="1" dirty="0" smtClean="0"/>
              <a:t>1. p. </a:t>
            </a:r>
            <a:r>
              <a:rPr lang="cs-CZ" b="1" dirty="0"/>
              <a:t>písn</a:t>
            </a:r>
            <a:r>
              <a:rPr lang="cs-CZ" b="1" dirty="0">
                <a:solidFill>
                  <a:srgbClr val="FF0000"/>
                </a:solidFill>
              </a:rPr>
              <a:t>ě</a:t>
            </a:r>
            <a:endParaRPr lang="cs-CZ" b="1" dirty="0" smtClean="0">
              <a:solidFill>
                <a:srgbClr val="FF0000"/>
              </a:solidFill>
            </a:endParaRPr>
          </a:p>
          <a:p>
            <a:pPr marL="0" indent="0">
              <a:lnSpc>
                <a:spcPct val="90000"/>
              </a:lnSpc>
              <a:spcBef>
                <a:spcPts val="768"/>
              </a:spcBef>
              <a:buNone/>
            </a:pPr>
            <a:r>
              <a:rPr lang="cs-CZ" b="1" dirty="0" smtClean="0"/>
              <a:t>2. p. </a:t>
            </a:r>
            <a:r>
              <a:rPr lang="cs-CZ" b="1" dirty="0"/>
              <a:t>písn</a:t>
            </a:r>
            <a:r>
              <a:rPr lang="cs-CZ" b="1" dirty="0">
                <a:solidFill>
                  <a:srgbClr val="FF0000"/>
                </a:solidFill>
              </a:rPr>
              <a:t>í</a:t>
            </a:r>
            <a:endParaRPr lang="cs-CZ" b="1" dirty="0" smtClean="0">
              <a:solidFill>
                <a:srgbClr val="FF0000"/>
              </a:solidFill>
            </a:endParaRPr>
          </a:p>
          <a:p>
            <a:pPr marL="0" indent="0">
              <a:lnSpc>
                <a:spcPct val="90000"/>
              </a:lnSpc>
              <a:spcBef>
                <a:spcPts val="768"/>
              </a:spcBef>
              <a:buNone/>
            </a:pPr>
            <a:r>
              <a:rPr lang="cs-CZ" b="1" dirty="0" smtClean="0"/>
              <a:t>3. p. písn</a:t>
            </a:r>
            <a:r>
              <a:rPr lang="cs-CZ" b="1" dirty="0" smtClean="0">
                <a:solidFill>
                  <a:srgbClr val="FF0000"/>
                </a:solidFill>
              </a:rPr>
              <a:t>ím</a:t>
            </a:r>
          </a:p>
          <a:p>
            <a:pPr marL="0" indent="0">
              <a:lnSpc>
                <a:spcPct val="90000"/>
              </a:lnSpc>
              <a:spcBef>
                <a:spcPts val="768"/>
              </a:spcBef>
              <a:buNone/>
            </a:pPr>
            <a:r>
              <a:rPr lang="cs-CZ" b="1" dirty="0" smtClean="0"/>
              <a:t>4. p. </a:t>
            </a:r>
            <a:r>
              <a:rPr lang="cs-CZ" b="1" dirty="0"/>
              <a:t>písn</a:t>
            </a:r>
            <a:r>
              <a:rPr lang="cs-CZ" b="1" dirty="0">
                <a:solidFill>
                  <a:srgbClr val="FF0000"/>
                </a:solidFill>
              </a:rPr>
              <a:t>ě</a:t>
            </a:r>
            <a:endParaRPr lang="cs-CZ" b="1" dirty="0" smtClean="0">
              <a:solidFill>
                <a:srgbClr val="FF0000"/>
              </a:solidFill>
            </a:endParaRPr>
          </a:p>
          <a:p>
            <a:pPr marL="0" indent="0">
              <a:lnSpc>
                <a:spcPct val="90000"/>
              </a:lnSpc>
              <a:spcBef>
                <a:spcPts val="768"/>
              </a:spcBef>
              <a:buNone/>
            </a:pPr>
            <a:r>
              <a:rPr lang="cs-CZ" b="1" dirty="0" smtClean="0"/>
              <a:t>5. p. </a:t>
            </a:r>
            <a:r>
              <a:rPr lang="cs-CZ" b="1" dirty="0"/>
              <a:t>písn</a:t>
            </a:r>
            <a:r>
              <a:rPr lang="cs-CZ" b="1" dirty="0">
                <a:solidFill>
                  <a:srgbClr val="FF0000"/>
                </a:solidFill>
              </a:rPr>
              <a:t>ě</a:t>
            </a:r>
            <a:r>
              <a:rPr lang="cs-CZ" b="1" dirty="0"/>
              <a:t>!</a:t>
            </a:r>
            <a:endParaRPr lang="cs-CZ" b="1" dirty="0" smtClean="0"/>
          </a:p>
          <a:p>
            <a:pPr marL="0" indent="0">
              <a:lnSpc>
                <a:spcPct val="90000"/>
              </a:lnSpc>
              <a:spcBef>
                <a:spcPts val="768"/>
              </a:spcBef>
              <a:buNone/>
            </a:pPr>
            <a:r>
              <a:rPr lang="cs-CZ" b="1" dirty="0" smtClean="0"/>
              <a:t>6. p. (o) písn</a:t>
            </a:r>
            <a:r>
              <a:rPr lang="cs-CZ" b="1" dirty="0" smtClean="0">
                <a:solidFill>
                  <a:srgbClr val="FF0000"/>
                </a:solidFill>
              </a:rPr>
              <a:t>ích</a:t>
            </a:r>
          </a:p>
          <a:p>
            <a:pPr marL="0" indent="0">
              <a:lnSpc>
                <a:spcPct val="90000"/>
              </a:lnSpc>
              <a:spcBef>
                <a:spcPts val="768"/>
              </a:spcBef>
              <a:buNone/>
            </a:pPr>
            <a:r>
              <a:rPr lang="cs-CZ" b="1" dirty="0" smtClean="0"/>
              <a:t>7. p. písn</a:t>
            </a:r>
            <a:r>
              <a:rPr lang="cs-CZ" b="1" dirty="0" smtClean="0">
                <a:solidFill>
                  <a:srgbClr val="FF0000"/>
                </a:solidFill>
              </a:rPr>
              <a:t>ěmi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dirty="0" smtClean="0"/>
              <a:t>vzor </a:t>
            </a:r>
            <a:r>
              <a:rPr lang="cs-CZ" sz="6000" b="1" dirty="0" smtClean="0">
                <a:solidFill>
                  <a:srgbClr val="FF0000"/>
                </a:solidFill>
              </a:rPr>
              <a:t>píseň</a:t>
            </a:r>
            <a:endParaRPr lang="cs-CZ" sz="6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8249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1" build="p"/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FF0000"/>
                </a:solidFill>
              </a:rPr>
              <a:t>Pamatuj!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Při </a:t>
            </a:r>
            <a:r>
              <a:rPr lang="cs-CZ" dirty="0"/>
              <a:t>skloňování podstatných jmen</a:t>
            </a:r>
          </a:p>
          <a:p>
            <a:pPr marL="0" indent="0" algn="ctr">
              <a:buNone/>
            </a:pPr>
            <a:r>
              <a:rPr lang="cs-CZ" dirty="0"/>
              <a:t> podle vzoru </a:t>
            </a:r>
            <a:r>
              <a:rPr lang="cs-CZ" b="1" dirty="0" smtClean="0">
                <a:solidFill>
                  <a:srgbClr val="FF0000"/>
                </a:solidFill>
              </a:rPr>
              <a:t>píseň</a:t>
            </a:r>
            <a:r>
              <a:rPr lang="cs-CZ" dirty="0" smtClean="0"/>
              <a:t> </a:t>
            </a:r>
            <a:endParaRPr lang="cs-CZ" dirty="0"/>
          </a:p>
          <a:p>
            <a:pPr marL="0" indent="0" algn="ctr">
              <a:buNone/>
            </a:pPr>
            <a:r>
              <a:rPr lang="cs-CZ" dirty="0"/>
              <a:t>jsou všechna </a:t>
            </a:r>
            <a:r>
              <a:rPr lang="cs-CZ" b="1" dirty="0">
                <a:solidFill>
                  <a:srgbClr val="FF0000"/>
                </a:solidFill>
              </a:rPr>
              <a:t>i, í </a:t>
            </a:r>
            <a:r>
              <a:rPr lang="cs-CZ" b="1" dirty="0"/>
              <a:t>v koncovkách </a:t>
            </a:r>
            <a:r>
              <a:rPr lang="cs-CZ" b="1" dirty="0" smtClean="0">
                <a:solidFill>
                  <a:srgbClr val="FF0000"/>
                </a:solidFill>
              </a:rPr>
              <a:t>měkká</a:t>
            </a:r>
            <a:r>
              <a:rPr lang="cs-CZ" b="1" dirty="0" smtClean="0"/>
              <a:t>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5933317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000"/>
                            </p:stCondLst>
                            <p:childTnLst>
                              <p:par>
                                <p:cTn id="2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 txBox="1">
            <a:spLocks noChangeArrowheads="1"/>
          </p:cNvSpPr>
          <p:nvPr/>
        </p:nvSpPr>
        <p:spPr>
          <a:xfrm>
            <a:off x="457200" y="420688"/>
            <a:ext cx="8229600" cy="5705475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None/>
            </a:pPr>
            <a:r>
              <a:rPr lang="cs-CZ" sz="3600" b="1" dirty="0" smtClean="0"/>
              <a:t>Podle vzoru</a:t>
            </a:r>
            <a:r>
              <a:rPr lang="cs-CZ" dirty="0" smtClean="0"/>
              <a:t> </a:t>
            </a:r>
            <a:r>
              <a:rPr lang="cs-CZ" sz="3600" b="1" dirty="0" smtClean="0">
                <a:solidFill>
                  <a:srgbClr val="FF3300"/>
                </a:solidFill>
              </a:rPr>
              <a:t>kost </a:t>
            </a:r>
          </a:p>
          <a:p>
            <a:pPr>
              <a:buFontTx/>
              <a:buNone/>
            </a:pPr>
            <a:endParaRPr lang="cs-CZ" sz="3600" b="1" dirty="0" smtClean="0">
              <a:solidFill>
                <a:srgbClr val="FF3300"/>
              </a:solidFill>
            </a:endParaRPr>
          </a:p>
          <a:p>
            <a:pPr>
              <a:buFontTx/>
              <a:buNone/>
            </a:pPr>
            <a:r>
              <a:rPr lang="cs-CZ" dirty="0" smtClean="0"/>
              <a:t>se skloňují podstatná jména </a:t>
            </a:r>
            <a:r>
              <a:rPr lang="cs-CZ" dirty="0" smtClean="0">
                <a:solidFill>
                  <a:srgbClr val="FF3300"/>
                </a:solidFill>
              </a:rPr>
              <a:t>rodu ženského</a:t>
            </a:r>
            <a:r>
              <a:rPr lang="cs-CZ" dirty="0" smtClean="0"/>
              <a:t>,</a:t>
            </a:r>
          </a:p>
          <a:p>
            <a:pPr>
              <a:buFontTx/>
              <a:buNone/>
            </a:pPr>
            <a:r>
              <a:rPr lang="cs-CZ" dirty="0"/>
              <a:t>k</a:t>
            </a:r>
            <a:r>
              <a:rPr lang="cs-CZ" dirty="0" smtClean="0"/>
              <a:t>terá jsou v </a:t>
            </a:r>
            <a:r>
              <a:rPr lang="cs-CZ" b="1" dirty="0" smtClean="0">
                <a:solidFill>
                  <a:srgbClr val="FF0000"/>
                </a:solidFill>
              </a:rPr>
              <a:t>1. p. </a:t>
            </a:r>
            <a:r>
              <a:rPr lang="cs-CZ" b="1" dirty="0" err="1" smtClean="0">
                <a:solidFill>
                  <a:srgbClr val="FF0000"/>
                </a:solidFill>
              </a:rPr>
              <a:t>jedn</a:t>
            </a:r>
            <a:r>
              <a:rPr lang="cs-CZ" b="1" dirty="0" smtClean="0">
                <a:solidFill>
                  <a:srgbClr val="FF0000"/>
                </a:solidFill>
              </a:rPr>
              <a:t>. čísla </a:t>
            </a:r>
          </a:p>
          <a:p>
            <a:pPr>
              <a:buFontTx/>
              <a:buNone/>
            </a:pPr>
            <a:r>
              <a:rPr lang="cs-CZ" b="1" i="1" dirty="0" smtClean="0"/>
              <a:t>zakončená</a:t>
            </a:r>
            <a:r>
              <a:rPr lang="cs-CZ" dirty="0" smtClean="0"/>
              <a:t> na </a:t>
            </a:r>
            <a:r>
              <a:rPr lang="cs-CZ" b="1" dirty="0" smtClean="0">
                <a:solidFill>
                  <a:srgbClr val="FF0000"/>
                </a:solidFill>
              </a:rPr>
              <a:t>souhlásku</a:t>
            </a:r>
            <a:endParaRPr lang="cs-CZ" b="1" i="1" dirty="0" smtClean="0">
              <a:solidFill>
                <a:srgbClr val="FF0000"/>
              </a:solidFill>
            </a:endParaRPr>
          </a:p>
          <a:p>
            <a:pPr>
              <a:buFontTx/>
              <a:buNone/>
            </a:pPr>
            <a:r>
              <a:rPr lang="cs-CZ" i="1" dirty="0"/>
              <a:t>a</a:t>
            </a:r>
            <a:r>
              <a:rPr lang="cs-CZ" i="1" dirty="0" smtClean="0"/>
              <a:t> ve </a:t>
            </a:r>
            <a:r>
              <a:rPr lang="cs-CZ" b="1" i="1" dirty="0" smtClean="0">
                <a:solidFill>
                  <a:srgbClr val="FF0000"/>
                </a:solidFill>
              </a:rPr>
              <a:t>2. p. </a:t>
            </a:r>
            <a:r>
              <a:rPr lang="cs-CZ" b="1" i="1" dirty="0" err="1" smtClean="0">
                <a:solidFill>
                  <a:srgbClr val="FF0000"/>
                </a:solidFill>
              </a:rPr>
              <a:t>jedn</a:t>
            </a:r>
            <a:r>
              <a:rPr lang="cs-CZ" b="1" i="1" dirty="0" smtClean="0">
                <a:solidFill>
                  <a:srgbClr val="FF0000"/>
                </a:solidFill>
              </a:rPr>
              <a:t>. čísla </a:t>
            </a:r>
            <a:r>
              <a:rPr lang="cs-CZ" i="1" dirty="0" smtClean="0"/>
              <a:t>mají</a:t>
            </a:r>
            <a:r>
              <a:rPr lang="cs-CZ" b="1" i="1" dirty="0" smtClean="0"/>
              <a:t> koncovku </a:t>
            </a:r>
            <a:r>
              <a:rPr lang="cs-CZ" b="1" i="1" dirty="0" smtClean="0">
                <a:solidFill>
                  <a:srgbClr val="FF0000"/>
                </a:solidFill>
              </a:rPr>
              <a:t>- i</a:t>
            </a:r>
            <a:r>
              <a:rPr lang="cs-CZ" b="1" dirty="0" smtClean="0"/>
              <a:t>.</a:t>
            </a:r>
            <a:endParaRPr lang="cs-CZ" b="1" i="1" dirty="0" smtClean="0">
              <a:solidFill>
                <a:srgbClr val="FF0000"/>
              </a:solidFill>
            </a:endParaRPr>
          </a:p>
          <a:p>
            <a:pPr>
              <a:buFontTx/>
              <a:buNone/>
            </a:pPr>
            <a:endParaRPr lang="cs-CZ" b="1" dirty="0" smtClean="0">
              <a:solidFill>
                <a:srgbClr val="FF3300"/>
              </a:solidFill>
            </a:endParaRPr>
          </a:p>
          <a:p>
            <a:pPr>
              <a:buFontTx/>
              <a:buNone/>
            </a:pPr>
            <a:r>
              <a:rPr lang="cs-CZ" dirty="0" smtClean="0"/>
              <a:t>např.: pověst - pověst</a:t>
            </a:r>
            <a:r>
              <a:rPr lang="cs-CZ" b="1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, pomoc - pomoc</a:t>
            </a:r>
            <a:r>
              <a:rPr lang="cs-CZ" b="1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, </a:t>
            </a:r>
          </a:p>
          <a:p>
            <a:pPr>
              <a:buFontTx/>
              <a:buNone/>
            </a:pPr>
            <a:r>
              <a:rPr lang="cs-CZ" dirty="0"/>
              <a:t>	</a:t>
            </a:r>
            <a:r>
              <a:rPr lang="cs-CZ" dirty="0" smtClean="0"/>
              <a:t>	řeč - řeč</a:t>
            </a:r>
            <a:r>
              <a:rPr lang="cs-CZ" b="1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988259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dirty="0" smtClean="0"/>
              <a:t>vzor </a:t>
            </a:r>
            <a:r>
              <a:rPr lang="cs-CZ" sz="6000" b="1" dirty="0" smtClean="0">
                <a:solidFill>
                  <a:srgbClr val="FF0000"/>
                </a:solidFill>
              </a:rPr>
              <a:t>kost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5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3333FF"/>
                </a:solidFill>
              </a:rPr>
              <a:t>Jednotné číslo</a:t>
            </a:r>
          </a:p>
          <a:p>
            <a:pPr marL="0" indent="0">
              <a:buNone/>
            </a:pPr>
            <a:r>
              <a:rPr lang="cs-CZ" b="1" dirty="0" smtClean="0"/>
              <a:t>1</a:t>
            </a:r>
            <a:r>
              <a:rPr lang="cs-CZ" b="1" dirty="0"/>
              <a:t>. p. </a:t>
            </a:r>
            <a:r>
              <a:rPr lang="cs-CZ" b="1" dirty="0" smtClean="0"/>
              <a:t>kost</a:t>
            </a:r>
            <a:endParaRPr lang="cs-CZ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dirty="0"/>
              <a:t>2. p. </a:t>
            </a:r>
            <a:r>
              <a:rPr lang="cs-CZ" b="1" dirty="0" smtClean="0"/>
              <a:t>kost</a:t>
            </a:r>
            <a:r>
              <a:rPr lang="cs-CZ" b="1" dirty="0">
                <a:solidFill>
                  <a:srgbClr val="FF0000"/>
                </a:solidFill>
              </a:rPr>
              <a:t>i</a:t>
            </a:r>
            <a:endParaRPr lang="cs-CZ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dirty="0" smtClean="0"/>
              <a:t>3</a:t>
            </a:r>
            <a:r>
              <a:rPr lang="cs-CZ" b="1" dirty="0"/>
              <a:t>. p. kost</a:t>
            </a:r>
            <a:r>
              <a:rPr lang="cs-CZ" b="1" dirty="0">
                <a:solidFill>
                  <a:srgbClr val="FF0000"/>
                </a:solidFill>
              </a:rPr>
              <a:t>i</a:t>
            </a:r>
            <a:endParaRPr lang="cs-CZ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dirty="0" smtClean="0"/>
              <a:t>4</a:t>
            </a:r>
            <a:r>
              <a:rPr lang="cs-CZ" b="1" dirty="0"/>
              <a:t>. p. kost</a:t>
            </a:r>
            <a:endParaRPr lang="cs-CZ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dirty="0" smtClean="0"/>
              <a:t>5</a:t>
            </a:r>
            <a:r>
              <a:rPr lang="cs-CZ" b="1" dirty="0"/>
              <a:t>. p. kost</a:t>
            </a:r>
            <a:r>
              <a:rPr lang="cs-CZ" b="1" dirty="0">
                <a:solidFill>
                  <a:srgbClr val="FF0000"/>
                </a:solidFill>
              </a:rPr>
              <a:t>i</a:t>
            </a:r>
            <a:r>
              <a:rPr lang="cs-CZ" b="1" dirty="0"/>
              <a:t>!</a:t>
            </a:r>
          </a:p>
          <a:p>
            <a:pPr marL="0" indent="0">
              <a:buNone/>
            </a:pPr>
            <a:r>
              <a:rPr lang="cs-CZ" b="1" dirty="0"/>
              <a:t>6. p. (o) kost</a:t>
            </a:r>
            <a:r>
              <a:rPr lang="cs-CZ" b="1" dirty="0">
                <a:solidFill>
                  <a:srgbClr val="FF0000"/>
                </a:solidFill>
              </a:rPr>
              <a:t>i</a:t>
            </a:r>
            <a:endParaRPr lang="cs-CZ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dirty="0" smtClean="0"/>
              <a:t>7</a:t>
            </a:r>
            <a:r>
              <a:rPr lang="cs-CZ" b="1" dirty="0"/>
              <a:t>. p. </a:t>
            </a:r>
            <a:r>
              <a:rPr lang="cs-CZ" b="1" dirty="0" smtClean="0"/>
              <a:t>kost</a:t>
            </a:r>
            <a:r>
              <a:rPr lang="cs-CZ" b="1" dirty="0" smtClean="0">
                <a:solidFill>
                  <a:srgbClr val="FF0000"/>
                </a:solidFill>
              </a:rPr>
              <a:t>í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6" name="Rectangle 5"/>
          <p:cNvSpPr txBox="1">
            <a:spLocks noChangeArrowheads="1"/>
          </p:cNvSpPr>
          <p:nvPr/>
        </p:nvSpPr>
        <p:spPr>
          <a:xfrm>
            <a:off x="4648200" y="1628800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90000"/>
              </a:lnSpc>
              <a:spcBef>
                <a:spcPts val="768"/>
              </a:spcBef>
              <a:buNone/>
            </a:pPr>
            <a:r>
              <a:rPr lang="cs-CZ" b="1" dirty="0" smtClean="0">
                <a:solidFill>
                  <a:srgbClr val="3333FF"/>
                </a:solidFill>
              </a:rPr>
              <a:t>Množné číslo</a:t>
            </a:r>
          </a:p>
          <a:p>
            <a:pPr marL="0" indent="0">
              <a:lnSpc>
                <a:spcPct val="90000"/>
              </a:lnSpc>
              <a:spcBef>
                <a:spcPts val="768"/>
              </a:spcBef>
              <a:buNone/>
            </a:pPr>
            <a:r>
              <a:rPr lang="cs-CZ" b="1" dirty="0" smtClean="0"/>
              <a:t>1. p. </a:t>
            </a:r>
            <a:r>
              <a:rPr lang="cs-CZ" b="1" dirty="0"/>
              <a:t>kost</a:t>
            </a:r>
            <a:r>
              <a:rPr lang="cs-CZ" b="1" dirty="0">
                <a:solidFill>
                  <a:srgbClr val="FF0000"/>
                </a:solidFill>
              </a:rPr>
              <a:t>i</a:t>
            </a:r>
            <a:endParaRPr lang="cs-CZ" b="1" dirty="0" smtClean="0">
              <a:solidFill>
                <a:srgbClr val="FF0000"/>
              </a:solidFill>
            </a:endParaRPr>
          </a:p>
          <a:p>
            <a:pPr marL="0" indent="0">
              <a:lnSpc>
                <a:spcPct val="90000"/>
              </a:lnSpc>
              <a:spcBef>
                <a:spcPts val="768"/>
              </a:spcBef>
              <a:buNone/>
            </a:pPr>
            <a:r>
              <a:rPr lang="cs-CZ" b="1" dirty="0" smtClean="0"/>
              <a:t>2. p. </a:t>
            </a:r>
            <a:r>
              <a:rPr lang="cs-CZ" b="1" dirty="0"/>
              <a:t>kost</a:t>
            </a:r>
            <a:r>
              <a:rPr lang="cs-CZ" b="1" dirty="0">
                <a:solidFill>
                  <a:srgbClr val="FF0000"/>
                </a:solidFill>
              </a:rPr>
              <a:t>í</a:t>
            </a:r>
            <a:endParaRPr lang="cs-CZ" b="1" dirty="0" smtClean="0">
              <a:solidFill>
                <a:srgbClr val="FF0000"/>
              </a:solidFill>
            </a:endParaRPr>
          </a:p>
          <a:p>
            <a:pPr marL="0" indent="0">
              <a:lnSpc>
                <a:spcPct val="90000"/>
              </a:lnSpc>
              <a:spcBef>
                <a:spcPts val="768"/>
              </a:spcBef>
              <a:buNone/>
            </a:pPr>
            <a:r>
              <a:rPr lang="cs-CZ" b="1" dirty="0" smtClean="0"/>
              <a:t>3. p. kost</a:t>
            </a:r>
            <a:r>
              <a:rPr lang="cs-CZ" b="1" dirty="0" smtClean="0">
                <a:solidFill>
                  <a:srgbClr val="FF0000"/>
                </a:solidFill>
              </a:rPr>
              <a:t>em</a:t>
            </a:r>
          </a:p>
          <a:p>
            <a:pPr marL="0" indent="0">
              <a:lnSpc>
                <a:spcPct val="90000"/>
              </a:lnSpc>
              <a:spcBef>
                <a:spcPts val="768"/>
              </a:spcBef>
              <a:buNone/>
            </a:pPr>
            <a:r>
              <a:rPr lang="cs-CZ" b="1" dirty="0" smtClean="0"/>
              <a:t>4. p. </a:t>
            </a:r>
            <a:r>
              <a:rPr lang="cs-CZ" b="1" dirty="0"/>
              <a:t>kost</a:t>
            </a:r>
            <a:r>
              <a:rPr lang="cs-CZ" b="1" dirty="0">
                <a:solidFill>
                  <a:srgbClr val="FF0000"/>
                </a:solidFill>
              </a:rPr>
              <a:t>i</a:t>
            </a:r>
            <a:endParaRPr lang="cs-CZ" b="1" dirty="0" smtClean="0">
              <a:solidFill>
                <a:srgbClr val="FF0000"/>
              </a:solidFill>
            </a:endParaRPr>
          </a:p>
          <a:p>
            <a:pPr marL="0" indent="0">
              <a:lnSpc>
                <a:spcPct val="90000"/>
              </a:lnSpc>
              <a:spcBef>
                <a:spcPts val="768"/>
              </a:spcBef>
              <a:buNone/>
            </a:pPr>
            <a:r>
              <a:rPr lang="cs-CZ" b="1" dirty="0" smtClean="0"/>
              <a:t>5. p. </a:t>
            </a:r>
            <a:r>
              <a:rPr lang="cs-CZ" b="1" dirty="0"/>
              <a:t>kost</a:t>
            </a:r>
            <a:r>
              <a:rPr lang="cs-CZ" b="1" dirty="0">
                <a:solidFill>
                  <a:srgbClr val="FF0000"/>
                </a:solidFill>
              </a:rPr>
              <a:t>i</a:t>
            </a:r>
            <a:r>
              <a:rPr lang="cs-CZ" b="1" dirty="0"/>
              <a:t>!</a:t>
            </a:r>
            <a:endParaRPr lang="cs-CZ" b="1" dirty="0" smtClean="0"/>
          </a:p>
          <a:p>
            <a:pPr marL="0" indent="0">
              <a:lnSpc>
                <a:spcPct val="90000"/>
              </a:lnSpc>
              <a:spcBef>
                <a:spcPts val="768"/>
              </a:spcBef>
              <a:buNone/>
            </a:pPr>
            <a:r>
              <a:rPr lang="cs-CZ" b="1" dirty="0" smtClean="0"/>
              <a:t>6. p. (o) kost</a:t>
            </a:r>
            <a:r>
              <a:rPr lang="cs-CZ" b="1" dirty="0" smtClean="0">
                <a:solidFill>
                  <a:srgbClr val="FF0000"/>
                </a:solidFill>
              </a:rPr>
              <a:t>ech</a:t>
            </a:r>
          </a:p>
          <a:p>
            <a:pPr marL="0" indent="0">
              <a:lnSpc>
                <a:spcPct val="90000"/>
              </a:lnSpc>
              <a:spcBef>
                <a:spcPts val="768"/>
              </a:spcBef>
              <a:buNone/>
            </a:pPr>
            <a:r>
              <a:rPr lang="cs-CZ" b="1" dirty="0" smtClean="0"/>
              <a:t>7. p. kost</a:t>
            </a:r>
            <a:r>
              <a:rPr lang="cs-CZ" b="1" dirty="0" smtClean="0">
                <a:solidFill>
                  <a:srgbClr val="FF0000"/>
                </a:solidFill>
              </a:rPr>
              <a:t>mi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20824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  <p:bldP spid="6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Pamatuj!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229600" cy="5184576"/>
          </a:xfrm>
        </p:spPr>
        <p:txBody>
          <a:bodyPr>
            <a:normAutofit fontScale="92500" lnSpcReduction="10000"/>
          </a:bodyPr>
          <a:lstStyle/>
          <a:p>
            <a:pPr marL="514350" indent="-514350">
              <a:buAutoNum type="arabicPeriod"/>
            </a:pPr>
            <a:r>
              <a:rPr lang="cs-CZ" dirty="0" smtClean="0"/>
              <a:t>p</a:t>
            </a:r>
            <a:r>
              <a:rPr lang="cs-CZ" dirty="0"/>
              <a:t>. j. č. 	</a:t>
            </a:r>
            <a:r>
              <a:rPr lang="cs-CZ" dirty="0" smtClean="0"/>
              <a:t> </a:t>
            </a:r>
            <a:r>
              <a:rPr lang="cs-CZ" b="1" dirty="0" smtClean="0"/>
              <a:t>kost</a:t>
            </a:r>
          </a:p>
          <a:p>
            <a:pPr marL="0" indent="0">
              <a:buNone/>
            </a:pPr>
            <a:r>
              <a:rPr lang="cs-CZ" dirty="0"/>
              <a:t>	</a:t>
            </a:r>
          </a:p>
          <a:p>
            <a:pPr marL="0" indent="0">
              <a:buNone/>
            </a:pPr>
            <a:r>
              <a:rPr lang="cs-CZ" dirty="0" smtClean="0"/>
              <a:t>3. p. mn. č.</a:t>
            </a:r>
          </a:p>
          <a:p>
            <a:pPr marL="0" indent="0">
              <a:buNone/>
            </a:pPr>
            <a:r>
              <a:rPr lang="cs-CZ" dirty="0" smtClean="0"/>
              <a:t>kost</a:t>
            </a:r>
            <a:r>
              <a:rPr lang="cs-CZ" b="1" dirty="0" smtClean="0">
                <a:solidFill>
                  <a:srgbClr val="FF0000"/>
                </a:solidFill>
              </a:rPr>
              <a:t>em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(řeč</a:t>
            </a:r>
            <a:r>
              <a:rPr lang="cs-CZ" b="1" dirty="0" smtClean="0">
                <a:solidFill>
                  <a:srgbClr val="FF0000"/>
                </a:solidFill>
              </a:rPr>
              <a:t>em</a:t>
            </a:r>
            <a:r>
              <a:rPr lang="cs-CZ" dirty="0" smtClean="0"/>
              <a:t>, pověst</a:t>
            </a:r>
            <a:r>
              <a:rPr lang="cs-CZ" b="1" dirty="0" smtClean="0">
                <a:solidFill>
                  <a:srgbClr val="FF0000"/>
                </a:solidFill>
              </a:rPr>
              <a:t>em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r>
              <a:rPr lang="cs-CZ" dirty="0" smtClean="0"/>
              <a:t>6. p. mn. č. </a:t>
            </a:r>
          </a:p>
          <a:p>
            <a:pPr marL="0" indent="0">
              <a:buNone/>
            </a:pPr>
            <a:r>
              <a:rPr lang="cs-CZ" dirty="0"/>
              <a:t>k</a:t>
            </a:r>
            <a:r>
              <a:rPr lang="cs-CZ" dirty="0" smtClean="0"/>
              <a:t>ost</a:t>
            </a:r>
            <a:r>
              <a:rPr lang="cs-CZ" b="1" dirty="0" smtClean="0">
                <a:solidFill>
                  <a:srgbClr val="FF0000"/>
                </a:solidFill>
              </a:rPr>
              <a:t>ech</a:t>
            </a:r>
            <a:r>
              <a:rPr lang="cs-CZ" dirty="0" smtClean="0"/>
              <a:t> (</a:t>
            </a:r>
            <a:r>
              <a:rPr lang="cs-CZ" dirty="0" smtClean="0"/>
              <a:t>řeč</a:t>
            </a:r>
            <a:r>
              <a:rPr lang="cs-CZ" b="1" dirty="0">
                <a:solidFill>
                  <a:srgbClr val="FF0000"/>
                </a:solidFill>
              </a:rPr>
              <a:t>ech</a:t>
            </a:r>
            <a:r>
              <a:rPr lang="cs-CZ" dirty="0" smtClean="0"/>
              <a:t>, </a:t>
            </a:r>
            <a:r>
              <a:rPr lang="cs-CZ" dirty="0" smtClean="0"/>
              <a:t>pověst</a:t>
            </a:r>
            <a:r>
              <a:rPr lang="cs-CZ" b="1" dirty="0" smtClean="0">
                <a:solidFill>
                  <a:srgbClr val="FF0000"/>
                </a:solidFill>
              </a:rPr>
              <a:t>ech</a:t>
            </a:r>
            <a:r>
              <a:rPr lang="cs-CZ" dirty="0" smtClean="0"/>
              <a:t>)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7. p. mn. č.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-</a:t>
            </a:r>
            <a:r>
              <a:rPr lang="cs-CZ" dirty="0" smtClean="0"/>
              <a:t>kost</a:t>
            </a:r>
            <a:r>
              <a:rPr lang="cs-CZ" b="1" dirty="0" smtClean="0">
                <a:solidFill>
                  <a:srgbClr val="FF0000"/>
                </a:solidFill>
              </a:rPr>
              <a:t>mi </a:t>
            </a:r>
            <a:r>
              <a:rPr lang="cs-CZ" dirty="0" smtClean="0"/>
              <a:t>(řeč</a:t>
            </a:r>
            <a:r>
              <a:rPr lang="cs-CZ" b="1" dirty="0" smtClean="0">
                <a:solidFill>
                  <a:srgbClr val="FF0000"/>
                </a:solidFill>
              </a:rPr>
              <a:t>mi</a:t>
            </a:r>
            <a:r>
              <a:rPr lang="cs-CZ" dirty="0"/>
              <a:t>, </a:t>
            </a:r>
            <a:r>
              <a:rPr lang="cs-CZ" dirty="0" smtClean="0"/>
              <a:t>pověst</a:t>
            </a:r>
            <a:r>
              <a:rPr lang="cs-CZ" b="1" dirty="0" smtClean="0">
                <a:solidFill>
                  <a:srgbClr val="FF0000"/>
                </a:solidFill>
              </a:rPr>
              <a:t>mi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Všechna </a:t>
            </a:r>
            <a:r>
              <a:rPr lang="cs-CZ" b="1" dirty="0">
                <a:solidFill>
                  <a:srgbClr val="FF0000"/>
                </a:solidFill>
              </a:rPr>
              <a:t>i, í </a:t>
            </a:r>
            <a:r>
              <a:rPr lang="cs-CZ" dirty="0"/>
              <a:t>v </a:t>
            </a:r>
            <a:r>
              <a:rPr lang="cs-CZ" b="1" dirty="0" smtClean="0"/>
              <a:t>koncovkách</a:t>
            </a:r>
            <a:r>
              <a:rPr lang="cs-CZ" dirty="0" smtClean="0"/>
              <a:t> jsou  </a:t>
            </a:r>
            <a:r>
              <a:rPr lang="cs-CZ" b="1" dirty="0" smtClean="0">
                <a:solidFill>
                  <a:srgbClr val="FF0000"/>
                </a:solidFill>
              </a:rPr>
              <a:t>měkká</a:t>
            </a:r>
            <a:r>
              <a:rPr lang="cs-CZ" dirty="0" smtClean="0"/>
              <a:t>.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310744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000"/>
                            </p:stCondLst>
                            <p:childTnLst>
                              <p:par>
                                <p:cTn id="2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4000"/>
                            </p:stCondLst>
                            <p:childTnLst>
                              <p:par>
                                <p:cTn id="2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0"/>
                            </p:stCondLst>
                            <p:childTnLst>
                              <p:par>
                                <p:cTn id="3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000"/>
                            </p:stCondLst>
                            <p:childTnLst>
                              <p:par>
                                <p:cTn id="4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7000"/>
                            </p:stCondLst>
                            <p:childTnLst>
                              <p:par>
                                <p:cTn id="4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8000"/>
                            </p:stCondLst>
                            <p:childTnLst>
                              <p:par>
                                <p:cTn id="5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9000"/>
                            </p:stCondLst>
                            <p:childTnLst>
                              <p:par>
                                <p:cTn id="5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Dával jsi pozor?</a:t>
            </a:r>
            <a:br>
              <a:rPr lang="cs-CZ" dirty="0" smtClean="0">
                <a:solidFill>
                  <a:srgbClr val="0070C0"/>
                </a:solidFill>
              </a:rPr>
            </a:b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888874"/>
            <a:ext cx="8229600" cy="1540768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>
                <a:solidFill>
                  <a:srgbClr val="00B050"/>
                </a:solidFill>
              </a:rPr>
              <a:t>Vyjmenuj vzory podstatných jmen rodu </a:t>
            </a:r>
            <a:r>
              <a:rPr lang="cs-CZ" dirty="0" smtClean="0">
                <a:solidFill>
                  <a:srgbClr val="00B050"/>
                </a:solidFill>
              </a:rPr>
              <a:t>ženského.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609600" y="3573016"/>
            <a:ext cx="8229600" cy="154076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itchFamily="34" charset="0"/>
              <a:buNone/>
            </a:pP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5" name="Text Box 5"/>
          <p:cNvSpPr txBox="1">
            <a:spLocks noChangeArrowheads="1"/>
          </p:cNvSpPr>
          <p:nvPr/>
        </p:nvSpPr>
        <p:spPr bwMode="auto">
          <a:xfrm>
            <a:off x="3631569" y="2204864"/>
            <a:ext cx="2133600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5400" b="1" dirty="0" smtClean="0">
                <a:solidFill>
                  <a:srgbClr val="FF0000"/>
                </a:solidFill>
              </a:rPr>
              <a:t>Žena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6" name="Text Box 5"/>
          <p:cNvSpPr txBox="1">
            <a:spLocks noChangeArrowheads="1"/>
          </p:cNvSpPr>
          <p:nvPr/>
        </p:nvSpPr>
        <p:spPr bwMode="auto">
          <a:xfrm>
            <a:off x="3657600" y="3088645"/>
            <a:ext cx="2133600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5400" b="1" dirty="0" smtClean="0">
                <a:solidFill>
                  <a:srgbClr val="FF0000"/>
                </a:solidFill>
              </a:rPr>
              <a:t>Růže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7" name="Text Box 5"/>
          <p:cNvSpPr txBox="1">
            <a:spLocks noChangeArrowheads="1"/>
          </p:cNvSpPr>
          <p:nvPr/>
        </p:nvSpPr>
        <p:spPr bwMode="auto">
          <a:xfrm>
            <a:off x="3631569" y="3947018"/>
            <a:ext cx="2133600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5400" b="1" dirty="0" smtClean="0">
                <a:solidFill>
                  <a:srgbClr val="FF0000"/>
                </a:solidFill>
              </a:rPr>
              <a:t>Píseň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8" name="Text Box 5"/>
          <p:cNvSpPr txBox="1">
            <a:spLocks noChangeArrowheads="1"/>
          </p:cNvSpPr>
          <p:nvPr/>
        </p:nvSpPr>
        <p:spPr bwMode="auto">
          <a:xfrm>
            <a:off x="3666594" y="4863587"/>
            <a:ext cx="1656184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5400" b="1" dirty="0" smtClean="0">
                <a:solidFill>
                  <a:srgbClr val="FF0000"/>
                </a:solidFill>
              </a:rPr>
              <a:t>Kost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9" name="Text Box 5"/>
          <p:cNvSpPr txBox="1">
            <a:spLocks noChangeArrowheads="1"/>
          </p:cNvSpPr>
          <p:nvPr/>
        </p:nvSpPr>
        <p:spPr bwMode="auto">
          <a:xfrm>
            <a:off x="5518384" y="5786917"/>
            <a:ext cx="2942047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5400" b="1" dirty="0" smtClean="0">
                <a:solidFill>
                  <a:srgbClr val="FFC000"/>
                </a:solidFill>
              </a:rPr>
              <a:t>Výborně</a:t>
            </a:r>
            <a:endParaRPr lang="cs-CZ" sz="5400" b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15974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/>
      <p:bldP spid="6" grpId="0"/>
      <p:bldP spid="7" grpId="0"/>
      <p:bldP spid="8" grpId="0"/>
      <p:bldP spid="9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1"/>
          <p:cNvSpPr txBox="1"/>
          <p:nvPr/>
        </p:nvSpPr>
        <p:spPr>
          <a:xfrm>
            <a:off x="611560" y="692696"/>
            <a:ext cx="3960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Zdroje: vlastní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83872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297</TotalTime>
  <Words>586</Words>
  <Application>Microsoft Office PowerPoint</Application>
  <PresentationFormat>Předvádění na obrazovce (4:3)</PresentationFormat>
  <Paragraphs>151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Prezentace aplikace PowerPoint</vt:lpstr>
      <vt:lpstr>Podstatná jména</vt:lpstr>
      <vt:lpstr>Vzory podstatných jmen rodu ženského</vt:lpstr>
      <vt:lpstr>Prezentace aplikace PowerPoint</vt:lpstr>
      <vt:lpstr>vzor žena</vt:lpstr>
      <vt:lpstr>Pamatuj!</vt:lpstr>
      <vt:lpstr>Prezentace aplikace PowerPoint</vt:lpstr>
      <vt:lpstr>vzor růže</vt:lpstr>
      <vt:lpstr>Pamatuj!</vt:lpstr>
      <vt:lpstr>Prezentace aplikace PowerPoint</vt:lpstr>
      <vt:lpstr>vzor píseň</vt:lpstr>
      <vt:lpstr>Pamatuj!</vt:lpstr>
      <vt:lpstr>Prezentace aplikace PowerPoint</vt:lpstr>
      <vt:lpstr>vzor kost</vt:lpstr>
      <vt:lpstr>Pamatuj!</vt:lpstr>
      <vt:lpstr>Dával jsi pozor? 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83</cp:revision>
  <dcterms:created xsi:type="dcterms:W3CDTF">2011-05-13T10:56:58Z</dcterms:created>
  <dcterms:modified xsi:type="dcterms:W3CDTF">2012-03-02T07:38:23Z</dcterms:modified>
</cp:coreProperties>
</file>