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816" r:id="rId1"/>
  </p:sldMasterIdLst>
  <p:sldIdLst>
    <p:sldId id="256" r:id="rId2"/>
    <p:sldId id="260" r:id="rId3"/>
    <p:sldId id="261" r:id="rId4"/>
    <p:sldId id="259" r:id="rId5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0" d="100"/>
          <a:sy n="70" d="100"/>
        </p:scale>
        <p:origin x="-1386" y="-10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B1A735B-DD3F-4A99-AD9C-1C511886BE69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84D2C10-7D49-4284-A898-579972F74C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F24A221-0BD1-4690-A333-C68C52A3A293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69D4CAC-E778-4527-8F2C-8F49D5D8EBA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2BCEDB38-22A9-43EA-8D34-4A6B3530806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EC8E365-C7D5-4B5D-BA99-7EBDCC726C9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EC8C837-D2DE-4E3F-B417-FFBF9E1BFB51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D389D8D1-5145-4036-BC62-D338DECA62C5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A17A6CEC-EAB2-4BC4-8A84-A38B7F59CAE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8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9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86A905A-7223-492D-9A6B-5FC4645A6F7C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9B5EC586-7C92-4DCB-88D5-5210492341F6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4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5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6F29856B-7AEA-4277-9459-B6634A2080F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1A9E719B-673A-4FC7-82AD-1B1C3CD8252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3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4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7BB6F772-CE63-43B4-9F67-09D9EE1EB94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FA5FB9A9-26ED-4909-9029-C187D75FE53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AFEA639-4093-49EC-8CAC-9BAD900BF6E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 rtlCol="0">
            <a:normAutofit/>
          </a:bodyPr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E13C0430-1814-4C5B-9308-729F80D72E2F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6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7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33CF9CF8-D28E-4195-BF1D-B8AA0BC04CDF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418B7EBC-6FE5-4DD0-B051-73A9F4239725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585A2D9A-118A-4852-817B-A3268A4DB3FE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0C4FF6EC-9583-4B12-8975-B017B323F008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pPr>
              <a:defRPr/>
            </a:pPr>
            <a:fld id="{B022CD8A-9EBE-4BA7-B8BB-E75F42061457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Zástupný symbol pro nadpis 1"/>
          <p:cNvSpPr>
            <a:spLocks noGrp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styl.</a:t>
            </a:r>
          </a:p>
        </p:txBody>
      </p:sp>
      <p:sp>
        <p:nvSpPr>
          <p:cNvPr id="1027" name="Zástupný symbol pro text 2"/>
          <p:cNvSpPr>
            <a:spLocks noGrp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24E8DF75-6967-44CD-A869-86193B62279B}" type="datetimeFigureOut">
              <a:rPr lang="cs-CZ"/>
              <a:pPr>
                <a:defRPr/>
              </a:pPr>
              <a:t>30.8.2012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 fontAlgn="auto">
              <a:spcBef>
                <a:spcPts val="0"/>
              </a:spcBef>
              <a:spcAft>
                <a:spcPts val="0"/>
              </a:spcAft>
              <a:defRPr sz="120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 fontAlgn="auto">
              <a:spcBef>
                <a:spcPts val="0"/>
              </a:spcBef>
              <a:spcAft>
                <a:spcPts val="0"/>
              </a:spcAft>
              <a:defRPr sz="1200" smtClean="0">
                <a:solidFill>
                  <a:schemeClr val="tx1">
                    <a:tint val="75000"/>
                  </a:schemeClr>
                </a:solidFill>
                <a:latin typeface="+mn-lt"/>
              </a:defRPr>
            </a:lvl1pPr>
          </a:lstStyle>
          <a:p>
            <a:pPr>
              <a:defRPr/>
            </a:pPr>
            <a:fld id="{91C1A0FE-39D5-4F54-9165-14676849D72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817" r:id="rId1"/>
    <p:sldLayoutId id="2147483818" r:id="rId2"/>
    <p:sldLayoutId id="2147483819" r:id="rId3"/>
    <p:sldLayoutId id="2147483820" r:id="rId4"/>
    <p:sldLayoutId id="2147483821" r:id="rId5"/>
    <p:sldLayoutId id="2147483822" r:id="rId6"/>
    <p:sldLayoutId id="2147483823" r:id="rId7"/>
    <p:sldLayoutId id="2147483824" r:id="rId8"/>
    <p:sldLayoutId id="2147483825" r:id="rId9"/>
    <p:sldLayoutId id="2147483826" r:id="rId10"/>
    <p:sldLayoutId id="2147483827" r:id="rId11"/>
  </p:sldLayoutIdLst>
  <p:txStyles>
    <p:titleStyle>
      <a:lvl1pPr algn="ctr" rtl="0" fontAlgn="base">
        <a:spcBef>
          <a:spcPct val="0"/>
        </a:spcBef>
        <a:spcAft>
          <a:spcPct val="0"/>
        </a:spcAft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1"/>
          </a:solidFill>
          <a:latin typeface="Calibri" pitchFamily="34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Font typeface="Arial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Font typeface="Arial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Font typeface="Arial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12" Type="http://schemas.openxmlformats.org/officeDocument/2006/relationships/image" Target="../media/image12.wmf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Relationship Id="rId6" Type="http://schemas.openxmlformats.org/officeDocument/2006/relationships/image" Target="../media/image6.png"/><Relationship Id="rId11" Type="http://schemas.openxmlformats.org/officeDocument/2006/relationships/image" Target="../media/image11.png"/><Relationship Id="rId5" Type="http://schemas.openxmlformats.org/officeDocument/2006/relationships/image" Target="../media/image5.jpeg"/><Relationship Id="rId10" Type="http://schemas.openxmlformats.org/officeDocument/2006/relationships/image" Target="../media/image10.wmf"/><Relationship Id="rId4" Type="http://schemas.openxmlformats.org/officeDocument/2006/relationships/image" Target="../media/image4.jpeg"/><Relationship Id="rId9" Type="http://schemas.openxmlformats.org/officeDocument/2006/relationships/image" Target="../media/image9.wmf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hyperlink" Target="http://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313" name="Nadpis 1"/>
          <p:cNvSpPr>
            <a:spLocks noGrp="1"/>
          </p:cNvSpPr>
          <p:nvPr>
            <p:ph type="ctrTitle"/>
          </p:nvPr>
        </p:nvSpPr>
        <p:spPr>
          <a:xfrm>
            <a:off x="684213" y="1628775"/>
            <a:ext cx="8351837" cy="2592388"/>
          </a:xfrm>
        </p:spPr>
        <p:txBody>
          <a:bodyPr/>
          <a:lstStyle/>
          <a:p>
            <a:pPr algn="l"/>
            <a:r>
              <a:rPr lang="cs-CZ" sz="2800" dirty="0" smtClean="0"/>
              <a:t>NÁZEV ŠKOLY: Střední odborné učiliště a Základní škola</a:t>
            </a:r>
            <a:br>
              <a:rPr lang="cs-CZ" sz="2800" dirty="0" smtClean="0"/>
            </a:br>
            <a:r>
              <a:rPr lang="cs-CZ" sz="2800" dirty="0" smtClean="0"/>
              <a:t>AUTOR: Bc. Jarmila </a:t>
            </a:r>
            <a:r>
              <a:rPr lang="cs-CZ" sz="2800" dirty="0" err="1" smtClean="0"/>
              <a:t>Šneberková</a:t>
            </a:r>
            <a:r>
              <a:rPr lang="cs-CZ" sz="2800" dirty="0" smtClean="0"/>
              <a:t/>
            </a:r>
            <a:br>
              <a:rPr lang="cs-CZ" sz="2800" dirty="0" smtClean="0"/>
            </a:br>
            <a:r>
              <a:rPr lang="cs-CZ" sz="2800" dirty="0" smtClean="0"/>
              <a:t>NÁZEV: VY_32_INOVACE_02_základní pojmy-pracovní list</a:t>
            </a:r>
            <a:br>
              <a:rPr lang="cs-CZ" sz="2800" dirty="0" smtClean="0"/>
            </a:br>
            <a:r>
              <a:rPr lang="cs-CZ" sz="2800" dirty="0" smtClean="0"/>
              <a:t>TÉMA SADY: Hardware</a:t>
            </a:r>
            <a:br>
              <a:rPr lang="cs-CZ" sz="2800" dirty="0" smtClean="0"/>
            </a:br>
            <a:r>
              <a:rPr lang="cs-CZ" sz="2800" dirty="0" smtClean="0"/>
              <a:t>DATUM: </a:t>
            </a:r>
            <a:r>
              <a:rPr lang="cs-CZ" sz="2800" dirty="0" smtClean="0"/>
              <a:t>01</a:t>
            </a:r>
            <a:r>
              <a:rPr lang="cs-CZ" sz="2800" dirty="0" smtClean="0"/>
              <a:t>. </a:t>
            </a:r>
            <a:r>
              <a:rPr lang="cs-CZ" sz="2800" dirty="0" smtClean="0"/>
              <a:t>08. 2011</a:t>
            </a:r>
            <a:br>
              <a:rPr lang="cs-CZ" sz="2800" dirty="0" smtClean="0"/>
            </a:br>
            <a:r>
              <a:rPr lang="cs-CZ" sz="2800" dirty="0" smtClean="0"/>
              <a:t>ČÍSLO PROJEKTU: CZ.1.07/1.4.00/21.0477</a:t>
            </a: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124075" y="5013325"/>
            <a:ext cx="6264275" cy="1295400"/>
          </a:xfrm>
        </p:spPr>
        <p:txBody>
          <a:bodyPr rtlCol="0">
            <a:normAutofit/>
          </a:bodyPr>
          <a:lstStyle/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2600" dirty="0">
                <a:solidFill>
                  <a:schemeClr val="tx1"/>
                </a:solidFill>
              </a:rPr>
              <a:t>ANOTACE:  Materiál je určen pro žáky </a:t>
            </a:r>
            <a:r>
              <a:rPr lang="cs-CZ" sz="2600" dirty="0" smtClean="0">
                <a:solidFill>
                  <a:schemeClr val="tx1"/>
                </a:solidFill>
              </a:rPr>
              <a:t>4. ročníku praktické školy, jako prezentace.</a:t>
            </a:r>
            <a:endParaRPr lang="cs-CZ" sz="2600" dirty="0">
              <a:solidFill>
                <a:schemeClr val="tx1"/>
              </a:solidFill>
            </a:endParaRPr>
          </a:p>
          <a:p>
            <a:pPr algn="just"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/>
          </a:p>
        </p:txBody>
      </p:sp>
      <p:pic>
        <p:nvPicPr>
          <p:cNvPr id="13315" name="Picture 4" descr="eu_loga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981200" y="152400"/>
            <a:ext cx="5543550" cy="13525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accent6">
              <a:lumMod val="75000"/>
            </a:schemeClr>
          </a:solidFill>
        </p:spPr>
        <p:txBody>
          <a:bodyPr/>
          <a:lstStyle/>
          <a:p>
            <a:r>
              <a:rPr lang="cs-CZ" dirty="0" smtClean="0"/>
              <a:t>POČÍTAČ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1. </a:t>
            </a:r>
            <a:r>
              <a:rPr lang="cs-CZ" sz="2000" dirty="0" smtClean="0"/>
              <a:t>Dej do kroužku všechny počítače a napiš jejich počet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</a:t>
            </a:r>
            <a:r>
              <a:rPr lang="cs-CZ" sz="2000" dirty="0" smtClean="0"/>
              <a:t>Odpověz na otázky:</a:t>
            </a:r>
          </a:p>
          <a:p>
            <a:pPr marL="0" indent="0">
              <a:buNone/>
            </a:pPr>
            <a:r>
              <a:rPr lang="cs-CZ" sz="2000" dirty="0" smtClean="0"/>
              <a:t>Máš doma svůj počítač?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Na co ho používáš?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Víš , kde se můžeš  setkat s počítači?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V jakých oblastech je počítač důležitý?</a:t>
            </a:r>
          </a:p>
          <a:p>
            <a:pPr marL="0" indent="0">
              <a:buNone/>
            </a:pPr>
            <a:endParaRPr lang="cs-CZ" sz="2000" dirty="0"/>
          </a:p>
          <a:p>
            <a:pPr marL="0" indent="0">
              <a:buNone/>
            </a:pPr>
            <a:r>
              <a:rPr lang="cs-CZ" sz="2000" dirty="0" smtClean="0"/>
              <a:t>Co všechno si můžeš na počítači přehrát?</a:t>
            </a:r>
            <a:endParaRPr lang="cs-CZ" dirty="0"/>
          </a:p>
        </p:txBody>
      </p:sp>
      <p:pic>
        <p:nvPicPr>
          <p:cNvPr id="1030" name="Picture 6" descr="C:\Users\Jarmilka\AppData\Local\Microsoft\Windows\Temporary Internet Files\Content.IE5\DE4CGPLA\MC900441338[1].pn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346" y="2564904"/>
            <a:ext cx="929906" cy="9299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Jarmilka\AppData\Local\Microsoft\Windows\Temporary Internet Files\Content.IE5\K0O7W0UI\MP900399980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19872" y="5805264"/>
            <a:ext cx="851917" cy="89934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2" name="Picture 8" descr="C:\Users\Jarmilka\AppData\Local\Microsoft\Windows\Temporary Internet Files\Content.IE5\AM1I8PN9\MP900399981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29892" y="3645024"/>
            <a:ext cx="1189980" cy="87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3" name="Picture 9" descr="C:\Users\Jarmilka\AppData\Local\Microsoft\Windows\Temporary Internet Files\Content.IE5\S7687CZ2\MP900433053[2].jpg"/>
          <p:cNvPicPr>
            <a:picLocks noChangeAspect="1" noChangeArrowheads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 flipH="1">
            <a:off x="196337" y="5589240"/>
            <a:ext cx="748915" cy="104016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4" name="Picture 10" descr="C:\Users\Jarmilka\AppData\Local\Microsoft\Windows\Temporary Internet Files\Content.IE5\DE4CGPLA\MC900432646[1].png"/>
          <p:cNvPicPr>
            <a:picLocks noChangeAspect="1" noChangeArrowheads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07904" y="2264920"/>
            <a:ext cx="782817" cy="7828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C:\Users\Jarmilka\AppData\Local\Microsoft\Windows\Temporary Internet Files\Content.IE5\K0O7W0UI\MP900402186[1].jpg"/>
          <p:cNvPicPr>
            <a:picLocks noChangeAspect="1" noChangeArrowheads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403648" y="5101596"/>
            <a:ext cx="1259338" cy="97528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6" name="Picture 12" descr="C:\Users\Jarmilka\AppData\Local\Microsoft\Windows\Temporary Internet Files\Content.IE5\AM1I8PN9\MC900444736[1].jpg"/>
          <p:cNvPicPr>
            <a:picLocks noChangeAspect="1" noChangeArrowheads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03432" y="2555579"/>
            <a:ext cx="750208" cy="97149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7" name="Picture 13" descr="C:\Users\Jarmilka\AppData\Local\Microsoft\Windows\Temporary Internet Files\Content.IE5\K0O7W0UI\MC900360562[1].wmf"/>
          <p:cNvPicPr>
            <a:picLocks noChangeAspect="1" noChangeArrowheads="1"/>
          </p:cNvPicPr>
          <p:nvPr/>
        </p:nvPicPr>
        <p:blipFill>
          <a:blip r:embed="rId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041" y="3931462"/>
            <a:ext cx="1495951" cy="81712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9" name="Picture 15" descr="C:\Users\Jarmilka\AppData\Local\Microsoft\Windows\Temporary Internet Files\Content.IE5\AM1I8PN9\MC900297683[1].wmf"/>
          <p:cNvPicPr>
            <a:picLocks noChangeAspect="1" noChangeArrowheads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25067" y="4894055"/>
            <a:ext cx="989609" cy="911209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0" name="Picture 16" descr="C:\Users\Jarmilka\AppData\Local\Microsoft\Windows\Temporary Internet Files\Content.IE5\DE4CGPLA\MC900441340[1].png"/>
          <p:cNvPicPr>
            <a:picLocks noChangeAspect="1" noChangeArrowheads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305848" y="6076883"/>
            <a:ext cx="714276" cy="71427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41" name="Picture 17" descr="C:\Users\Jarmilka\AppData\Local\Microsoft\Windows\Temporary Internet Files\Content.IE5\S7687CZ2\MC900360556[1].wmf"/>
          <p:cNvPicPr>
            <a:picLocks noChangeAspect="1" noChangeArrowheads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72650" y="3601339"/>
            <a:ext cx="857707" cy="9189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15796379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solidFill>
            <a:schemeClr val="tx1">
              <a:lumMod val="50000"/>
              <a:lumOff val="50000"/>
            </a:schemeClr>
          </a:solidFill>
        </p:spPr>
        <p:txBody>
          <a:bodyPr/>
          <a:lstStyle/>
          <a:p>
            <a:r>
              <a:rPr lang="cs-CZ" dirty="0" smtClean="0"/>
              <a:t>POČÍTAČ-základní pojmy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pPr marL="514350" indent="-514350">
              <a:buAutoNum type="arabicPeriod"/>
            </a:pPr>
            <a:r>
              <a:rPr lang="cs-CZ" dirty="0" smtClean="0"/>
              <a:t>Doplň věty:</a:t>
            </a:r>
          </a:p>
          <a:p>
            <a:pPr marL="0" indent="0">
              <a:buNone/>
            </a:pPr>
            <a:r>
              <a:rPr lang="cs-CZ" dirty="0" smtClean="0"/>
              <a:t>BIT </a:t>
            </a:r>
            <a:r>
              <a:rPr lang="cs-CZ" sz="2000" dirty="0" smtClean="0"/>
              <a:t>je</a:t>
            </a:r>
            <a:r>
              <a:rPr lang="cs-CZ" dirty="0" smtClean="0"/>
              <a:t> …….. </a:t>
            </a:r>
            <a:r>
              <a:rPr lang="cs-CZ" sz="2000" dirty="0"/>
              <a:t>j</a:t>
            </a:r>
            <a:r>
              <a:rPr lang="cs-CZ" sz="2000" dirty="0" smtClean="0"/>
              <a:t>ednotka informace.</a:t>
            </a:r>
          </a:p>
          <a:p>
            <a:pPr marL="0" indent="0">
              <a:buNone/>
            </a:pPr>
            <a:r>
              <a:rPr lang="cs-CZ" dirty="0" smtClean="0"/>
              <a:t>BYTE </a:t>
            </a:r>
            <a:r>
              <a:rPr lang="cs-CZ" sz="2000" dirty="0" smtClean="0"/>
              <a:t>se skládá z …. </a:t>
            </a:r>
            <a:r>
              <a:rPr lang="cs-CZ" sz="2000" dirty="0"/>
              <a:t>b</a:t>
            </a:r>
            <a:r>
              <a:rPr lang="cs-CZ" sz="2000" dirty="0" smtClean="0"/>
              <a:t>itů.</a:t>
            </a:r>
          </a:p>
          <a:p>
            <a:pPr marL="0" indent="0">
              <a:buNone/>
            </a:pPr>
            <a:r>
              <a:rPr lang="cs-CZ" dirty="0" smtClean="0"/>
              <a:t>POČÍTAČ </a:t>
            </a:r>
            <a:r>
              <a:rPr lang="cs-CZ" sz="2000" dirty="0" smtClean="0"/>
              <a:t>je zařízení na zpracování …………….</a:t>
            </a:r>
          </a:p>
          <a:p>
            <a:pPr marL="0" indent="0">
              <a:buNone/>
            </a:pPr>
            <a:r>
              <a:rPr lang="cs-CZ" dirty="0" smtClean="0"/>
              <a:t>HARDWARE a SOFTWARE </a:t>
            </a:r>
            <a:r>
              <a:rPr lang="cs-CZ" sz="2000" dirty="0" smtClean="0"/>
              <a:t>…………. existovat jeden bez druhého.</a:t>
            </a:r>
          </a:p>
          <a:p>
            <a:pPr marL="0" indent="0">
              <a:buNone/>
            </a:pPr>
            <a:r>
              <a:rPr lang="cs-CZ" dirty="0" smtClean="0"/>
              <a:t>POČÍTAČ </a:t>
            </a:r>
            <a:r>
              <a:rPr lang="cs-CZ" sz="2000" dirty="0" smtClean="0"/>
              <a:t>je pro lidi ………………..</a:t>
            </a:r>
          </a:p>
          <a:p>
            <a:pPr marL="0" indent="0">
              <a:buNone/>
            </a:pPr>
            <a:r>
              <a:rPr lang="cs-CZ" dirty="0" smtClean="0"/>
              <a:t>POČÍTAČ </a:t>
            </a:r>
            <a:r>
              <a:rPr lang="cs-CZ" sz="2000" dirty="0" smtClean="0"/>
              <a:t>používáme k ...………………………………………………………..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2. Spoj správně.</a:t>
            </a:r>
          </a:p>
          <a:p>
            <a:pPr marL="0" indent="0">
              <a:buNone/>
            </a:pPr>
            <a:r>
              <a:rPr lang="cs-CZ" dirty="0" smtClean="0"/>
              <a:t>Hardware je     </a:t>
            </a:r>
            <a:r>
              <a:rPr lang="cs-CZ" sz="1800" dirty="0" smtClean="0"/>
              <a:t>informace</a:t>
            </a:r>
            <a:r>
              <a:rPr lang="cs-CZ" dirty="0" smtClean="0"/>
              <a:t>   </a:t>
            </a:r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Software jsou   </a:t>
            </a:r>
            <a:r>
              <a:rPr lang="cs-CZ" sz="1800" dirty="0" smtClean="0"/>
              <a:t>nejmenší jednot-</a:t>
            </a:r>
          </a:p>
          <a:p>
            <a:pPr marL="0" indent="0">
              <a:buNone/>
            </a:pPr>
            <a:r>
              <a:rPr lang="cs-CZ" sz="1800" dirty="0"/>
              <a:t> </a:t>
            </a:r>
            <a:r>
              <a:rPr lang="cs-CZ" sz="1800" dirty="0" smtClean="0"/>
              <a:t>                                         </a:t>
            </a:r>
            <a:r>
              <a:rPr lang="cs-CZ" sz="1800" dirty="0" err="1" smtClean="0"/>
              <a:t>ka</a:t>
            </a:r>
            <a:r>
              <a:rPr lang="cs-CZ" sz="1800" dirty="0" smtClean="0"/>
              <a:t> informace</a:t>
            </a: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Bit je                  </a:t>
            </a:r>
            <a:r>
              <a:rPr lang="cs-CZ" sz="1800" dirty="0" smtClean="0"/>
              <a:t>počítačové </a:t>
            </a:r>
            <a:r>
              <a:rPr lang="cs-CZ" sz="1800" dirty="0" err="1" smtClean="0"/>
              <a:t>prog</a:t>
            </a:r>
            <a:r>
              <a:rPr lang="cs-CZ" sz="1800" dirty="0" smtClean="0"/>
              <a:t>-</a:t>
            </a:r>
            <a:endParaRPr lang="cs-CZ" dirty="0" smtClean="0"/>
          </a:p>
          <a:p>
            <a:pPr marL="0" indent="0">
              <a:buNone/>
            </a:pPr>
            <a:r>
              <a:rPr lang="cs-CZ" dirty="0" smtClean="0"/>
              <a:t>                           </a:t>
            </a:r>
            <a:r>
              <a:rPr lang="cs-CZ" sz="1800" dirty="0" err="1" smtClean="0"/>
              <a:t>ramy</a:t>
            </a:r>
            <a:endParaRPr lang="cs-CZ" dirty="0"/>
          </a:p>
          <a:p>
            <a:pPr marL="0" indent="0">
              <a:buNone/>
            </a:pPr>
            <a:r>
              <a:rPr lang="cs-CZ" dirty="0" smtClean="0"/>
              <a:t>Data jsou          </a:t>
            </a:r>
            <a:r>
              <a:rPr lang="cs-CZ" sz="1800" dirty="0" smtClean="0"/>
              <a:t>pevná část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3146227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7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Použité zdroje:</a:t>
            </a:r>
          </a:p>
        </p:txBody>
      </p:sp>
      <p:sp>
        <p:nvSpPr>
          <p:cNvPr id="14338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zdroje</a:t>
            </a:r>
          </a:p>
          <a:p>
            <a:r>
              <a:rPr lang="cs-CZ" dirty="0" smtClean="0">
                <a:hlinkClick r:id="rId2"/>
              </a:rPr>
              <a:t>http://office.microsoft.com</a:t>
            </a:r>
            <a:r>
              <a:rPr lang="cs-CZ" dirty="0" smtClean="0"/>
              <a:t> – kliparty</a:t>
            </a:r>
            <a:endParaRPr lang="cs-CZ" dirty="0" smtClean="0">
              <a:latin typeface="Arial" charset="0"/>
            </a:endParaRPr>
          </a:p>
          <a:p>
            <a:pPr marL="0" indent="0">
              <a:buNone/>
            </a:pPr>
            <a:endParaRPr lang="cs-CZ" sz="400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204</TotalTime>
  <Words>154</Words>
  <Application>Microsoft Office PowerPoint</Application>
  <PresentationFormat>Předvádění na obrazovce (4:3)</PresentationFormat>
  <Paragraphs>34</Paragraphs>
  <Slides>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</vt:i4>
      </vt:variant>
    </vt:vector>
  </HeadingPairs>
  <TitlesOfParts>
    <vt:vector size="5" baseType="lpstr">
      <vt:lpstr>Motiv systému Office</vt:lpstr>
      <vt:lpstr>NÁZEV ŠKOLY: Střední odborné učiliště a Základní škola AUTOR: Bc. Jarmila Šneberková NÁZEV: VY_32_INOVACE_02_základní pojmy-pracovní list TÉMA SADY: Hardware DATUM: 01. 08. 2011 ČÍSLO PROJEKTU: CZ.1.07/1.4.00/21.0477</vt:lpstr>
      <vt:lpstr>POČÍTAČ</vt:lpstr>
      <vt:lpstr>POČÍTAČ-základní pojmy</vt:lpstr>
      <vt:lpstr>Použité zdroje: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ŠKOLY: Střední odborné učiliště a Základní škola AUTOR: Marián Gossányi NÁZEV: VY_32_Windows TÉMA: Zapnutí počítače ČÍSLO PROJEKTU: CZ.1.07/1.4.00/21.0477</dc:title>
  <dc:creator>Mgr. Marián Gossányi</dc:creator>
  <cp:lastModifiedBy>Jarmilka</cp:lastModifiedBy>
  <cp:revision>77</cp:revision>
  <dcterms:created xsi:type="dcterms:W3CDTF">2012-04-21T07:06:25Z</dcterms:created>
  <dcterms:modified xsi:type="dcterms:W3CDTF">2012-08-30T08:49:04Z</dcterms:modified>
</cp:coreProperties>
</file>