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60" r:id="rId3"/>
    <p:sldId id="261" r:id="rId4"/>
    <p:sldId id="262" r:id="rId5"/>
    <p:sldId id="263" r:id="rId6"/>
    <p:sldId id="265" r:id="rId7"/>
    <p:sldId id="264" r:id="rId8"/>
    <p:sldId id="266" r:id="rId9"/>
    <p:sldId id="267" r:id="rId10"/>
    <p:sldId id="268" r:id="rId11"/>
    <p:sldId id="25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4. ročníku praktické školy,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VY_32_INOVACE_03_Počítač-typy počítačů</a:t>
            </a:r>
            <a:br>
              <a:rPr lang="cs-CZ" sz="2800" dirty="0" smtClean="0"/>
            </a:br>
            <a:r>
              <a:rPr lang="cs-CZ" sz="2800" dirty="0" smtClean="0"/>
              <a:t>TÉMA SADY: Hardware</a:t>
            </a:r>
            <a:br>
              <a:rPr lang="cs-CZ" sz="2800" dirty="0" smtClean="0"/>
            </a:br>
            <a:r>
              <a:rPr lang="cs-CZ" sz="2800" dirty="0" smtClean="0"/>
              <a:t>DATUM: 03. 08. 2011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POČÍTAČŮ</a:t>
            </a:r>
            <a:endParaRPr lang="cs-CZ" dirty="0"/>
          </a:p>
        </p:txBody>
      </p:sp>
      <p:pic>
        <p:nvPicPr>
          <p:cNvPr id="1026" name="Picture 2" descr="C:\Users\Jarmilka\AppData\Local\Microsoft\Windows\Temporary Internet Files\Content.IE5\DE4CGPLA\MP900399981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6408712" cy="401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11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400" dirty="0" smtClean="0"/>
              <a:t>POČÍTAČE STANDARTU IBM-PC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731519"/>
            <a:ext cx="4022159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Osobní počítače řady </a:t>
            </a:r>
            <a:r>
              <a:rPr lang="cs-CZ" dirty="0" smtClean="0"/>
              <a:t>PC </a:t>
            </a:r>
            <a:r>
              <a:rPr lang="cs-CZ" dirty="0" smtClean="0"/>
              <a:t>jsou</a:t>
            </a:r>
            <a:r>
              <a:rPr lang="cs-CZ" dirty="0" smtClean="0"/>
              <a:t> nejen nejrozšířenější, ale </a:t>
            </a:r>
            <a:r>
              <a:rPr lang="cs-CZ" dirty="0" smtClean="0"/>
              <a:t>i přiměřeně </a:t>
            </a:r>
            <a:r>
              <a:rPr lang="cs-CZ" dirty="0" smtClean="0"/>
              <a:t>výkonné, cenově dostupné, univerzální </a:t>
            </a:r>
            <a:r>
              <a:rPr lang="cs-CZ" dirty="0" smtClean="0"/>
              <a:t>výpočetní </a:t>
            </a:r>
            <a:r>
              <a:rPr lang="cs-CZ" dirty="0" smtClean="0"/>
              <a:t>stroje. Jde </a:t>
            </a:r>
            <a:r>
              <a:rPr lang="cs-CZ" dirty="0" smtClean="0"/>
              <a:t>o </a:t>
            </a:r>
            <a:r>
              <a:rPr lang="cs-CZ" dirty="0" smtClean="0"/>
              <a:t>klasické stolní </a:t>
            </a:r>
            <a:r>
              <a:rPr lang="cs-CZ" dirty="0" smtClean="0"/>
              <a:t>počítače.</a:t>
            </a:r>
          </a:p>
        </p:txBody>
      </p:sp>
      <p:pic>
        <p:nvPicPr>
          <p:cNvPr id="2050" name="Picture 2" descr="C:\Users\Jarmilka\AppData\Local\Microsoft\Windows\Temporary Internet Files\Content.IE5\K0O7W0UI\MP900399980[2]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026" y="903561"/>
            <a:ext cx="2966448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1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POČÍTAČE APPLE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Svým vzhledem připomínají klasické počítače.</a:t>
            </a:r>
          </a:p>
          <a:p>
            <a:pPr marL="45720" indent="0">
              <a:buNone/>
            </a:pPr>
            <a:r>
              <a:rPr lang="cs-CZ" dirty="0" smtClean="0"/>
              <a:t>Práce s počítačem </a:t>
            </a:r>
            <a:r>
              <a:rPr lang="cs-CZ" dirty="0"/>
              <a:t>A</a:t>
            </a:r>
            <a:r>
              <a:rPr lang="cs-CZ" dirty="0" smtClean="0"/>
              <a:t>pple </a:t>
            </a:r>
            <a:r>
              <a:rPr lang="cs-CZ" dirty="0" smtClean="0"/>
              <a:t>je velmi podobná práci</a:t>
            </a:r>
          </a:p>
          <a:p>
            <a:pPr marL="45720" indent="0">
              <a:buNone/>
            </a:pPr>
            <a:r>
              <a:rPr lang="cs-CZ" dirty="0"/>
              <a:t>s</a:t>
            </a:r>
            <a:r>
              <a:rPr lang="cs-CZ" dirty="0" smtClean="0"/>
              <a:t> </a:t>
            </a:r>
            <a:r>
              <a:rPr lang="cs-CZ" dirty="0" smtClean="0"/>
              <a:t>PC- obsahuje </a:t>
            </a:r>
            <a:r>
              <a:rPr lang="cs-CZ" dirty="0" smtClean="0"/>
              <a:t>operační systém</a:t>
            </a:r>
            <a:r>
              <a:rPr lang="cs-CZ" dirty="0" smtClean="0"/>
              <a:t>, složky, soubory </a:t>
            </a:r>
            <a:r>
              <a:rPr lang="cs-CZ" dirty="0" smtClean="0"/>
              <a:t>…</a:t>
            </a:r>
          </a:p>
          <a:p>
            <a:pPr marL="45720" indent="0">
              <a:buNone/>
            </a:pPr>
            <a:r>
              <a:rPr lang="cs-CZ" dirty="0" smtClean="0"/>
              <a:t>Programy pro APPLE a PC jsou ale navzájem </a:t>
            </a:r>
            <a:r>
              <a:rPr lang="cs-CZ" dirty="0" smtClean="0"/>
              <a:t>neslučitelné. Počítače </a:t>
            </a:r>
            <a:r>
              <a:rPr lang="cs-CZ" dirty="0" smtClean="0"/>
              <a:t>APPLE se používají hlavně </a:t>
            </a:r>
          </a:p>
          <a:p>
            <a:pPr marL="45720" indent="0">
              <a:buNone/>
            </a:pPr>
            <a:r>
              <a:rPr lang="cs-CZ" dirty="0"/>
              <a:t>v</a:t>
            </a:r>
            <a:r>
              <a:rPr lang="cs-CZ" dirty="0" smtClean="0"/>
              <a:t> grafických studiích k profesionálnímu zpracování grafiky.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27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SERVERY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2400" dirty="0" smtClean="0"/>
              <a:t>Speciální počítače,</a:t>
            </a:r>
          </a:p>
          <a:p>
            <a:pPr marL="45720" indent="0">
              <a:buNone/>
            </a:pPr>
            <a:r>
              <a:rPr lang="cs-CZ" sz="2400" dirty="0" smtClean="0"/>
              <a:t>které řídí a spolupracují na chodu počítačových sítí.</a:t>
            </a:r>
          </a:p>
          <a:p>
            <a:pPr marL="45720" indent="0">
              <a:buNone/>
            </a:pPr>
            <a:r>
              <a:rPr lang="cs-CZ" sz="2400" dirty="0" smtClean="0"/>
              <a:t>Jsou obvykle výkonnější než klasické osobní počítače.</a:t>
            </a:r>
          </a:p>
          <a:p>
            <a:pPr marL="45720" indent="0">
              <a:buNone/>
            </a:pPr>
            <a:r>
              <a:rPr lang="cs-CZ" sz="2400" dirty="0" smtClean="0"/>
              <a:t> </a:t>
            </a:r>
          </a:p>
        </p:txBody>
      </p:sp>
      <p:pic>
        <p:nvPicPr>
          <p:cNvPr id="1026" name="Picture 2" descr="C:\Users\Jarmilka\AppData\Local\Microsoft\Windows\Temporary Internet Files\Content.IE5\S7687CZ2\MC900434845[1].pn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21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NOTEBOOKY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731519"/>
            <a:ext cx="3518103" cy="3474720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dirty="0"/>
              <a:t>L</a:t>
            </a:r>
            <a:r>
              <a:rPr lang="cs-CZ" dirty="0" smtClean="0"/>
              <a:t>ehké, malé, přenosné </a:t>
            </a:r>
            <a:r>
              <a:rPr lang="cs-CZ" dirty="0" smtClean="0"/>
              <a:t>počítače o velikosti  kufříku.</a:t>
            </a:r>
          </a:p>
          <a:p>
            <a:pPr marL="45720" indent="0">
              <a:buNone/>
            </a:pPr>
            <a:r>
              <a:rPr lang="cs-CZ" dirty="0" smtClean="0"/>
              <a:t>Umí vše</a:t>
            </a:r>
            <a:r>
              <a:rPr lang="cs-CZ" dirty="0" smtClean="0"/>
              <a:t>, co </a:t>
            </a:r>
            <a:r>
              <a:rPr lang="cs-CZ" dirty="0" smtClean="0"/>
              <a:t>klasické stolní počítače</a:t>
            </a:r>
            <a:r>
              <a:rPr lang="cs-CZ" dirty="0" smtClean="0"/>
              <a:t>, obsahují </a:t>
            </a:r>
            <a:r>
              <a:rPr lang="cs-CZ" dirty="0" smtClean="0"/>
              <a:t>běžné, ale zmenšené součástky.</a:t>
            </a:r>
          </a:p>
          <a:p>
            <a:pPr marL="45720" indent="0">
              <a:buNone/>
            </a:pPr>
            <a:r>
              <a:rPr lang="cs-CZ" dirty="0" smtClean="0"/>
              <a:t>Místo klasické myši obsahují dotykovou plochu</a:t>
            </a:r>
            <a:r>
              <a:rPr lang="cs-CZ" dirty="0" smtClean="0"/>
              <a:t>, monitor </a:t>
            </a:r>
            <a:r>
              <a:rPr lang="cs-CZ" dirty="0" smtClean="0"/>
              <a:t>je vestavěná LCD obrazovka.</a:t>
            </a:r>
          </a:p>
          <a:p>
            <a:pPr marL="45720" indent="0">
              <a:buNone/>
            </a:pPr>
            <a:r>
              <a:rPr lang="cs-CZ" dirty="0" smtClean="0"/>
              <a:t>Napájen je z </a:t>
            </a:r>
            <a:r>
              <a:rPr lang="cs-CZ" dirty="0" smtClean="0"/>
              <a:t>baterií nebo </a:t>
            </a:r>
            <a:r>
              <a:rPr lang="cs-CZ" dirty="0" smtClean="0"/>
              <a:t>ze sítě.</a:t>
            </a:r>
            <a:endParaRPr lang="cs-CZ" dirty="0"/>
          </a:p>
        </p:txBody>
      </p:sp>
      <p:pic>
        <p:nvPicPr>
          <p:cNvPr id="3074" name="Picture 2" descr="C:\Users\Jarmilka\AppData\Local\Microsoft\Windows\Temporary Internet Files\Content.IE5\AM1I8PN9\MP900385195[1]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274196"/>
            <a:ext cx="3346450" cy="239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52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SUPERPOČÍTAČE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dirty="0" err="1" smtClean="0"/>
              <a:t>Počítače,které</a:t>
            </a:r>
            <a:r>
              <a:rPr lang="cs-CZ" dirty="0" smtClean="0"/>
              <a:t> mnoho-</a:t>
            </a:r>
          </a:p>
          <a:p>
            <a:pPr marL="45720" indent="0">
              <a:buNone/>
            </a:pPr>
            <a:r>
              <a:rPr lang="cs-CZ" dirty="0"/>
              <a:t>n</a:t>
            </a:r>
            <a:r>
              <a:rPr lang="cs-CZ" dirty="0" smtClean="0"/>
              <a:t>ásobně převyšují osobní počítače.</a:t>
            </a:r>
          </a:p>
          <a:p>
            <a:pPr marL="45720" indent="0">
              <a:buNone/>
            </a:pPr>
            <a:r>
              <a:rPr lang="cs-CZ" dirty="0" smtClean="0"/>
              <a:t>Jsou hodně velké a připomínají obrovské ledničky.</a:t>
            </a:r>
          </a:p>
          <a:p>
            <a:pPr marL="45720" indent="0">
              <a:buNone/>
            </a:pPr>
            <a:r>
              <a:rPr lang="cs-CZ" dirty="0" smtClean="0"/>
              <a:t>Některé zabírají i několik </a:t>
            </a:r>
            <a:r>
              <a:rPr lang="cs-CZ" dirty="0" err="1" smtClean="0"/>
              <a:t>místností,používá</a:t>
            </a:r>
            <a:r>
              <a:rPr lang="cs-CZ" dirty="0" smtClean="0"/>
              <a:t> je především </a:t>
            </a:r>
            <a:r>
              <a:rPr lang="cs-CZ" dirty="0" err="1" smtClean="0"/>
              <a:t>armáda,vědci</a:t>
            </a:r>
            <a:r>
              <a:rPr lang="cs-CZ" dirty="0" smtClean="0"/>
              <a:t> a meteorologové.</a:t>
            </a:r>
            <a:endParaRPr lang="cs-CZ" dirty="0"/>
          </a:p>
        </p:txBody>
      </p:sp>
      <p:pic>
        <p:nvPicPr>
          <p:cNvPr id="2050" name="Picture 2" descr="C:\Users\Jarmilka\AppData\Local\Microsoft\Windows\Temporary Internet Files\Content.IE5\DE4CGPLA\MP900400421[1]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813915"/>
            <a:ext cx="3346450" cy="33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95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KAPESNÍ POČÍTAČ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731519"/>
            <a:ext cx="3446095" cy="3474720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dirty="0" smtClean="0"/>
              <a:t>Mají velmi malý rozměr.</a:t>
            </a:r>
          </a:p>
          <a:p>
            <a:pPr marL="45720" indent="0">
              <a:buNone/>
            </a:pPr>
            <a:r>
              <a:rPr lang="cs-CZ" dirty="0" smtClean="0"/>
              <a:t>Mají svůj operační program a aplikace</a:t>
            </a:r>
            <a:r>
              <a:rPr lang="cs-CZ" dirty="0" smtClean="0"/>
              <a:t>, ale </a:t>
            </a:r>
            <a:r>
              <a:rPr lang="cs-CZ" dirty="0" smtClean="0"/>
              <a:t>nejsou tak výkonné jako stolní počítače.</a:t>
            </a:r>
          </a:p>
          <a:p>
            <a:pPr marL="45720" indent="0">
              <a:buNone/>
            </a:pPr>
            <a:r>
              <a:rPr lang="cs-CZ" dirty="0" smtClean="0"/>
              <a:t>Obvykle nemají klávesnici</a:t>
            </a:r>
            <a:r>
              <a:rPr lang="cs-CZ" dirty="0" smtClean="0"/>
              <a:t>, ovládají </a:t>
            </a:r>
            <a:r>
              <a:rPr lang="cs-CZ" dirty="0" smtClean="0"/>
              <a:t>se dotykovou obrazovkou.</a:t>
            </a:r>
          </a:p>
          <a:p>
            <a:pPr marL="45720" indent="0">
              <a:buNone/>
            </a:pPr>
            <a:r>
              <a:rPr lang="cs-CZ" dirty="0" smtClean="0"/>
              <a:t>Jsou něco mezi kalkulačkou a notebookem.</a:t>
            </a:r>
            <a:endParaRPr lang="cs-CZ" dirty="0"/>
          </a:p>
        </p:txBody>
      </p:sp>
      <p:pic>
        <p:nvPicPr>
          <p:cNvPr id="4098" name="Picture 2" descr="C:\Users\Jarmilka\AppData\Local\Microsoft\Windows\Temporary Internet Files\Content.IE5\AM1I8PN9\MP900402153[1]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777331"/>
            <a:ext cx="3346450" cy="338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3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MOBIL JAKO POČÍTAČ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731519"/>
            <a:ext cx="3672408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Mobilní telefon již není pouze zařízení schopné telefonovat a zasílat SMS.</a:t>
            </a:r>
          </a:p>
          <a:p>
            <a:pPr marL="45720" indent="0">
              <a:buNone/>
            </a:pPr>
            <a:r>
              <a:rPr lang="cs-CZ" dirty="0" smtClean="0"/>
              <a:t>Moderní telefony mají svůj chytrý operační systém</a:t>
            </a:r>
            <a:r>
              <a:rPr lang="cs-CZ" dirty="0" smtClean="0"/>
              <a:t>, funkci </a:t>
            </a:r>
            <a:r>
              <a:rPr lang="cs-CZ" dirty="0" smtClean="0"/>
              <a:t>plánování </a:t>
            </a:r>
            <a:r>
              <a:rPr lang="cs-CZ" dirty="0" smtClean="0"/>
              <a:t>času, stopek, diáře, záznamníku, fotoaparátu, MP3 </a:t>
            </a:r>
            <a:r>
              <a:rPr lang="cs-CZ" dirty="0" smtClean="0"/>
              <a:t>přehrávače.</a:t>
            </a:r>
          </a:p>
        </p:txBody>
      </p:sp>
      <p:pic>
        <p:nvPicPr>
          <p:cNvPr id="5122" name="Picture 2" descr="C:\Users\Jarmilka\AppData\Local\Microsoft\Windows\Temporary Internet Files\Content.IE5\DE4CGPLA\MC900439837[1].pn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650" y="109775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JEDNÚČELOVÉ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723107"/>
            <a:ext cx="3850760" cy="3474720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dirty="0" smtClean="0"/>
              <a:t>Jedná se o počítače sestavené pouze pro konkrétní účel</a:t>
            </a:r>
            <a:r>
              <a:rPr lang="cs-CZ" dirty="0" smtClean="0"/>
              <a:t>, který </a:t>
            </a:r>
            <a:r>
              <a:rPr lang="cs-CZ" dirty="0" smtClean="0"/>
              <a:t>budou vykonávat po celou dobu své životnosti.</a:t>
            </a:r>
          </a:p>
          <a:p>
            <a:pPr marL="45720" indent="0">
              <a:buNone/>
            </a:pPr>
            <a:r>
              <a:rPr lang="cs-CZ" dirty="0" smtClean="0"/>
              <a:t>Jednoúčelový počítač např</a:t>
            </a:r>
            <a:r>
              <a:rPr lang="cs-CZ" dirty="0" smtClean="0"/>
              <a:t>. vyhodnocuje </a:t>
            </a:r>
            <a:r>
              <a:rPr lang="cs-CZ" dirty="0" smtClean="0"/>
              <a:t>v moderním automobilu spotřebu benzinu</a:t>
            </a:r>
            <a:r>
              <a:rPr lang="cs-CZ" dirty="0" smtClean="0"/>
              <a:t>, ujetou </a:t>
            </a:r>
            <a:r>
              <a:rPr lang="cs-CZ" dirty="0" smtClean="0"/>
              <a:t>vzdálenost.</a:t>
            </a:r>
          </a:p>
          <a:p>
            <a:pPr marL="45720" indent="0">
              <a:buNone/>
            </a:pPr>
            <a:r>
              <a:rPr lang="cs-CZ" dirty="0" smtClean="0"/>
              <a:t>Může to být i videorekordér</a:t>
            </a:r>
            <a:r>
              <a:rPr lang="cs-CZ" dirty="0" smtClean="0"/>
              <a:t>, nebo </a:t>
            </a:r>
            <a:r>
              <a:rPr lang="cs-CZ" dirty="0" smtClean="0"/>
              <a:t>bezdrátový dotykový panel na ovládání celého domu</a:t>
            </a:r>
            <a:r>
              <a:rPr lang="cs-CZ" dirty="0" smtClean="0"/>
              <a:t>, nebo </a:t>
            </a:r>
            <a:r>
              <a:rPr lang="cs-CZ" dirty="0" smtClean="0"/>
              <a:t>domácího kina.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Jarmilka\AppData\Local\Microsoft\Windows\Temporary Internet Files\Content.IE5\K0O7W0UI\MC9003568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30" y="692696"/>
            <a:ext cx="330564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79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</a:p>
          <a:p>
            <a:r>
              <a:rPr lang="cs-CZ" smtClean="0">
                <a:hlinkClick r:id="rId2"/>
              </a:rPr>
              <a:t>http://office.microsoft.com</a:t>
            </a:r>
            <a:r>
              <a:rPr lang="cs-CZ" smtClean="0"/>
              <a:t> – kliparty</a:t>
            </a:r>
            <a:endParaRPr lang="cs-CZ" smtClean="0">
              <a:latin typeface="Arial" charset="0"/>
            </a:endParaRPr>
          </a:p>
          <a:p>
            <a:r>
              <a:rPr lang="cs-CZ" sz="4000" smtClean="0"/>
              <a:t>KLECH, P., </a:t>
            </a:r>
            <a:r>
              <a:rPr lang="cs-CZ" sz="4000" i="1" smtClean="0"/>
              <a:t>POČÍTAČ kamarád</a:t>
            </a:r>
            <a:r>
              <a:rPr lang="cs-CZ" sz="4000" smtClean="0"/>
              <a:t>. 1. vyd. Praha: Parta s.r.o., 2009. ISBN 978-80-7320-144-9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287</TotalTime>
  <Words>361</Words>
  <Application>Microsoft Office PowerPoint</Application>
  <PresentationFormat>Předvádění na obrazovce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NÁZEV ŠKOLY: Střední odborné učiliště a Základní škola AUTOR: Bc. Jarmila Šneberková NÁZEV: VY_32_INOVACE_03_Počítač-typy počítačů TÉMA SADY: Hardware DATUM: 03. 08. 2011 ČÍSLO PROJEKTU: CZ.1.07/1.4.00/21.0477</vt:lpstr>
      <vt:lpstr>TYPY POČÍTAČŮ</vt:lpstr>
      <vt:lpstr>POČÍTAČE STANDARTU IBM-PC</vt:lpstr>
      <vt:lpstr>POČÍTAČE APPLE</vt:lpstr>
      <vt:lpstr>SERVERY</vt:lpstr>
      <vt:lpstr>NOTEBOOKY</vt:lpstr>
      <vt:lpstr>SUPERPOČÍTAČE</vt:lpstr>
      <vt:lpstr>KAPESNÍ POČÍTAČ</vt:lpstr>
      <vt:lpstr>MOBIL JAKO POČÍTAČ</vt:lpstr>
      <vt:lpstr>JEDNÚČELOVÉ POČÍTAČE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Učitel</cp:lastModifiedBy>
  <cp:revision>86</cp:revision>
  <dcterms:created xsi:type="dcterms:W3CDTF">2012-04-21T07:06:25Z</dcterms:created>
  <dcterms:modified xsi:type="dcterms:W3CDTF">2012-09-06T10:55:37Z</dcterms:modified>
</cp:coreProperties>
</file>