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24" r:id="rId1"/>
  </p:sldMasterIdLst>
  <p:sldIdLst>
    <p:sldId id="256" r:id="rId2"/>
    <p:sldId id="260" r:id="rId3"/>
    <p:sldId id="261" r:id="rId4"/>
    <p:sldId id="262" r:id="rId5"/>
    <p:sldId id="263" r:id="rId6"/>
    <p:sldId id="259" r:id="rId7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206" y="21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pPr>
              <a:defRPr/>
            </a:pPr>
            <a:fld id="{5B1A735B-DD3F-4A99-AD9C-1C511886BE69}" type="datetimeFigureOut">
              <a:rPr lang="cs-CZ" smtClean="0"/>
              <a:pPr>
                <a:defRPr/>
              </a:pPr>
              <a:t>7.9.2012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nice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nice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á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á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á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pPr>
              <a:defRPr/>
            </a:pPr>
            <a:fld id="{684D2C10-7D49-4284-A898-579972F74CE2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pPr>
              <a:defRPr/>
            </a:pPr>
            <a:fld id="{DF24A221-0BD1-4690-A333-C68C52A3A293}" type="datetimeFigureOut">
              <a:rPr lang="cs-CZ" smtClean="0"/>
              <a:pPr>
                <a:defRPr/>
              </a:pPr>
              <a:t>7.9.2012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pPr>
              <a:defRPr/>
            </a:pPr>
            <a:fld id="{269D4CAC-E778-4527-8F2C-8F49D5D8EBAD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pPr>
              <a:defRPr/>
            </a:pPr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pPr>
              <a:defRPr/>
            </a:pPr>
            <a:fld id="{2BCEDB38-22A9-43EA-8D34-4A6B35308068}" type="datetimeFigureOut">
              <a:rPr lang="cs-CZ" smtClean="0"/>
              <a:pPr>
                <a:defRPr/>
              </a:pPr>
              <a:t>7.9.2012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nice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nice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á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á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á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nice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pPr>
              <a:defRPr/>
            </a:pPr>
            <a:fld id="{FEC8E365-C7D5-4B5D-BA99-7EBDCC726C9A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EC8C837-D2DE-4E3F-B417-FFBF9E1BFB51}" type="datetimeFigureOut">
              <a:rPr lang="cs-CZ" smtClean="0"/>
              <a:pPr>
                <a:defRPr/>
              </a:pPr>
              <a:t>7.9.2012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389D8D1-5145-4036-BC62-D338DECA62C5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17A6CEC-EAB2-4BC4-8A84-A38B7F59CAE8}" type="datetimeFigureOut">
              <a:rPr lang="cs-CZ" smtClean="0"/>
              <a:pPr>
                <a:defRPr/>
              </a:pPr>
              <a:t>7.9.2012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86A905A-7223-492D-9A6B-5FC4645A6F7C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>
              <a:defRPr/>
            </a:pPr>
            <a:fld id="{9B5EC586-7C92-4DCB-88D5-5210492341F6}" type="datetimeFigureOut">
              <a:rPr lang="cs-CZ" smtClean="0"/>
              <a:pPr>
                <a:defRPr/>
              </a:pPr>
              <a:t>7.9.2012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pPr>
              <a:defRPr/>
            </a:pPr>
            <a:fld id="{6F29856B-7AEA-4277-9459-B6634A2080FF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pPr>
              <a:defRPr/>
            </a:pPr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A9E719B-673A-4FC7-82AD-1B1C3CD8252B}" type="datetimeFigureOut">
              <a:rPr lang="cs-CZ" smtClean="0"/>
              <a:pPr>
                <a:defRPr/>
              </a:pPr>
              <a:t>7.9.2012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BB6F772-CE63-43B4-9F67-09D9EE1EB941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pPr>
              <a:defRPr/>
            </a:pPr>
            <a:fld id="{FA5FB9A9-26ED-4909-9029-C187D75FE53B}" type="datetimeFigureOut">
              <a:rPr lang="cs-CZ" smtClean="0"/>
              <a:pPr>
                <a:defRPr/>
              </a:pPr>
              <a:t>7.9.2012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pPr>
              <a:defRPr/>
            </a:pPr>
            <a:fld id="{4AFEA639-4093-49EC-8CAC-9BAD900BF6E7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pPr>
              <a:defRPr/>
            </a:pPr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nice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>
              <a:defRPr/>
            </a:pPr>
            <a:fld id="{E13C0430-1814-4C5B-9308-729F80D72E2F}" type="datetimeFigureOut">
              <a:rPr lang="cs-CZ" smtClean="0"/>
              <a:pPr>
                <a:defRPr/>
              </a:pPr>
              <a:t>7.9.2012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pPr>
              <a:defRPr/>
            </a:pPr>
            <a:fld id="{33CF9CF8-D28E-4195-BF1D-B8AA0BC04CDF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pPr>
              <a:defRPr/>
            </a:pPr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18B7EBC-6FE5-4DD0-B051-73A9F4239725}" type="datetimeFigureOut">
              <a:rPr lang="cs-CZ" smtClean="0"/>
              <a:pPr>
                <a:defRPr/>
              </a:pPr>
              <a:t>7.9.2012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85A2D9A-118A-4852-817B-A3268A4DB3FE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C4FF6EC-9583-4B12-8975-B017B323F008}" type="datetimeFigureOut">
              <a:rPr lang="cs-CZ" smtClean="0"/>
              <a:pPr>
                <a:defRPr/>
              </a:pPr>
              <a:t>7.9.2012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022CD8A-9EBE-4BA7-B8BB-E75F42061457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24E8DF75-6967-44CD-A869-86193B62279B}" type="datetimeFigureOut">
              <a:rPr lang="cs-CZ" smtClean="0"/>
              <a:pPr>
                <a:defRPr/>
              </a:pPr>
              <a:t>7.9.2012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91C1A0FE-39D5-4F54-9165-14676849D729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25" r:id="rId1"/>
    <p:sldLayoutId id="2147483926" r:id="rId2"/>
    <p:sldLayoutId id="2147483927" r:id="rId3"/>
    <p:sldLayoutId id="2147483928" r:id="rId4"/>
    <p:sldLayoutId id="2147483929" r:id="rId5"/>
    <p:sldLayoutId id="2147483930" r:id="rId6"/>
    <p:sldLayoutId id="2147483931" r:id="rId7"/>
    <p:sldLayoutId id="2147483932" r:id="rId8"/>
    <p:sldLayoutId id="2147483933" r:id="rId9"/>
    <p:sldLayoutId id="2147483934" r:id="rId10"/>
    <p:sldLayoutId id="2147483935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://of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Nadpis 1"/>
          <p:cNvSpPr>
            <a:spLocks noGrp="1"/>
          </p:cNvSpPr>
          <p:nvPr>
            <p:ph type="ctrTitle"/>
          </p:nvPr>
        </p:nvSpPr>
        <p:spPr>
          <a:xfrm>
            <a:off x="684213" y="1628775"/>
            <a:ext cx="8351837" cy="2592388"/>
          </a:xfrm>
        </p:spPr>
        <p:txBody>
          <a:bodyPr>
            <a:normAutofit fontScale="90000"/>
          </a:bodyPr>
          <a:lstStyle/>
          <a:p>
            <a:pPr algn="l"/>
            <a:r>
              <a:rPr lang="cs-CZ" sz="2800" dirty="0" smtClean="0"/>
              <a:t>NÁZEV ŠKOLY: Střední odborné učiliště a Základní škola</a:t>
            </a:r>
            <a:br>
              <a:rPr lang="cs-CZ" sz="2800" dirty="0" smtClean="0"/>
            </a:br>
            <a:r>
              <a:rPr lang="cs-CZ" sz="2800" dirty="0" smtClean="0"/>
              <a:t>AUTOR: Bc. Jarmila </a:t>
            </a:r>
            <a:r>
              <a:rPr lang="cs-CZ" sz="2800" dirty="0" err="1" smtClean="0"/>
              <a:t>Šneberková</a:t>
            </a:r>
            <a:r>
              <a:rPr lang="cs-CZ" sz="2800" dirty="0" smtClean="0"/>
              <a:t/>
            </a:r>
            <a:br>
              <a:rPr lang="cs-CZ" sz="2800" dirty="0" smtClean="0"/>
            </a:br>
            <a:r>
              <a:rPr lang="cs-CZ" sz="2800" dirty="0" smtClean="0"/>
              <a:t>NÁZEV: </a:t>
            </a:r>
            <a:r>
              <a:rPr lang="cs-CZ" sz="2800" smtClean="0"/>
              <a:t>VY_32_INOVACE_11_Počítač zvenku</a:t>
            </a:r>
            <a:r>
              <a:rPr lang="cs-CZ" sz="2800" dirty="0" smtClean="0"/>
              <a:t/>
            </a:r>
            <a:br>
              <a:rPr lang="cs-CZ" sz="2800" dirty="0" smtClean="0"/>
            </a:br>
            <a:r>
              <a:rPr lang="cs-CZ" sz="2800" dirty="0" smtClean="0"/>
              <a:t>TÉMA SADY: Hardware</a:t>
            </a:r>
            <a:br>
              <a:rPr lang="cs-CZ" sz="2800" dirty="0" smtClean="0"/>
            </a:br>
            <a:r>
              <a:rPr lang="cs-CZ" sz="2800" dirty="0" smtClean="0"/>
              <a:t>DATUM: 15. 08. 2011</a:t>
            </a:r>
            <a:br>
              <a:rPr lang="cs-CZ" sz="2800" dirty="0" smtClean="0"/>
            </a:br>
            <a:r>
              <a:rPr lang="cs-CZ" sz="2800" dirty="0" smtClean="0"/>
              <a:t>ČÍSLO PROJEKTU: CZ.1.07/1.4.00/21.0477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124075" y="5013325"/>
            <a:ext cx="6264275" cy="1295400"/>
          </a:xfrm>
        </p:spPr>
        <p:txBody>
          <a:bodyPr rtlCol="0">
            <a:normAutofit/>
          </a:bodyPr>
          <a:lstStyle/>
          <a:p>
            <a:pPr algn="just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600" dirty="0">
                <a:solidFill>
                  <a:schemeClr val="tx1"/>
                </a:solidFill>
              </a:rPr>
              <a:t>ANOTACE:  Materiál je určen pro žáky </a:t>
            </a:r>
            <a:r>
              <a:rPr lang="cs-CZ" sz="2600" dirty="0" smtClean="0">
                <a:solidFill>
                  <a:schemeClr val="tx1"/>
                </a:solidFill>
              </a:rPr>
              <a:t>4. ročníku praktické školy, jako prezentace.</a:t>
            </a:r>
            <a:endParaRPr lang="cs-CZ" sz="2600" dirty="0">
              <a:solidFill>
                <a:schemeClr val="tx1"/>
              </a:solidFill>
            </a:endParaRPr>
          </a:p>
          <a:p>
            <a:pPr algn="just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/>
          </a:p>
        </p:txBody>
      </p:sp>
      <p:pic>
        <p:nvPicPr>
          <p:cNvPr id="13315" name="Picture 4" descr="eu_log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81200" y="152400"/>
            <a:ext cx="5543550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POČÍTAČ  ZVENKU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b="1" dirty="0" smtClean="0"/>
              <a:t>Základní  jednotka  </a:t>
            </a:r>
            <a:r>
              <a:rPr lang="cs-CZ" dirty="0" smtClean="0"/>
              <a:t>je  plechová  </a:t>
            </a:r>
            <a:r>
              <a:rPr lang="cs-CZ" dirty="0" smtClean="0"/>
              <a:t>krabice (</a:t>
            </a:r>
            <a:r>
              <a:rPr lang="cs-CZ" dirty="0" smtClean="0"/>
              <a:t>bedna</a:t>
            </a:r>
            <a:r>
              <a:rPr lang="cs-CZ" dirty="0" smtClean="0"/>
              <a:t>, skříň), </a:t>
            </a:r>
            <a:r>
              <a:rPr lang="cs-CZ" dirty="0" smtClean="0"/>
              <a:t>která  obsahuje  všechny  hlavní  součástky  </a:t>
            </a:r>
            <a:r>
              <a:rPr lang="cs-CZ" dirty="0" smtClean="0"/>
              <a:t>počítače, </a:t>
            </a:r>
            <a:r>
              <a:rPr lang="cs-CZ" dirty="0" smtClean="0"/>
              <a:t>aby  mohl  </a:t>
            </a:r>
            <a:r>
              <a:rPr lang="cs-CZ" dirty="0" smtClean="0"/>
              <a:t>správně pracovat</a:t>
            </a:r>
            <a:endParaRPr lang="cs-CZ" dirty="0" smtClean="0"/>
          </a:p>
          <a:p>
            <a:pPr marL="0" indent="0">
              <a:buNone/>
            </a:pPr>
            <a:r>
              <a:rPr lang="cs-CZ" b="1" dirty="0" smtClean="0"/>
              <a:t>Základní  jednotka  </a:t>
            </a:r>
            <a:r>
              <a:rPr lang="cs-CZ" dirty="0" smtClean="0"/>
              <a:t>počítače  se  nazývá  </a:t>
            </a:r>
            <a:r>
              <a:rPr lang="cs-CZ" b="1" dirty="0" smtClean="0"/>
              <a:t>CASE</a:t>
            </a:r>
          </a:p>
          <a:p>
            <a:pPr marL="0" indent="0">
              <a:buNone/>
            </a:pPr>
            <a:r>
              <a:rPr lang="cs-CZ" dirty="0" smtClean="0"/>
              <a:t>Každý  počítač  má  na  čelním  panelu  ovládací  </a:t>
            </a:r>
            <a:r>
              <a:rPr lang="cs-CZ" dirty="0" smtClean="0"/>
              <a:t>prvky: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- tlačítko  </a:t>
            </a:r>
            <a:r>
              <a:rPr lang="cs-CZ" dirty="0" smtClean="0"/>
              <a:t>pro  vypnutí  a  zapnutí  počítače</a:t>
            </a:r>
          </a:p>
          <a:p>
            <a:pPr marL="0" indent="0">
              <a:buNone/>
            </a:pPr>
            <a:r>
              <a:rPr lang="cs-CZ" dirty="0" smtClean="0"/>
              <a:t>- tlačítko  </a:t>
            </a:r>
            <a:r>
              <a:rPr lang="cs-CZ" dirty="0" smtClean="0"/>
              <a:t>pro  restart</a:t>
            </a:r>
          </a:p>
          <a:p>
            <a:pPr marL="0" indent="0">
              <a:buNone/>
            </a:pPr>
            <a:r>
              <a:rPr lang="cs-CZ" dirty="0" smtClean="0"/>
              <a:t>- dvě diody (světýlka) - </a:t>
            </a:r>
            <a:r>
              <a:rPr lang="cs-CZ" dirty="0" smtClean="0"/>
              <a:t>značí  práci  na  disku  a  zapnutí  počítače</a:t>
            </a:r>
            <a:endParaRPr lang="cs-CZ" dirty="0"/>
          </a:p>
        </p:txBody>
      </p:sp>
      <p:pic>
        <p:nvPicPr>
          <p:cNvPr id="1026" name="Picture 2" descr="C:\Users\Jarmilka\AppData\Local\Microsoft\Windows\Temporary Internet Files\Content.IE5\VBKTO2P6\MC900442123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4509120"/>
            <a:ext cx="908311" cy="8961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3745436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Rozdělení  základní  jednotky  počítače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PODLE  </a:t>
            </a:r>
            <a:r>
              <a:rPr lang="cs-CZ" dirty="0" smtClean="0"/>
              <a:t>TOHO, </a:t>
            </a:r>
            <a:r>
              <a:rPr lang="cs-CZ" dirty="0" smtClean="0"/>
              <a:t>JAK  JE  BEDNA  POČÍTAČE</a:t>
            </a:r>
            <a:br>
              <a:rPr lang="cs-CZ" dirty="0" smtClean="0"/>
            </a:br>
            <a:r>
              <a:rPr lang="cs-CZ" dirty="0" smtClean="0"/>
              <a:t>VELIKÁ  A  JAK  JE  POLOŽENA  NA  PRACOVNÍM  STOLE  NEBO  NA  ZEMI  ROZLIŠUJEME: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b="1" dirty="0" smtClean="0"/>
              <a:t>DESKTOP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b="1" dirty="0" smtClean="0"/>
              <a:t>TOWER</a:t>
            </a:r>
          </a:p>
          <a:p>
            <a:pPr marL="0" indent="0">
              <a:buNone/>
            </a:pPr>
            <a:endParaRPr lang="cs-CZ" b="1" dirty="0"/>
          </a:p>
          <a:p>
            <a:pPr marL="0" indent="0">
              <a:buNone/>
            </a:pPr>
            <a:r>
              <a:rPr lang="cs-CZ" b="1" dirty="0" smtClean="0"/>
              <a:t>BIGTOWER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9418741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DESKTOP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b="1" dirty="0" smtClean="0"/>
              <a:t>DESKTOP</a:t>
            </a:r>
          </a:p>
          <a:p>
            <a:pPr marL="0" indent="0">
              <a:buNone/>
            </a:pPr>
            <a:r>
              <a:rPr lang="cs-CZ" b="1" dirty="0" smtClean="0"/>
              <a:t>MINIDESKTOP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- bedna, </a:t>
            </a:r>
            <a:r>
              <a:rPr lang="cs-CZ" dirty="0" smtClean="0"/>
              <a:t>která  je  položena  </a:t>
            </a:r>
            <a:r>
              <a:rPr lang="cs-CZ" dirty="0" smtClean="0"/>
              <a:t>vodorovně, </a:t>
            </a:r>
            <a:r>
              <a:rPr lang="cs-CZ" dirty="0" smtClean="0"/>
              <a:t>je  </a:t>
            </a:r>
            <a:r>
              <a:rPr lang="cs-CZ" dirty="0" smtClean="0"/>
              <a:t>obvykle umístěna </a:t>
            </a:r>
            <a:r>
              <a:rPr lang="cs-CZ" dirty="0" smtClean="0"/>
              <a:t>na  pracovním  stole  a  na  ní  bývá  postaven  monitor</a:t>
            </a:r>
          </a:p>
          <a:p>
            <a:pPr marL="0" indent="0">
              <a:buNone/>
            </a:pPr>
            <a:r>
              <a:rPr lang="cs-CZ" b="1" dirty="0" smtClean="0"/>
              <a:t>Desktop</a:t>
            </a:r>
            <a:r>
              <a:rPr lang="cs-CZ" dirty="0" smtClean="0"/>
              <a:t> – znamená  v  angličtině  povrch  stolu</a:t>
            </a:r>
            <a:endParaRPr lang="cs-CZ" dirty="0"/>
          </a:p>
        </p:txBody>
      </p:sp>
      <p:sp>
        <p:nvSpPr>
          <p:cNvPr id="6" name="modem"/>
          <p:cNvSpPr>
            <a:spLocks noEditPoints="1" noChangeArrowheads="1"/>
          </p:cNvSpPr>
          <p:nvPr/>
        </p:nvSpPr>
        <p:spPr bwMode="auto">
          <a:xfrm>
            <a:off x="5724128" y="2947916"/>
            <a:ext cx="1809750" cy="914400"/>
          </a:xfrm>
          <a:custGeom>
            <a:avLst/>
            <a:gdLst>
              <a:gd name="T0" fmla="*/ 0 w 21600"/>
              <a:gd name="T1" fmla="*/ 5152 h 21600"/>
              <a:gd name="T2" fmla="*/ 2941 w 21600"/>
              <a:gd name="T3" fmla="*/ 0 h 21600"/>
              <a:gd name="T4" fmla="*/ 18625 w 21600"/>
              <a:gd name="T5" fmla="*/ 0 h 21600"/>
              <a:gd name="T6" fmla="*/ 21600 w 21600"/>
              <a:gd name="T7" fmla="*/ 5152 h 21600"/>
              <a:gd name="T8" fmla="*/ 21600 w 21600"/>
              <a:gd name="T9" fmla="*/ 21600 h 21600"/>
              <a:gd name="T10" fmla="*/ 0 w 21600"/>
              <a:gd name="T11" fmla="*/ 21600 h 21600"/>
              <a:gd name="T12" fmla="*/ 10800 w 21600"/>
              <a:gd name="T13" fmla="*/ 0 h 21600"/>
              <a:gd name="T14" fmla="*/ 10800 w 21600"/>
              <a:gd name="T15" fmla="*/ 21600 h 21600"/>
              <a:gd name="T16" fmla="*/ 0 w 21600"/>
              <a:gd name="T17" fmla="*/ 13376 h 21600"/>
              <a:gd name="T18" fmla="*/ 21600 w 21600"/>
              <a:gd name="T19" fmla="*/ 13376 h 21600"/>
              <a:gd name="T20" fmla="*/ 400 w 21600"/>
              <a:gd name="T21" fmla="*/ 22400 h 21600"/>
              <a:gd name="T22" fmla="*/ 21200 w 21600"/>
              <a:gd name="T23" fmla="*/ 300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T20" t="T21" r="T22" b="T23"/>
            <a:pathLst>
              <a:path w="21600" h="21600" extrusionOk="0">
                <a:moveTo>
                  <a:pt x="0" y="5152"/>
                </a:moveTo>
                <a:lnTo>
                  <a:pt x="2941" y="0"/>
                </a:lnTo>
                <a:lnTo>
                  <a:pt x="18625" y="0"/>
                </a:lnTo>
                <a:lnTo>
                  <a:pt x="21600" y="5152"/>
                </a:lnTo>
                <a:lnTo>
                  <a:pt x="21600" y="21600"/>
                </a:lnTo>
                <a:lnTo>
                  <a:pt x="0" y="21600"/>
                </a:lnTo>
                <a:lnTo>
                  <a:pt x="0" y="5152"/>
                </a:lnTo>
                <a:close/>
              </a:path>
              <a:path w="21600" h="21600" extrusionOk="0">
                <a:moveTo>
                  <a:pt x="0" y="5251"/>
                </a:moveTo>
                <a:lnTo>
                  <a:pt x="21600" y="5251"/>
                </a:lnTo>
                <a:moveTo>
                  <a:pt x="1961" y="11791"/>
                </a:moveTo>
                <a:lnTo>
                  <a:pt x="1961" y="14268"/>
                </a:lnTo>
                <a:lnTo>
                  <a:pt x="2806" y="14268"/>
                </a:lnTo>
                <a:lnTo>
                  <a:pt x="2806" y="11791"/>
                </a:lnTo>
                <a:lnTo>
                  <a:pt x="1961" y="11791"/>
                </a:lnTo>
                <a:close/>
              </a:path>
              <a:path w="21600" h="21600" extrusionOk="0">
                <a:moveTo>
                  <a:pt x="3685" y="11791"/>
                </a:moveTo>
                <a:lnTo>
                  <a:pt x="3685" y="14268"/>
                </a:lnTo>
                <a:lnTo>
                  <a:pt x="4530" y="14268"/>
                </a:lnTo>
                <a:lnTo>
                  <a:pt x="4530" y="11791"/>
                </a:lnTo>
                <a:lnTo>
                  <a:pt x="3685" y="11791"/>
                </a:lnTo>
                <a:close/>
              </a:path>
              <a:path w="21600" h="21600" extrusionOk="0">
                <a:moveTo>
                  <a:pt x="5408" y="11791"/>
                </a:moveTo>
                <a:lnTo>
                  <a:pt x="5408" y="14268"/>
                </a:lnTo>
                <a:lnTo>
                  <a:pt x="6254" y="14268"/>
                </a:lnTo>
                <a:lnTo>
                  <a:pt x="6254" y="11791"/>
                </a:lnTo>
                <a:lnTo>
                  <a:pt x="5408" y="11791"/>
                </a:lnTo>
                <a:close/>
              </a:path>
              <a:path w="21600" h="21600" extrusionOk="0">
                <a:moveTo>
                  <a:pt x="7132" y="11791"/>
                </a:moveTo>
                <a:lnTo>
                  <a:pt x="7132" y="14268"/>
                </a:lnTo>
                <a:lnTo>
                  <a:pt x="7977" y="14268"/>
                </a:lnTo>
                <a:lnTo>
                  <a:pt x="7977" y="11791"/>
                </a:lnTo>
                <a:lnTo>
                  <a:pt x="7132" y="11791"/>
                </a:lnTo>
                <a:close/>
              </a:path>
            </a:pathLst>
          </a:custGeom>
          <a:solidFill>
            <a:srgbClr val="C0C0C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3673427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TOWER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 b="1" dirty="0" smtClean="0"/>
              <a:t>TOWER</a:t>
            </a:r>
            <a:r>
              <a:rPr lang="cs-CZ" dirty="0" smtClean="0"/>
              <a:t> </a:t>
            </a:r>
          </a:p>
          <a:p>
            <a:pPr marL="0" indent="0">
              <a:buNone/>
            </a:pPr>
            <a:r>
              <a:rPr lang="cs-CZ" b="1" dirty="0" smtClean="0"/>
              <a:t>MINITOWER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- je  </a:t>
            </a:r>
            <a:r>
              <a:rPr lang="cs-CZ" dirty="0" smtClean="0"/>
              <a:t>skříň  postavená  na  </a:t>
            </a:r>
            <a:r>
              <a:rPr lang="cs-CZ" dirty="0" smtClean="0"/>
              <a:t>výšku, </a:t>
            </a:r>
            <a:r>
              <a:rPr lang="cs-CZ" dirty="0" smtClean="0"/>
              <a:t>je  umístěna  většinou  pod  stolem  a  monitor  stojí  na  stole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b="1" dirty="0" smtClean="0"/>
              <a:t>BIGTOWER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- bývá  </a:t>
            </a:r>
            <a:r>
              <a:rPr lang="cs-CZ" dirty="0" smtClean="0"/>
              <a:t>větší  prostornější  </a:t>
            </a:r>
            <a:r>
              <a:rPr lang="cs-CZ" dirty="0" smtClean="0"/>
              <a:t>skříň, </a:t>
            </a:r>
            <a:r>
              <a:rPr lang="cs-CZ" dirty="0" smtClean="0"/>
              <a:t>obsahuje většinou  SERVERY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5" name="tower"/>
          <p:cNvSpPr>
            <a:spLocks noGrp="1" noEditPoints="1" noChangeArrowheads="1"/>
          </p:cNvSpPr>
          <p:nvPr>
            <p:ph sz="quarter" idx="2"/>
          </p:nvPr>
        </p:nvSpPr>
        <p:spPr bwMode="auto">
          <a:xfrm>
            <a:off x="4932040" y="1600200"/>
            <a:ext cx="2995808" cy="4349080"/>
          </a:xfrm>
          <a:custGeom>
            <a:avLst/>
            <a:gdLst>
              <a:gd name="T0" fmla="*/ 0 w 21600"/>
              <a:gd name="T1" fmla="*/ 2184 h 21600"/>
              <a:gd name="T2" fmla="*/ 6664 w 21600"/>
              <a:gd name="T3" fmla="*/ 0 h 21600"/>
              <a:gd name="T4" fmla="*/ 10800 w 21600"/>
              <a:gd name="T5" fmla="*/ 0 h 21600"/>
              <a:gd name="T6" fmla="*/ 21600 w 21600"/>
              <a:gd name="T7" fmla="*/ 0 h 21600"/>
              <a:gd name="T8" fmla="*/ 21600 w 21600"/>
              <a:gd name="T9" fmla="*/ 11649 h 21600"/>
              <a:gd name="T10" fmla="*/ 21600 w 21600"/>
              <a:gd name="T11" fmla="*/ 19416 h 21600"/>
              <a:gd name="T12" fmla="*/ 15166 w 21600"/>
              <a:gd name="T13" fmla="*/ 21600 h 21600"/>
              <a:gd name="T14" fmla="*/ 10570 w 21600"/>
              <a:gd name="T15" fmla="*/ 21600 h 21600"/>
              <a:gd name="T16" fmla="*/ 0 w 21600"/>
              <a:gd name="T17" fmla="*/ 21600 h 21600"/>
              <a:gd name="T18" fmla="*/ 0 w 21600"/>
              <a:gd name="T19" fmla="*/ 11528 h 21600"/>
              <a:gd name="T20" fmla="*/ 459 w 21600"/>
              <a:gd name="T21" fmla="*/ 22540 h 21600"/>
              <a:gd name="T22" fmla="*/ 21485 w 21600"/>
              <a:gd name="T23" fmla="*/ 270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T20" t="T21" r="T22" b="T23"/>
            <a:pathLst>
              <a:path w="21600" h="21600" extrusionOk="0">
                <a:moveTo>
                  <a:pt x="0" y="2184"/>
                </a:moveTo>
                <a:lnTo>
                  <a:pt x="6664" y="0"/>
                </a:lnTo>
                <a:lnTo>
                  <a:pt x="10800" y="0"/>
                </a:lnTo>
                <a:lnTo>
                  <a:pt x="21600" y="0"/>
                </a:lnTo>
                <a:lnTo>
                  <a:pt x="21600" y="11649"/>
                </a:lnTo>
                <a:lnTo>
                  <a:pt x="21600" y="19416"/>
                </a:lnTo>
                <a:lnTo>
                  <a:pt x="15166" y="21600"/>
                </a:lnTo>
                <a:lnTo>
                  <a:pt x="10570" y="21600"/>
                </a:lnTo>
                <a:lnTo>
                  <a:pt x="0" y="21600"/>
                </a:lnTo>
                <a:lnTo>
                  <a:pt x="0" y="11528"/>
                </a:lnTo>
                <a:lnTo>
                  <a:pt x="0" y="2184"/>
                </a:lnTo>
                <a:close/>
              </a:path>
              <a:path w="21600" h="21600" extrusionOk="0">
                <a:moveTo>
                  <a:pt x="0" y="2184"/>
                </a:moveTo>
                <a:lnTo>
                  <a:pt x="0" y="2184"/>
                </a:lnTo>
                <a:lnTo>
                  <a:pt x="14706" y="2184"/>
                </a:lnTo>
                <a:lnTo>
                  <a:pt x="21600" y="0"/>
                </a:lnTo>
                <a:moveTo>
                  <a:pt x="0" y="2184"/>
                </a:moveTo>
                <a:lnTo>
                  <a:pt x="14706" y="2184"/>
                </a:lnTo>
                <a:lnTo>
                  <a:pt x="14706" y="5339"/>
                </a:lnTo>
                <a:lnTo>
                  <a:pt x="14706" y="17474"/>
                </a:lnTo>
                <a:lnTo>
                  <a:pt x="14706" y="21600"/>
                </a:lnTo>
                <a:moveTo>
                  <a:pt x="1149" y="3034"/>
                </a:moveTo>
                <a:lnTo>
                  <a:pt x="13328" y="3034"/>
                </a:lnTo>
                <a:lnTo>
                  <a:pt x="13328" y="3519"/>
                </a:lnTo>
                <a:lnTo>
                  <a:pt x="1149" y="3519"/>
                </a:lnTo>
                <a:lnTo>
                  <a:pt x="1149" y="3034"/>
                </a:lnTo>
                <a:moveTo>
                  <a:pt x="1149" y="4490"/>
                </a:moveTo>
                <a:lnTo>
                  <a:pt x="13328" y="4490"/>
                </a:lnTo>
                <a:lnTo>
                  <a:pt x="13328" y="4854"/>
                </a:lnTo>
                <a:lnTo>
                  <a:pt x="1149" y="4854"/>
                </a:lnTo>
                <a:lnTo>
                  <a:pt x="1149" y="4490"/>
                </a:lnTo>
                <a:moveTo>
                  <a:pt x="1149" y="5946"/>
                </a:moveTo>
                <a:lnTo>
                  <a:pt x="13328" y="5946"/>
                </a:lnTo>
                <a:lnTo>
                  <a:pt x="13328" y="6310"/>
                </a:lnTo>
                <a:lnTo>
                  <a:pt x="1149" y="6310"/>
                </a:lnTo>
                <a:lnTo>
                  <a:pt x="1149" y="5946"/>
                </a:lnTo>
              </a:path>
            </a:pathLst>
          </a:custGeom>
          <a:solidFill>
            <a:srgbClr val="FFFFCC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cs-CZ" dirty="0" smtClean="0"/>
              <a:t>Tower  znamená  v  angličtině  věž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1007696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Použité zdroje:</a:t>
            </a:r>
          </a:p>
        </p:txBody>
      </p:sp>
      <p:sp>
        <p:nvSpPr>
          <p:cNvPr id="14338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smtClean="0"/>
              <a:t>vlastní zdroje</a:t>
            </a:r>
          </a:p>
          <a:p>
            <a:r>
              <a:rPr lang="cs-CZ" smtClean="0">
                <a:hlinkClick r:id="rId2"/>
              </a:rPr>
              <a:t>http://office.microsoft.com</a:t>
            </a:r>
            <a:r>
              <a:rPr lang="cs-CZ" smtClean="0"/>
              <a:t> – kliparty</a:t>
            </a:r>
            <a:endParaRPr lang="cs-CZ" smtClean="0">
              <a:latin typeface="Arial" charset="0"/>
            </a:endParaRPr>
          </a:p>
          <a:p>
            <a:r>
              <a:rPr lang="cs-CZ" sz="4000" smtClean="0"/>
              <a:t>KLECH, P., </a:t>
            </a:r>
            <a:r>
              <a:rPr lang="cs-CZ" sz="4000" i="1" smtClean="0"/>
              <a:t>POČÍTAČ kamarád</a:t>
            </a:r>
            <a:r>
              <a:rPr lang="cs-CZ" sz="4000" smtClean="0"/>
              <a:t>. 1. vyd. Praha: Parta s.r.o., 2009. ISBN 978-80-7320-144-9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529</TotalTime>
  <Words>194</Words>
  <Application>Microsoft Office PowerPoint</Application>
  <PresentationFormat>Předvádění na obrazovce (4:3)</PresentationFormat>
  <Paragraphs>37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Arkýř</vt:lpstr>
      <vt:lpstr>NÁZEV ŠKOLY: Střední odborné učiliště a Základní škola AUTOR: Bc. Jarmila Šneberková NÁZEV: VY_32_INOVACE_11_Počítač zvenku TÉMA SADY: Hardware DATUM: 15. 08. 2011 ČÍSLO PROJEKTU: CZ.1.07/1.4.00/21.0477</vt:lpstr>
      <vt:lpstr>POČÍTAČ  ZVENKU</vt:lpstr>
      <vt:lpstr>Rozdělení  základní  jednotky  počítače</vt:lpstr>
      <vt:lpstr>DESKTOP</vt:lpstr>
      <vt:lpstr>TOWER</vt:lpstr>
      <vt:lpstr>Použité 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ŠKOLY: Střední odborné učiliště a Základní škola AUTOR: Marián Gossányi NÁZEV: VY_32_Windows TÉMA: Zapnutí počítače ČÍSLO PROJEKTU: CZ.1.07/1.4.00/21.0477</dc:title>
  <dc:creator>Mgr. Marián Gossányi</dc:creator>
  <cp:lastModifiedBy>Martin a Lída</cp:lastModifiedBy>
  <cp:revision>116</cp:revision>
  <dcterms:created xsi:type="dcterms:W3CDTF">2012-04-21T07:06:25Z</dcterms:created>
  <dcterms:modified xsi:type="dcterms:W3CDTF">2012-09-07T09:15:13Z</dcterms:modified>
</cp:coreProperties>
</file>