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770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163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55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289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166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675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423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880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109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623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336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665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VY_32_INOVACE_13_Počítač zevnitř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15.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 OBSAHUJE  ZÁKLADNÍ  JEDNOTKA 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Základní  desku</a:t>
            </a:r>
          </a:p>
          <a:p>
            <a:r>
              <a:rPr lang="cs-CZ" b="1" dirty="0" smtClean="0"/>
              <a:t>Operační  paměť</a:t>
            </a:r>
          </a:p>
          <a:p>
            <a:r>
              <a:rPr lang="cs-CZ" b="1" dirty="0" smtClean="0"/>
              <a:t>Mikroprocesor</a:t>
            </a:r>
          </a:p>
          <a:p>
            <a:r>
              <a:rPr lang="cs-CZ" b="1" dirty="0" smtClean="0"/>
              <a:t>Pevný  disk</a:t>
            </a:r>
          </a:p>
          <a:p>
            <a:r>
              <a:rPr lang="cs-CZ" b="1" dirty="0" smtClean="0"/>
              <a:t>Karty</a:t>
            </a:r>
          </a:p>
          <a:p>
            <a:r>
              <a:rPr lang="cs-CZ" b="1" dirty="0" smtClean="0"/>
              <a:t>Chladič</a:t>
            </a:r>
          </a:p>
          <a:p>
            <a:r>
              <a:rPr lang="cs-CZ" b="1" dirty="0" smtClean="0"/>
              <a:t>Zdroj</a:t>
            </a:r>
          </a:p>
          <a:p>
            <a:r>
              <a:rPr lang="cs-CZ" b="1" dirty="0" smtClean="0"/>
              <a:t>Porty</a:t>
            </a:r>
          </a:p>
          <a:p>
            <a:r>
              <a:rPr lang="cs-CZ" b="1" dirty="0" smtClean="0"/>
              <a:t>Mechaniky</a:t>
            </a:r>
          </a:p>
          <a:p>
            <a:r>
              <a:rPr lang="cs-CZ" b="1" dirty="0" smtClean="0"/>
              <a:t>Kryty</a:t>
            </a:r>
          </a:p>
          <a:p>
            <a:r>
              <a:rPr lang="cs-CZ" b="1" dirty="0" smtClean="0"/>
              <a:t>Záložní  zdroj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0449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 deska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Je  to  deska  plná  kovových - cestiček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- dírek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- destiček</a:t>
            </a:r>
          </a:p>
          <a:p>
            <a:pPr marL="0" indent="0">
              <a:buNone/>
            </a:pPr>
            <a:r>
              <a:rPr lang="cs-CZ" b="1" dirty="0" smtClean="0"/>
              <a:t>Cestičky </a:t>
            </a:r>
            <a:r>
              <a:rPr lang="cs-CZ" dirty="0" smtClean="0"/>
              <a:t> jsou  spoje , které  propojují  součástky</a:t>
            </a:r>
          </a:p>
          <a:p>
            <a:pPr marL="0" indent="0">
              <a:buNone/>
            </a:pPr>
            <a:r>
              <a:rPr lang="cs-CZ" b="1" dirty="0" smtClean="0"/>
              <a:t>Dírky</a:t>
            </a:r>
            <a:r>
              <a:rPr lang="cs-CZ" dirty="0" smtClean="0"/>
              <a:t>  jsou  </a:t>
            </a:r>
            <a:r>
              <a:rPr lang="cs-CZ" dirty="0" smtClean="0"/>
              <a:t>sloty, </a:t>
            </a:r>
            <a:r>
              <a:rPr lang="cs-CZ" dirty="0" smtClean="0"/>
              <a:t>do  kterých  se  umisťují  další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oučástky</a:t>
            </a:r>
          </a:p>
          <a:p>
            <a:pPr marL="0" indent="0">
              <a:buNone/>
            </a:pPr>
            <a:r>
              <a:rPr lang="cs-CZ" b="1" dirty="0" smtClean="0"/>
              <a:t>Destičky </a:t>
            </a:r>
            <a:r>
              <a:rPr lang="cs-CZ" dirty="0" smtClean="0"/>
              <a:t> mají  nožičky  a  vypadají  jako  </a:t>
            </a:r>
            <a:r>
              <a:rPr lang="cs-CZ" dirty="0" smtClean="0"/>
              <a:t>brouci, </a:t>
            </a:r>
            <a:r>
              <a:rPr lang="cs-CZ" dirty="0" smtClean="0"/>
              <a:t>ti  broučci  jsou  paměti  a  procesor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2924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OPERAČNÍ  PAMĚŤ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70C0"/>
                </a:solidFill>
              </a:rPr>
              <a:t>MIKROPROCESOR 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rgbClr val="0070C0"/>
                </a:solidFill>
              </a:rPr>
              <a:t>PEVNÝ  DISK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Operační  paměť </a:t>
            </a:r>
            <a:r>
              <a:rPr lang="cs-CZ" dirty="0" smtClean="0"/>
              <a:t>- počítač  </a:t>
            </a:r>
            <a:r>
              <a:rPr lang="cs-CZ" dirty="0" smtClean="0"/>
              <a:t>obsahuje  dva  druhy  paměti  ROM  a  </a:t>
            </a:r>
            <a:r>
              <a:rPr lang="cs-CZ" dirty="0" smtClean="0"/>
              <a:t>RAM, </a:t>
            </a:r>
            <a:r>
              <a:rPr lang="cs-CZ" dirty="0" smtClean="0"/>
              <a:t>velikost  paměti  má  vliv  na  rychlost  počítače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Mikroprocesor </a:t>
            </a:r>
            <a:r>
              <a:rPr lang="cs-CZ" dirty="0" smtClean="0"/>
              <a:t>- brouček  </a:t>
            </a:r>
            <a:r>
              <a:rPr lang="cs-CZ" dirty="0" smtClean="0"/>
              <a:t>umístěný  na  základní  desce , je  to  mozek  </a:t>
            </a:r>
            <a:r>
              <a:rPr lang="cs-CZ" dirty="0" smtClean="0"/>
              <a:t>počítače, </a:t>
            </a:r>
            <a:r>
              <a:rPr lang="cs-CZ" dirty="0" smtClean="0"/>
              <a:t>který  zpracovává  všechny  výpočty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Pevný  </a:t>
            </a:r>
            <a:r>
              <a:rPr lang="cs-CZ" b="1" dirty="0" smtClean="0">
                <a:solidFill>
                  <a:srgbClr val="FF0000"/>
                </a:solidFill>
              </a:rPr>
              <a:t>disk (</a:t>
            </a:r>
            <a:r>
              <a:rPr lang="cs-CZ" b="1" dirty="0" smtClean="0">
                <a:solidFill>
                  <a:srgbClr val="FF0000"/>
                </a:solidFill>
              </a:rPr>
              <a:t>hard </a:t>
            </a:r>
            <a:r>
              <a:rPr lang="cs-CZ" b="1" dirty="0" err="1" smtClean="0">
                <a:solidFill>
                  <a:srgbClr val="FF0000"/>
                </a:solidFill>
              </a:rPr>
              <a:t>disc</a:t>
            </a:r>
            <a:r>
              <a:rPr lang="cs-CZ" b="1" dirty="0" smtClean="0">
                <a:solidFill>
                  <a:srgbClr val="FF0000"/>
                </a:solidFill>
              </a:rPr>
              <a:t>) </a:t>
            </a:r>
            <a:r>
              <a:rPr lang="cs-CZ" dirty="0" smtClean="0"/>
              <a:t>- je  </a:t>
            </a:r>
            <a:r>
              <a:rPr lang="cs-CZ" dirty="0" smtClean="0"/>
              <a:t>trvale  umístěn  uvnitř  </a:t>
            </a:r>
            <a:r>
              <a:rPr lang="cs-CZ" dirty="0" smtClean="0"/>
              <a:t>počítače, </a:t>
            </a:r>
            <a:r>
              <a:rPr lang="cs-CZ" dirty="0" smtClean="0"/>
              <a:t>na  něm  jsou  uložena  všechna  data  a  informace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71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Jsou  to  </a:t>
            </a:r>
            <a:r>
              <a:rPr lang="cs-CZ" dirty="0" smtClean="0"/>
              <a:t>destičky, </a:t>
            </a:r>
            <a:r>
              <a:rPr lang="cs-CZ" dirty="0" smtClean="0"/>
              <a:t>které  umožní  rozšířit  možnosti  počítače  o  nové  funkce</a:t>
            </a:r>
          </a:p>
          <a:p>
            <a:r>
              <a:rPr lang="cs-CZ" b="1" u="sng" dirty="0" smtClean="0"/>
              <a:t>Zvuková  karta </a:t>
            </a:r>
            <a:r>
              <a:rPr lang="cs-CZ" dirty="0" smtClean="0"/>
              <a:t>– slouží </a:t>
            </a:r>
            <a:r>
              <a:rPr lang="cs-CZ" dirty="0" smtClean="0"/>
              <a:t>k </a:t>
            </a:r>
            <a:r>
              <a:rPr lang="cs-CZ" dirty="0" smtClean="0"/>
              <a:t>záznamu, </a:t>
            </a:r>
            <a:r>
              <a:rPr lang="cs-CZ" dirty="0" smtClean="0"/>
              <a:t>úpravě a zprostředkování </a:t>
            </a:r>
            <a:r>
              <a:rPr lang="cs-CZ" dirty="0" smtClean="0"/>
              <a:t>zvuku, </a:t>
            </a:r>
            <a:r>
              <a:rPr lang="cs-CZ" dirty="0" smtClean="0"/>
              <a:t>výstupem zvukové karty jsou reproduktory a sluchátka</a:t>
            </a:r>
          </a:p>
          <a:p>
            <a:r>
              <a:rPr lang="cs-CZ" b="1" u="sng" dirty="0" smtClean="0"/>
              <a:t>Síťová  karta </a:t>
            </a:r>
            <a:r>
              <a:rPr lang="cs-CZ" dirty="0" smtClean="0"/>
              <a:t>– slouží </a:t>
            </a:r>
            <a:r>
              <a:rPr lang="cs-CZ" dirty="0" smtClean="0"/>
              <a:t>k připojení počítače k počítačové síti</a:t>
            </a:r>
          </a:p>
          <a:p>
            <a:r>
              <a:rPr lang="cs-CZ" b="1" u="sng" dirty="0" smtClean="0"/>
              <a:t>Televizní  karta </a:t>
            </a:r>
            <a:r>
              <a:rPr lang="cs-CZ" dirty="0" smtClean="0"/>
              <a:t>– slouží </a:t>
            </a:r>
            <a:r>
              <a:rPr lang="cs-CZ" dirty="0" smtClean="0"/>
              <a:t>k příjmu televizního signálu</a:t>
            </a:r>
          </a:p>
          <a:p>
            <a:r>
              <a:rPr lang="cs-CZ" b="1" u="sng" dirty="0" smtClean="0"/>
              <a:t>Videokarta</a:t>
            </a:r>
            <a:r>
              <a:rPr lang="cs-CZ" dirty="0" smtClean="0"/>
              <a:t> </a:t>
            </a:r>
            <a:r>
              <a:rPr lang="cs-CZ" dirty="0" smtClean="0"/>
              <a:t>– slouží </a:t>
            </a:r>
            <a:r>
              <a:rPr lang="cs-CZ" dirty="0" smtClean="0"/>
              <a:t>pro reprodukci a úpravu </a:t>
            </a:r>
            <a:r>
              <a:rPr lang="cs-CZ" dirty="0" smtClean="0"/>
              <a:t>obrazu, </a:t>
            </a:r>
            <a:r>
              <a:rPr lang="cs-CZ" dirty="0" smtClean="0"/>
              <a:t>je možné na ni napojit kameru či video</a:t>
            </a:r>
          </a:p>
          <a:p>
            <a:r>
              <a:rPr lang="cs-CZ" b="1" u="sng" dirty="0" smtClean="0"/>
              <a:t>Grafická  karta </a:t>
            </a:r>
            <a:r>
              <a:rPr lang="cs-CZ" dirty="0" smtClean="0"/>
              <a:t>– je </a:t>
            </a:r>
            <a:r>
              <a:rPr lang="cs-CZ" dirty="0" smtClean="0"/>
              <a:t>velmi důležitá pro práci s obrázky</a:t>
            </a:r>
          </a:p>
          <a:p>
            <a:r>
              <a:rPr lang="cs-CZ" b="1" u="sng" dirty="0" smtClean="0"/>
              <a:t>Modemová  karta </a:t>
            </a:r>
            <a:r>
              <a:rPr lang="cs-CZ" dirty="0" smtClean="0"/>
              <a:t>– slouží </a:t>
            </a:r>
            <a:r>
              <a:rPr lang="cs-CZ" dirty="0" smtClean="0"/>
              <a:t>ke spojení počítače prostřednictvím telefonní sítě s okolním světem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19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CHLADIČ</a:t>
            </a:r>
            <a:br>
              <a:rPr lang="cs-CZ" dirty="0" smtClean="0"/>
            </a:br>
            <a:r>
              <a:rPr lang="cs-CZ" dirty="0" smtClean="0"/>
              <a:t>ZDROJ         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Chladič</a:t>
            </a:r>
            <a:r>
              <a:rPr lang="cs-CZ" dirty="0" smtClean="0"/>
              <a:t> </a:t>
            </a:r>
            <a:r>
              <a:rPr lang="cs-CZ" dirty="0" smtClean="0"/>
              <a:t>– je  ventilátor, </a:t>
            </a:r>
            <a:r>
              <a:rPr lang="cs-CZ" dirty="0" smtClean="0"/>
              <a:t>který  ochlazuje  vnitřní  prostor  počítače  a  zabraňuje  přehřátí součástek</a:t>
            </a:r>
          </a:p>
          <a:p>
            <a:r>
              <a:rPr lang="cs-CZ" u="sng" dirty="0" smtClean="0"/>
              <a:t>Zdroj</a:t>
            </a:r>
            <a:r>
              <a:rPr lang="cs-CZ" dirty="0" smtClean="0"/>
              <a:t> </a:t>
            </a:r>
            <a:r>
              <a:rPr lang="cs-CZ" dirty="0" smtClean="0"/>
              <a:t>– přímo  </a:t>
            </a:r>
            <a:r>
              <a:rPr lang="cs-CZ" dirty="0" smtClean="0"/>
              <a:t>ze  sítě  vede  kabel  do  zdroje  </a:t>
            </a:r>
            <a:r>
              <a:rPr lang="cs-CZ" dirty="0" smtClean="0"/>
              <a:t>počítače, </a:t>
            </a:r>
            <a:r>
              <a:rPr lang="cs-CZ" dirty="0" smtClean="0"/>
              <a:t>kde  se  proud  upravuje  pro  potřeby  počítače</a:t>
            </a:r>
          </a:p>
          <a:p>
            <a:r>
              <a:rPr lang="cs-CZ" u="sng" dirty="0" smtClean="0"/>
              <a:t>Porty</a:t>
            </a:r>
            <a:r>
              <a:rPr lang="cs-CZ" dirty="0" smtClean="0"/>
              <a:t> </a:t>
            </a:r>
            <a:r>
              <a:rPr lang="cs-CZ" dirty="0" smtClean="0"/>
              <a:t>– jsou  </a:t>
            </a:r>
            <a:r>
              <a:rPr lang="cs-CZ" dirty="0" smtClean="0"/>
              <a:t>dírky  v  zadní  části  jednotky  </a:t>
            </a:r>
            <a:r>
              <a:rPr lang="cs-CZ" dirty="0" smtClean="0"/>
              <a:t>počítače, </a:t>
            </a:r>
            <a:r>
              <a:rPr lang="cs-CZ" dirty="0" smtClean="0"/>
              <a:t>jsou  skrz  ně  napojeny  vstupní  a  výstupní  zařízení  nebo  přídavná  zařízení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302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Počítače  jsou  charakterizovány  některými  základními  údaji:</a:t>
            </a:r>
          </a:p>
          <a:p>
            <a:pPr marL="0" indent="0">
              <a:buNone/>
            </a:pPr>
            <a:r>
              <a:rPr lang="cs-CZ" sz="2800" dirty="0" smtClean="0"/>
              <a:t>- velikost  </a:t>
            </a:r>
            <a:r>
              <a:rPr lang="cs-CZ" sz="2800" dirty="0" smtClean="0"/>
              <a:t>paměti</a:t>
            </a:r>
          </a:p>
          <a:p>
            <a:pPr marL="0" indent="0">
              <a:buNone/>
            </a:pPr>
            <a:r>
              <a:rPr lang="cs-CZ" sz="2800" dirty="0" smtClean="0"/>
              <a:t>- velikost  </a:t>
            </a:r>
            <a:r>
              <a:rPr lang="cs-CZ" sz="2800" dirty="0" smtClean="0"/>
              <a:t>a  rychlost  pevného  disku</a:t>
            </a:r>
          </a:p>
          <a:p>
            <a:pPr marL="0" indent="0">
              <a:buNone/>
            </a:pPr>
            <a:r>
              <a:rPr lang="cs-CZ" sz="2800" dirty="0" smtClean="0"/>
              <a:t>- typ  </a:t>
            </a:r>
            <a:r>
              <a:rPr lang="cs-CZ" sz="2800" dirty="0" smtClean="0"/>
              <a:t>procesoru  a  jeho  rychlost</a:t>
            </a:r>
          </a:p>
          <a:p>
            <a:pPr marL="0" indent="0">
              <a:buNone/>
            </a:pPr>
            <a:r>
              <a:rPr lang="cs-CZ" sz="2800" dirty="0" smtClean="0"/>
              <a:t>- výkon  </a:t>
            </a:r>
            <a:r>
              <a:rPr lang="cs-CZ" sz="2800" dirty="0" smtClean="0"/>
              <a:t>grafické  karty</a:t>
            </a:r>
          </a:p>
          <a:p>
            <a:pPr marL="0" indent="0">
              <a:buNone/>
            </a:pPr>
            <a:r>
              <a:rPr lang="cs-CZ" sz="2800" dirty="0" smtClean="0"/>
              <a:t>- velikost  </a:t>
            </a:r>
            <a:r>
              <a:rPr lang="cs-CZ" sz="2800" dirty="0" smtClean="0"/>
              <a:t>a  zobrazovací  schopnosti  monitoru</a:t>
            </a:r>
          </a:p>
          <a:p>
            <a:pPr marL="0" indent="0">
              <a:buNone/>
            </a:pPr>
            <a:r>
              <a:rPr lang="cs-CZ" sz="2800" dirty="0" smtClean="0"/>
              <a:t>- typ  </a:t>
            </a:r>
            <a:r>
              <a:rPr lang="cs-CZ" sz="2800" dirty="0" smtClean="0"/>
              <a:t>zvukové  karty</a:t>
            </a:r>
          </a:p>
          <a:p>
            <a:pPr marL="0" indent="0">
              <a:buNone/>
            </a:pPr>
            <a:r>
              <a:rPr lang="cs-CZ" sz="2800" dirty="0" smtClean="0"/>
              <a:t>- počet  </a:t>
            </a:r>
            <a:r>
              <a:rPr lang="cs-CZ" sz="2800" dirty="0" smtClean="0"/>
              <a:t>a  typ  portů</a:t>
            </a:r>
          </a:p>
          <a:p>
            <a:pPr marL="0" indent="0">
              <a:buNone/>
            </a:pPr>
            <a:r>
              <a:rPr lang="cs-CZ" sz="2800" dirty="0" smtClean="0"/>
              <a:t>- typ  </a:t>
            </a:r>
            <a:r>
              <a:rPr lang="cs-CZ" sz="2800" dirty="0" smtClean="0"/>
              <a:t>a  rychlost  modemu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80230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PAMATUJ!!!!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Velikost  operační  paměti  se udává  v  </a:t>
            </a:r>
            <a:r>
              <a:rPr lang="cs-CZ" b="1" dirty="0" smtClean="0"/>
              <a:t>MB</a:t>
            </a:r>
          </a:p>
          <a:p>
            <a:pPr marL="0" indent="0">
              <a:buNone/>
            </a:pPr>
            <a:r>
              <a:rPr lang="cs-CZ" dirty="0" smtClean="0"/>
              <a:t>    (megabajtech)</a:t>
            </a:r>
          </a:p>
          <a:p>
            <a:r>
              <a:rPr lang="cs-CZ" dirty="0" smtClean="0"/>
              <a:t>Výkon  mikroprocesoru  se  udává  v  </a:t>
            </a:r>
            <a:r>
              <a:rPr lang="cs-CZ" b="1" dirty="0" smtClean="0"/>
              <a:t>MHz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</a:t>
            </a:r>
            <a:r>
              <a:rPr lang="cs-CZ" dirty="0" err="1" smtClean="0"/>
              <a:t>megahertzech</a:t>
            </a:r>
            <a:r>
              <a:rPr lang="cs-CZ" dirty="0" smtClean="0"/>
              <a:t>)</a:t>
            </a:r>
          </a:p>
          <a:p>
            <a:r>
              <a:rPr lang="cs-CZ" dirty="0" smtClean="0"/>
              <a:t>Velikost(kapacita)  pevného  disku  se  udává  v  </a:t>
            </a:r>
            <a:r>
              <a:rPr lang="cs-CZ" b="1" dirty="0" smtClean="0"/>
              <a:t>GB</a:t>
            </a:r>
            <a:r>
              <a:rPr lang="cs-CZ" dirty="0" smtClean="0"/>
              <a:t> (gigabajtech)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598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</a:p>
          <a:p>
            <a:r>
              <a:rPr lang="cs-CZ" smtClean="0">
                <a:hlinkClick r:id="rId2"/>
              </a:rPr>
              <a:t>http://office.microsoft.com</a:t>
            </a:r>
            <a:r>
              <a:rPr lang="cs-CZ" smtClean="0"/>
              <a:t> – kliparty</a:t>
            </a:r>
            <a:endParaRPr lang="cs-CZ" smtClean="0">
              <a:latin typeface="Arial" charset="0"/>
            </a:endParaRPr>
          </a:p>
          <a:p>
            <a:r>
              <a:rPr lang="cs-CZ" sz="4000" smtClean="0"/>
              <a:t>KLECH, P., </a:t>
            </a:r>
            <a:r>
              <a:rPr lang="cs-CZ" sz="4000" i="1" smtClean="0"/>
              <a:t>POČÍTAČ kamarád</a:t>
            </a:r>
            <a:r>
              <a:rPr lang="cs-CZ" sz="4000" smtClean="0"/>
              <a:t>. 1. vyd. Praha: Parta s.r.o., 2009. ISBN 978-80-7320-144-9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657</TotalTime>
  <Words>406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Střední odborné učiliště a Základní škola AUTOR: Bc. Jarmila Šneberková NÁZEV: VY_32_INOVACE_13_Počítač zevnitř TÉMA SADY: Hardware DATUM: 15. 08. 2011 ČÍSLO PROJEKTU: CZ.1.07/1.4.00/21.0477</vt:lpstr>
      <vt:lpstr>CO  OBSAHUJE  ZÁKLADNÍ  JEDNOTKA  POČÍTAČE</vt:lpstr>
      <vt:lpstr>Základní  deska</vt:lpstr>
      <vt:lpstr>OPERAČNÍ  PAMĚŤ MIKROPROCESOR               PEVNÝ  DISK</vt:lpstr>
      <vt:lpstr>KARTY</vt:lpstr>
      <vt:lpstr>CHLADIČ ZDROJ         PORTY</vt:lpstr>
      <vt:lpstr>VLASTNOSTI  POČÍTAČE</vt:lpstr>
      <vt:lpstr>PAMATUJ!!!!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130</cp:revision>
  <dcterms:created xsi:type="dcterms:W3CDTF">2012-04-21T07:06:25Z</dcterms:created>
  <dcterms:modified xsi:type="dcterms:W3CDTF">2012-09-07T09:19:40Z</dcterms:modified>
</cp:coreProperties>
</file>