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695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637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49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428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827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485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132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415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33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31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499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496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VY_32_INOVACE_19_Připojitelná zařízení počítače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</a:t>
            </a:r>
            <a:r>
              <a:rPr lang="cs-CZ" sz="2800" smtClean="0"/>
              <a:t>: 24. </a:t>
            </a:r>
            <a:r>
              <a:rPr lang="cs-CZ" sz="2800" dirty="0" smtClean="0"/>
              <a:t>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PŘIPOJITELNÁ  ZAŘÍZENÍ 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DO  PŘIPOJITELNÝCH  ZAŘÍZENÍ  </a:t>
            </a:r>
            <a:r>
              <a:rPr lang="cs-CZ" dirty="0" smtClean="0">
                <a:solidFill>
                  <a:srgbClr val="C00000"/>
                </a:solidFill>
              </a:rPr>
              <a:t>PATŘÍ</a:t>
            </a:r>
            <a:r>
              <a:rPr lang="cs-CZ" dirty="0" smtClean="0"/>
              <a:t>:</a:t>
            </a:r>
            <a:endParaRPr lang="cs-CZ" dirty="0" smtClean="0"/>
          </a:p>
          <a:p>
            <a:pPr>
              <a:buFontTx/>
              <a:buChar char="-"/>
            </a:pPr>
            <a:r>
              <a:rPr lang="cs-CZ" sz="3400" dirty="0"/>
              <a:t>t</a:t>
            </a:r>
            <a:r>
              <a:rPr lang="cs-CZ" sz="3400" dirty="0" smtClean="0"/>
              <a:t>iskárna</a:t>
            </a:r>
          </a:p>
          <a:p>
            <a:pPr>
              <a:buFontTx/>
              <a:buChar char="-"/>
            </a:pPr>
            <a:r>
              <a:rPr lang="cs-CZ" sz="3400" dirty="0"/>
              <a:t>p</a:t>
            </a:r>
            <a:r>
              <a:rPr lang="cs-CZ" sz="3400" dirty="0" smtClean="0"/>
              <a:t>lotter</a:t>
            </a:r>
          </a:p>
          <a:p>
            <a:pPr>
              <a:buFontTx/>
              <a:buChar char="-"/>
            </a:pPr>
            <a:r>
              <a:rPr lang="cs-CZ" sz="3400" dirty="0"/>
              <a:t>s</a:t>
            </a:r>
            <a:r>
              <a:rPr lang="cs-CZ" sz="3400" dirty="0" smtClean="0"/>
              <a:t>kener</a:t>
            </a:r>
          </a:p>
          <a:p>
            <a:pPr>
              <a:buFontTx/>
              <a:buChar char="-"/>
            </a:pPr>
            <a:r>
              <a:rPr lang="cs-CZ" sz="3400" dirty="0"/>
              <a:t>m</a:t>
            </a:r>
            <a:r>
              <a:rPr lang="cs-CZ" sz="3400" dirty="0" smtClean="0"/>
              <a:t>ultifunkční  zařízení</a:t>
            </a:r>
          </a:p>
          <a:p>
            <a:pPr>
              <a:buFontTx/>
              <a:buChar char="-"/>
            </a:pPr>
            <a:r>
              <a:rPr lang="cs-CZ" sz="3400" dirty="0"/>
              <a:t>m</a:t>
            </a:r>
            <a:r>
              <a:rPr lang="cs-CZ" sz="3400" dirty="0" smtClean="0"/>
              <a:t>odem</a:t>
            </a:r>
          </a:p>
          <a:p>
            <a:pPr>
              <a:buFontTx/>
              <a:buChar char="-"/>
            </a:pPr>
            <a:r>
              <a:rPr lang="cs-CZ" sz="3400" dirty="0"/>
              <a:t>r</a:t>
            </a:r>
            <a:r>
              <a:rPr lang="cs-CZ" sz="3400" dirty="0" smtClean="0"/>
              <a:t>eproduktory</a:t>
            </a:r>
          </a:p>
          <a:p>
            <a:pPr>
              <a:buFontTx/>
              <a:buChar char="-"/>
            </a:pPr>
            <a:r>
              <a:rPr lang="cs-CZ" sz="3400" dirty="0"/>
              <a:t>d</a:t>
            </a:r>
            <a:r>
              <a:rPr lang="cs-CZ" sz="3400" dirty="0" smtClean="0"/>
              <a:t>igitální  </a:t>
            </a:r>
            <a:r>
              <a:rPr lang="cs-CZ" sz="3400" dirty="0" smtClean="0"/>
              <a:t>fotoaparát, </a:t>
            </a:r>
            <a:r>
              <a:rPr lang="cs-CZ" sz="3400" dirty="0" smtClean="0"/>
              <a:t>kamera</a:t>
            </a:r>
          </a:p>
          <a:p>
            <a:pPr>
              <a:buFontTx/>
              <a:buChar char="-"/>
            </a:pPr>
            <a:r>
              <a:rPr lang="cs-CZ" sz="3400" dirty="0"/>
              <a:t>w</a:t>
            </a:r>
            <a:r>
              <a:rPr lang="cs-CZ" sz="3400" dirty="0" smtClean="0"/>
              <a:t>ebkamera</a:t>
            </a:r>
          </a:p>
          <a:p>
            <a:pPr>
              <a:buFontTx/>
              <a:buChar char="-"/>
            </a:pPr>
            <a:r>
              <a:rPr lang="cs-CZ" sz="3400" dirty="0"/>
              <a:t>d</a:t>
            </a:r>
            <a:r>
              <a:rPr lang="cs-CZ" sz="3400" dirty="0" smtClean="0"/>
              <a:t>ataprojektor</a:t>
            </a:r>
          </a:p>
          <a:p>
            <a:pPr>
              <a:buFontTx/>
              <a:buChar char="-"/>
            </a:pPr>
            <a:r>
              <a:rPr lang="cs-CZ" sz="3400" dirty="0"/>
              <a:t>m</a:t>
            </a:r>
            <a:r>
              <a:rPr lang="cs-CZ" sz="3400" dirty="0" smtClean="0"/>
              <a:t>ikrofon</a:t>
            </a:r>
          </a:p>
          <a:p>
            <a:pPr>
              <a:buFontTx/>
              <a:buChar char="-"/>
            </a:pPr>
            <a:r>
              <a:rPr lang="cs-CZ" sz="3400" dirty="0"/>
              <a:t>i</a:t>
            </a:r>
            <a:r>
              <a:rPr lang="cs-CZ" sz="3400" dirty="0" smtClean="0"/>
              <a:t>nteraktivní  tabule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19134416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TISKÁRNA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 výstupní  </a:t>
            </a:r>
            <a:r>
              <a:rPr lang="cs-CZ" dirty="0" smtClean="0"/>
              <a:t>zařízení, </a:t>
            </a:r>
            <a:r>
              <a:rPr lang="cs-CZ" dirty="0" smtClean="0"/>
              <a:t>které  slouží  k  vytištění  dokumentu  nebo  obrázku  počítače. Podle  způsobu  tisku  rozeznáváme  tři  druhy  tiskáren:</a:t>
            </a:r>
          </a:p>
          <a:p>
            <a:r>
              <a:rPr lang="cs-CZ" dirty="0" smtClean="0"/>
              <a:t>Jehličková - </a:t>
            </a:r>
            <a:r>
              <a:rPr lang="cs-CZ" sz="2400" dirty="0" smtClean="0"/>
              <a:t>tisk  </a:t>
            </a:r>
            <a:r>
              <a:rPr lang="cs-CZ" sz="2400" dirty="0" smtClean="0"/>
              <a:t>je  hlučný  a  pomalá</a:t>
            </a:r>
            <a:endParaRPr lang="cs-CZ" dirty="0" smtClean="0"/>
          </a:p>
          <a:p>
            <a:r>
              <a:rPr lang="cs-CZ" dirty="0" smtClean="0"/>
              <a:t>Inkoustová - </a:t>
            </a:r>
            <a:r>
              <a:rPr lang="cs-CZ" sz="2400" dirty="0" smtClean="0"/>
              <a:t>rychlejší, tišší, ale </a:t>
            </a:r>
            <a:r>
              <a:rPr lang="cs-CZ" sz="2400" dirty="0" smtClean="0"/>
              <a:t>provoz není levný</a:t>
            </a:r>
            <a:endParaRPr lang="cs-CZ" dirty="0" smtClean="0"/>
          </a:p>
          <a:p>
            <a:r>
              <a:rPr lang="cs-CZ" dirty="0" smtClean="0"/>
              <a:t>Laserová - </a:t>
            </a:r>
            <a:r>
              <a:rPr lang="cs-CZ" sz="2400" dirty="0" smtClean="0"/>
              <a:t>tiskne </a:t>
            </a:r>
            <a:r>
              <a:rPr lang="cs-CZ" sz="2400" dirty="0" smtClean="0"/>
              <a:t>přesně a kvalitně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3L8E10M2\MC9002976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869160"/>
            <a:ext cx="1314646" cy="116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625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PLOTTER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 velkoformátová  tiskárna</a:t>
            </a:r>
          </a:p>
          <a:p>
            <a:r>
              <a:rPr lang="cs-CZ" dirty="0" smtClean="0"/>
              <a:t>Používá  se  převážně  na  technické  výkresy,</a:t>
            </a:r>
          </a:p>
          <a:p>
            <a:pPr marL="0" indent="0">
              <a:buNone/>
            </a:pPr>
            <a:r>
              <a:rPr lang="cs-CZ" dirty="0" smtClean="0"/>
              <a:t>plakáty a reklamní  poutače</a:t>
            </a:r>
          </a:p>
          <a:p>
            <a:r>
              <a:rPr lang="cs-CZ" dirty="0" smtClean="0"/>
              <a:t>Tiskne  na  velké  rozměry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Jarmilka\AppData\Local\Microsoft\Windows\Temporary Internet Files\Content.IE5\UE9XPF6Q\MC9002809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675" y="3509963"/>
            <a:ext cx="2293938" cy="212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65282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SKENER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 vstupní  </a:t>
            </a:r>
            <a:r>
              <a:rPr lang="cs-CZ" dirty="0" smtClean="0"/>
              <a:t>zařízení, </a:t>
            </a:r>
            <a:r>
              <a:rPr lang="cs-CZ" dirty="0" smtClean="0"/>
              <a:t>které  nám  umožňuje  načíst  do  počítače  </a:t>
            </a:r>
            <a:r>
              <a:rPr lang="cs-CZ" dirty="0" smtClean="0"/>
              <a:t>obrázek, </a:t>
            </a:r>
            <a:r>
              <a:rPr lang="cs-CZ" dirty="0" smtClean="0"/>
              <a:t>nebo  </a:t>
            </a:r>
            <a:r>
              <a:rPr lang="cs-CZ" dirty="0" smtClean="0"/>
              <a:t>text, </a:t>
            </a:r>
            <a:r>
              <a:rPr lang="cs-CZ" dirty="0" smtClean="0"/>
              <a:t>který  máme  na  papíře</a:t>
            </a:r>
          </a:p>
          <a:p>
            <a:r>
              <a:rPr lang="cs-CZ" dirty="0" smtClean="0"/>
              <a:t>Může  být  </a:t>
            </a:r>
            <a:r>
              <a:rPr lang="cs-CZ" dirty="0" smtClean="0"/>
              <a:t>plošný, tužkový, </a:t>
            </a:r>
            <a:r>
              <a:rPr lang="cs-CZ" dirty="0" smtClean="0"/>
              <a:t>ruční</a:t>
            </a:r>
            <a:endParaRPr lang="cs-CZ" dirty="0"/>
          </a:p>
        </p:txBody>
      </p:sp>
      <p:pic>
        <p:nvPicPr>
          <p:cNvPr id="3074" name="Picture 2" descr="C:\Users\Jarmilka\AppData\Local\Microsoft\Windows\Temporary Internet Files\Content.IE5\VBKTO2P6\MC900034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5104"/>
            <a:ext cx="2201648" cy="1620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rmilka\AppData\Local\Microsoft\Windows\Temporary Internet Files\Content.IE5\KJ2P3ECK\MC9002303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495260"/>
            <a:ext cx="1307307" cy="1359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rmilka\AppData\Local\Microsoft\Windows\Temporary Internet Files\Content.IE5\3L8E10M2\MC9003972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14471"/>
            <a:ext cx="1798625" cy="156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71916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MULTIFUNKČNÍ 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Kombinuje  funkci  několika  zařízení  v  jednom  zařízení  např.  tiskárny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skeneru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kopírky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faxu</a:t>
            </a:r>
            <a:endParaRPr lang="cs-CZ" dirty="0"/>
          </a:p>
        </p:txBody>
      </p:sp>
      <p:pic>
        <p:nvPicPr>
          <p:cNvPr id="4098" name="Picture 2" descr="C:\Users\Jarmilka\AppData\Local\Microsoft\Windows\Temporary Internet Files\Content.IE5\VBKTO2P6\MC900250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866895"/>
            <a:ext cx="2448272" cy="2640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67808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MODEM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 krabička  umístěná  vedle  počítače  nebo  zasunutá  do  USB  portu </a:t>
            </a:r>
          </a:p>
          <a:p>
            <a:r>
              <a:rPr lang="cs-CZ" dirty="0" smtClean="0"/>
              <a:t>Umožňuje  spojení  počítače  s  telefonní  linkou  nebo  kabelovou  televizí  a  tím  internetové  spojení  se  </a:t>
            </a:r>
            <a:r>
              <a:rPr lang="cs-CZ" dirty="0" smtClean="0"/>
              <a:t>světem (mail, fax 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Mohou  být  i  bezdrátové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VBKTO2P6\MC900398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4486275"/>
            <a:ext cx="1822450" cy="112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30229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REPRODUKTORY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Patří  mezi  výstupní  zařízení  počítače</a:t>
            </a:r>
          </a:p>
          <a:p>
            <a:r>
              <a:rPr lang="cs-CZ" dirty="0" smtClean="0"/>
              <a:t>Jsou  připojeny  ke  zvukové  </a:t>
            </a:r>
            <a:r>
              <a:rPr lang="cs-CZ" dirty="0" smtClean="0"/>
              <a:t>kartě, </a:t>
            </a:r>
            <a:r>
              <a:rPr lang="cs-CZ" dirty="0" smtClean="0"/>
              <a:t>slouží  ke  zprostředkování  zvuku</a:t>
            </a:r>
          </a:p>
          <a:p>
            <a:r>
              <a:rPr lang="cs-CZ" dirty="0" smtClean="0"/>
              <a:t>Mohou  být  zabudovány  i  přímo  do  monitoru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KJ2P3ECK\MC9003985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77072"/>
            <a:ext cx="2256276" cy="200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24058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DIGITÁLNÍ  FOTOAPARÁT , KAMERA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dirty="0" smtClean="0"/>
              <a:t>Pokud  připojíme  digitální  fotoaparát  a  kameru  kabelem  z  počítače  je  možné  zkopírovat  fotky  a  video  z  jejich  karty  na  pevný disk  počítače</a:t>
            </a:r>
          </a:p>
          <a:p>
            <a:r>
              <a:rPr lang="cs-CZ" sz="2800" dirty="0" smtClean="0"/>
              <a:t>Jestliže  máme  čtečku  paměťových  </a:t>
            </a:r>
            <a:r>
              <a:rPr lang="cs-CZ" sz="2800" dirty="0" smtClean="0"/>
              <a:t>karet, </a:t>
            </a:r>
            <a:r>
              <a:rPr lang="cs-CZ" sz="2800" dirty="0" smtClean="0"/>
              <a:t>stačí  vyjmout  kartu  a  vložit  ji  do  čtečky  počítače</a:t>
            </a:r>
            <a:endParaRPr lang="cs-CZ" sz="2800" dirty="0"/>
          </a:p>
        </p:txBody>
      </p:sp>
      <p:pic>
        <p:nvPicPr>
          <p:cNvPr id="3074" name="Picture 2" descr="C:\Users\Jarmilka\AppData\Local\Microsoft\Windows\Temporary Internet Files\Content.IE5\VBKTO2P6\MC9003968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163" y="4254500"/>
            <a:ext cx="1809750" cy="137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rmilka\AppData\Local\Microsoft\Windows\Temporary Internet Files\Content.IE5\UE9XPF6Q\MC90043486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409733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239409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WEBKAMERA</a:t>
            </a:r>
            <a:endParaRPr lang="cs-CZ" dirty="0"/>
          </a:p>
        </p:txBody>
      </p:sp>
      <p:pic>
        <p:nvPicPr>
          <p:cNvPr id="4099" name="Picture 3" descr="C:\Users\Jarmilka\AppData\Local\Microsoft\Windows\Temporary Internet Files\Content.IE5\VBKTO2P6\MC9003984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77072"/>
            <a:ext cx="1828800" cy="1624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Bývá  nejčastěji  umístěna  na  monitoru  a  je  schopna  zaznamenávat  děj  pomocí  obrazu  a  zvuku</a:t>
            </a:r>
            <a:endParaRPr lang="cs-CZ" dirty="0"/>
          </a:p>
        </p:txBody>
      </p:sp>
      <p:pic>
        <p:nvPicPr>
          <p:cNvPr id="4101" name="Picture 5" descr="C:\Users\Jarmilka\AppData\Local\Microsoft\Windows\Temporary Internet Files\Content.IE5\KJ2P3ECK\MP9004308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592" y="3718408"/>
            <a:ext cx="1541654" cy="2342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rmilka\AppData\Local\Microsoft\Windows\Temporary Internet Files\Content.IE5\VBKTO2P6\MC9003984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3922713"/>
            <a:ext cx="1828800" cy="162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88697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DATAPROJEKTOR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Speciální  </a:t>
            </a:r>
            <a:r>
              <a:rPr lang="cs-CZ" dirty="0" smtClean="0"/>
              <a:t>zařízení, </a:t>
            </a:r>
            <a:r>
              <a:rPr lang="cs-CZ" dirty="0" smtClean="0"/>
              <a:t>které  promítá  obsah  monitoru  počítače  na  projekční  plátno  ve  zvětšené  podobě</a:t>
            </a:r>
            <a:endParaRPr lang="cs-CZ" dirty="0"/>
          </a:p>
        </p:txBody>
      </p:sp>
      <p:pic>
        <p:nvPicPr>
          <p:cNvPr id="5122" name="Picture 2" descr="C:\Users\Jarmilka\AppData\Local\Microsoft\Windows\Temporary Internet Files\Content.IE5\3L8E10M2\MC9003568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663" y="3870325"/>
            <a:ext cx="1833562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rmilka\AppData\Local\Microsoft\Windows\Temporary Internet Files\Content.IE5\KJ2P3ECK\MC9002976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733800"/>
            <a:ext cx="1822450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06780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MIKROFON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Vstupní  zařízení</a:t>
            </a:r>
          </a:p>
          <a:p>
            <a:r>
              <a:rPr lang="cs-CZ" dirty="0" smtClean="0"/>
              <a:t>Nahrává  zvuk  do  počítače</a:t>
            </a:r>
            <a:endParaRPr lang="cs-CZ" dirty="0"/>
          </a:p>
        </p:txBody>
      </p:sp>
      <p:pic>
        <p:nvPicPr>
          <p:cNvPr id="6146" name="Picture 2" descr="C:\Users\Jarmilka\AppData\Local\Microsoft\Windows\Temporary Internet Files\Content.IE5\UE9XPF6Q\MP9003156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413" y="2197100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rmilka\AppData\Local\Microsoft\Windows\Temporary Internet Files\Content.IE5\KJ2P3ECK\MC9003008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688" y="3489325"/>
            <a:ext cx="1843087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95653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INTERAKTIVNÍ  TABULE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 speciální  zařízení , které  se  skládá  z: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</a:t>
            </a:r>
            <a:r>
              <a:rPr lang="cs-CZ" dirty="0" smtClean="0"/>
              <a:t>- dataprojektoru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</a:t>
            </a:r>
            <a:r>
              <a:rPr lang="cs-CZ" dirty="0" smtClean="0"/>
              <a:t>- interaktivního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</a:t>
            </a:r>
            <a:r>
              <a:rPr lang="cs-CZ" dirty="0" smtClean="0"/>
              <a:t>- ukazovátka</a:t>
            </a:r>
            <a:endParaRPr lang="cs-CZ" dirty="0" smtClean="0"/>
          </a:p>
          <a:p>
            <a:r>
              <a:rPr lang="cs-CZ" dirty="0" smtClean="0"/>
              <a:t>Vyučující  stojí  před  promítacím  plátnem  a  ukazovátkem  přímo  ovládá  funkce  na  ploše  plátna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39490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KLECH, P., </a:t>
            </a:r>
            <a:r>
              <a:rPr lang="cs-CZ" sz="4000" i="1" dirty="0" smtClean="0"/>
              <a:t>POČÍTAČ kamarád</a:t>
            </a:r>
            <a:r>
              <a:rPr lang="cs-CZ" sz="4000" dirty="0" smtClean="0"/>
              <a:t>. 1. vyd. Praha: Parta s.r.o., 2009. ISBN 978-80-7320-144-9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904</TotalTime>
  <Words>357</Words>
  <Application>Microsoft Office PowerPoint</Application>
  <PresentationFormat>Předvádění na obrazovce (4:3)</PresentationFormat>
  <Paragraphs>61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NÁZEV ŠKOLY: Střední odborné učiliště a Základní škola AUTOR: Bc. Jarmila Šneberková NÁZEV: VY_32_INOVACE_19_Připojitelná zařízení počítače TÉMA SADY: Hardware DATUM: 24. 08. 2011 ČÍSLO PROJEKTU: CZ.1.07/1.4.00/21.0477</vt:lpstr>
      <vt:lpstr>PŘIPOJITELNÁ  ZAŘÍZENÍ  POČÍTAČE</vt:lpstr>
      <vt:lpstr>TISKÁRNA</vt:lpstr>
      <vt:lpstr>PLOTTER</vt:lpstr>
      <vt:lpstr>SKENER</vt:lpstr>
      <vt:lpstr>MULTIFUNKČNÍ  ZAŘÍZENÍ</vt:lpstr>
      <vt:lpstr>MODEM</vt:lpstr>
      <vt:lpstr>REPRODUKTORY</vt:lpstr>
      <vt:lpstr>DIGITÁLNÍ  FOTOAPARÁT , KAMERA</vt:lpstr>
      <vt:lpstr>WEBKAMERA</vt:lpstr>
      <vt:lpstr>DATAPROJEKTOR</vt:lpstr>
      <vt:lpstr>MIKROFON</vt:lpstr>
      <vt:lpstr>INTERAKTIVNÍ  TABULE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Martin a Lída</cp:lastModifiedBy>
  <cp:revision>160</cp:revision>
  <dcterms:created xsi:type="dcterms:W3CDTF">2012-04-21T07:06:25Z</dcterms:created>
  <dcterms:modified xsi:type="dcterms:W3CDTF">2012-09-07T09:35:08Z</dcterms:modified>
</cp:coreProperties>
</file>