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20"/>
  </p:notesMasterIdLst>
  <p:sldIdLst>
    <p:sldId id="291" r:id="rId2"/>
    <p:sldId id="266" r:id="rId3"/>
    <p:sldId id="258" r:id="rId4"/>
    <p:sldId id="290" r:id="rId5"/>
    <p:sldId id="289" r:id="rId6"/>
    <p:sldId id="259" r:id="rId7"/>
    <p:sldId id="288" r:id="rId8"/>
    <p:sldId id="270" r:id="rId9"/>
    <p:sldId id="271" r:id="rId10"/>
    <p:sldId id="261" r:id="rId11"/>
    <p:sldId id="272" r:id="rId12"/>
    <p:sldId id="264" r:id="rId13"/>
    <p:sldId id="263" r:id="rId14"/>
    <p:sldId id="280" r:id="rId15"/>
    <p:sldId id="276" r:id="rId16"/>
    <p:sldId id="262" r:id="rId17"/>
    <p:sldId id="292" r:id="rId18"/>
    <p:sldId id="293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9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7" autoAdjust="0"/>
    <p:restoredTop sz="93103" autoAdjust="0"/>
  </p:normalViewPr>
  <p:slideViewPr>
    <p:cSldViewPr>
      <p:cViewPr>
        <p:scale>
          <a:sx n="62" d="100"/>
          <a:sy n="62" d="100"/>
        </p:scale>
        <p:origin x="-158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9DDC0B-9C2D-483B-BBE8-B280A0C57CE2}" type="doc">
      <dgm:prSet loTypeId="urn:microsoft.com/office/officeart/2005/8/layout/equation1" loCatId="relationship" qsTypeId="urn:microsoft.com/office/officeart/2005/8/quickstyle/3d1" qsCatId="3D" csTypeId="urn:microsoft.com/office/officeart/2005/8/colors/colorful4" csCatId="colorful" phldr="1"/>
      <dgm:spPr/>
    </dgm:pt>
    <dgm:pt modelId="{50E5BBD8-26DC-4649-805E-7292B5B911DF}">
      <dgm:prSet phldrT="[Text]"/>
      <dgm:spPr>
        <a:solidFill>
          <a:srgbClr val="C09200"/>
        </a:solidFill>
      </dgm:spPr>
      <dgm:t>
        <a:bodyPr/>
        <a:lstStyle/>
        <a:p>
          <a:endParaRPr lang="cs-CZ" dirty="0"/>
        </a:p>
      </dgm:t>
    </dgm:pt>
    <dgm:pt modelId="{0B32CD87-9D9A-45D4-A0D5-7024C3F15E2A}" type="parTrans" cxnId="{3C0FA5C4-8189-478B-A8BD-3640C38E9036}">
      <dgm:prSet/>
      <dgm:spPr/>
      <dgm:t>
        <a:bodyPr/>
        <a:lstStyle/>
        <a:p>
          <a:endParaRPr lang="cs-CZ"/>
        </a:p>
      </dgm:t>
    </dgm:pt>
    <dgm:pt modelId="{A78D06DF-A79B-4080-8286-74B597994726}" type="sibTrans" cxnId="{3C0FA5C4-8189-478B-A8BD-3640C38E9036}">
      <dgm:prSet/>
      <dgm:spPr/>
      <dgm:t>
        <a:bodyPr/>
        <a:lstStyle/>
        <a:p>
          <a:endParaRPr lang="cs-CZ"/>
        </a:p>
      </dgm:t>
    </dgm:pt>
    <dgm:pt modelId="{B893C154-1C60-4178-AA46-2A329E974CC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cs-CZ" dirty="0">
            <a:solidFill>
              <a:schemeClr val="bg2">
                <a:lumMod val="50000"/>
              </a:schemeClr>
            </a:solidFill>
          </a:endParaRPr>
        </a:p>
      </dgm:t>
    </dgm:pt>
    <dgm:pt modelId="{EE0AD0AD-C130-4BF0-B47C-DD8149DF3A1E}" type="parTrans" cxnId="{39BC0210-B5CF-4EF8-AC33-F4F0BC88AB19}">
      <dgm:prSet/>
      <dgm:spPr/>
      <dgm:t>
        <a:bodyPr/>
        <a:lstStyle/>
        <a:p>
          <a:endParaRPr lang="cs-CZ"/>
        </a:p>
      </dgm:t>
    </dgm:pt>
    <dgm:pt modelId="{F3847D11-58A0-4D93-BC0B-9F357E035DDB}" type="sibTrans" cxnId="{39BC0210-B5CF-4EF8-AC33-F4F0BC88AB19}">
      <dgm:prSet/>
      <dgm:spPr/>
      <dgm:t>
        <a:bodyPr/>
        <a:lstStyle/>
        <a:p>
          <a:endParaRPr lang="cs-CZ"/>
        </a:p>
      </dgm:t>
    </dgm:pt>
    <dgm:pt modelId="{90339612-E8E9-4304-BE1D-365690539538}">
      <dgm:prSet phldrT="[Text]"/>
      <dgm:spPr>
        <a:solidFill>
          <a:srgbClr val="FFC000"/>
        </a:solidFill>
      </dgm:spPr>
      <dgm:t>
        <a:bodyPr/>
        <a:lstStyle/>
        <a:p>
          <a:endParaRPr lang="cs-CZ" dirty="0">
            <a:solidFill>
              <a:schemeClr val="tx2">
                <a:lumMod val="50000"/>
              </a:schemeClr>
            </a:solidFill>
          </a:endParaRPr>
        </a:p>
      </dgm:t>
    </dgm:pt>
    <dgm:pt modelId="{79B929A9-0B7D-43EC-A182-8889FBFABFF2}" type="parTrans" cxnId="{7307A9B6-7C1F-4EDD-A036-D44011DCCE51}">
      <dgm:prSet/>
      <dgm:spPr/>
      <dgm:t>
        <a:bodyPr/>
        <a:lstStyle/>
        <a:p>
          <a:endParaRPr lang="cs-CZ"/>
        </a:p>
      </dgm:t>
    </dgm:pt>
    <dgm:pt modelId="{0849E554-2876-4768-8AAE-0C7023BE4743}" type="sibTrans" cxnId="{7307A9B6-7C1F-4EDD-A036-D44011DCCE51}">
      <dgm:prSet/>
      <dgm:spPr/>
      <dgm:t>
        <a:bodyPr/>
        <a:lstStyle/>
        <a:p>
          <a:endParaRPr lang="cs-CZ"/>
        </a:p>
      </dgm:t>
    </dgm:pt>
    <dgm:pt modelId="{43A528F7-AD4C-4DE3-B226-3AB21D22D175}" type="pres">
      <dgm:prSet presAssocID="{409DDC0B-9C2D-483B-BBE8-B280A0C57CE2}" presName="linearFlow" presStyleCnt="0">
        <dgm:presLayoutVars>
          <dgm:dir/>
          <dgm:resizeHandles val="exact"/>
        </dgm:presLayoutVars>
      </dgm:prSet>
      <dgm:spPr/>
    </dgm:pt>
    <dgm:pt modelId="{F0EFACD2-1507-4582-961D-875151F230A5}" type="pres">
      <dgm:prSet presAssocID="{50E5BBD8-26DC-4649-805E-7292B5B911D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61ABC7-F865-4550-9D41-C3316B480804}" type="pres">
      <dgm:prSet presAssocID="{A78D06DF-A79B-4080-8286-74B597994726}" presName="spacerL" presStyleCnt="0"/>
      <dgm:spPr/>
    </dgm:pt>
    <dgm:pt modelId="{BB56FDDB-6BC4-436F-AC62-2AECB5EFD143}" type="pres">
      <dgm:prSet presAssocID="{A78D06DF-A79B-4080-8286-74B597994726}" presName="sibTrans" presStyleLbl="sibTrans2D1" presStyleIdx="0" presStyleCnt="2"/>
      <dgm:spPr/>
      <dgm:t>
        <a:bodyPr/>
        <a:lstStyle/>
        <a:p>
          <a:endParaRPr lang="cs-CZ"/>
        </a:p>
      </dgm:t>
    </dgm:pt>
    <dgm:pt modelId="{2FA428C5-44C0-4E51-998B-D127A73FAC00}" type="pres">
      <dgm:prSet presAssocID="{A78D06DF-A79B-4080-8286-74B597994726}" presName="spacerR" presStyleCnt="0"/>
      <dgm:spPr/>
    </dgm:pt>
    <dgm:pt modelId="{C165AE0B-B1E3-4E62-8CC7-E7C50437802A}" type="pres">
      <dgm:prSet presAssocID="{B893C154-1C60-4178-AA46-2A329E974CC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D83829-F1B1-4264-8A2B-6C74AD34C01F}" type="pres">
      <dgm:prSet presAssocID="{F3847D11-58A0-4D93-BC0B-9F357E035DDB}" presName="spacerL" presStyleCnt="0"/>
      <dgm:spPr/>
    </dgm:pt>
    <dgm:pt modelId="{13C38F45-9704-4DB8-8589-CD3E0CB02182}" type="pres">
      <dgm:prSet presAssocID="{F3847D11-58A0-4D93-BC0B-9F357E035DDB}" presName="sibTrans" presStyleLbl="sibTrans2D1" presStyleIdx="1" presStyleCnt="2"/>
      <dgm:spPr/>
      <dgm:t>
        <a:bodyPr/>
        <a:lstStyle/>
        <a:p>
          <a:endParaRPr lang="cs-CZ"/>
        </a:p>
      </dgm:t>
    </dgm:pt>
    <dgm:pt modelId="{82F28996-40C6-4C92-ABA9-D3842A1EFD5C}" type="pres">
      <dgm:prSet presAssocID="{F3847D11-58A0-4D93-BC0B-9F357E035DDB}" presName="spacerR" presStyleCnt="0"/>
      <dgm:spPr/>
    </dgm:pt>
    <dgm:pt modelId="{4260DB5D-FF36-43C5-84E8-A3DB916D74AD}" type="pres">
      <dgm:prSet presAssocID="{90339612-E8E9-4304-BE1D-36569053953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520092-45CA-4D05-89E6-27DE76583B8B}" type="presOf" srcId="{409DDC0B-9C2D-483B-BBE8-B280A0C57CE2}" destId="{43A528F7-AD4C-4DE3-B226-3AB21D22D175}" srcOrd="0" destOrd="0" presId="urn:microsoft.com/office/officeart/2005/8/layout/equation1"/>
    <dgm:cxn modelId="{40E0001D-F675-47C6-93B6-825A8B3D99C3}" type="presOf" srcId="{50E5BBD8-26DC-4649-805E-7292B5B911DF}" destId="{F0EFACD2-1507-4582-961D-875151F230A5}" srcOrd="0" destOrd="0" presId="urn:microsoft.com/office/officeart/2005/8/layout/equation1"/>
    <dgm:cxn modelId="{BAEEAFFC-C2B3-4794-B0E8-9E3FDD2DA9B9}" type="presOf" srcId="{90339612-E8E9-4304-BE1D-365690539538}" destId="{4260DB5D-FF36-43C5-84E8-A3DB916D74AD}" srcOrd="0" destOrd="0" presId="urn:microsoft.com/office/officeart/2005/8/layout/equation1"/>
    <dgm:cxn modelId="{3C0FA5C4-8189-478B-A8BD-3640C38E9036}" srcId="{409DDC0B-9C2D-483B-BBE8-B280A0C57CE2}" destId="{50E5BBD8-26DC-4649-805E-7292B5B911DF}" srcOrd="0" destOrd="0" parTransId="{0B32CD87-9D9A-45D4-A0D5-7024C3F15E2A}" sibTransId="{A78D06DF-A79B-4080-8286-74B597994726}"/>
    <dgm:cxn modelId="{39BC0210-B5CF-4EF8-AC33-F4F0BC88AB19}" srcId="{409DDC0B-9C2D-483B-BBE8-B280A0C57CE2}" destId="{B893C154-1C60-4178-AA46-2A329E974CCB}" srcOrd="1" destOrd="0" parTransId="{EE0AD0AD-C130-4BF0-B47C-DD8149DF3A1E}" sibTransId="{F3847D11-58A0-4D93-BC0B-9F357E035DDB}"/>
    <dgm:cxn modelId="{8921FBB8-DB47-4044-B961-1F9B5A355AD3}" type="presOf" srcId="{A78D06DF-A79B-4080-8286-74B597994726}" destId="{BB56FDDB-6BC4-436F-AC62-2AECB5EFD143}" srcOrd="0" destOrd="0" presId="urn:microsoft.com/office/officeart/2005/8/layout/equation1"/>
    <dgm:cxn modelId="{1F10D8CA-380E-422D-8FF9-297486821DAE}" type="presOf" srcId="{B893C154-1C60-4178-AA46-2A329E974CCB}" destId="{C165AE0B-B1E3-4E62-8CC7-E7C50437802A}" srcOrd="0" destOrd="0" presId="urn:microsoft.com/office/officeart/2005/8/layout/equation1"/>
    <dgm:cxn modelId="{7307A9B6-7C1F-4EDD-A036-D44011DCCE51}" srcId="{409DDC0B-9C2D-483B-BBE8-B280A0C57CE2}" destId="{90339612-E8E9-4304-BE1D-365690539538}" srcOrd="2" destOrd="0" parTransId="{79B929A9-0B7D-43EC-A182-8889FBFABFF2}" sibTransId="{0849E554-2876-4768-8AAE-0C7023BE4743}"/>
    <dgm:cxn modelId="{7C8E83F7-0520-4437-85D4-B13FBA088234}" type="presOf" srcId="{F3847D11-58A0-4D93-BC0B-9F357E035DDB}" destId="{13C38F45-9704-4DB8-8589-CD3E0CB02182}" srcOrd="0" destOrd="0" presId="urn:microsoft.com/office/officeart/2005/8/layout/equation1"/>
    <dgm:cxn modelId="{6E7E2FE6-6FD6-404E-9F2F-E1E36E90CB9F}" type="presParOf" srcId="{43A528F7-AD4C-4DE3-B226-3AB21D22D175}" destId="{F0EFACD2-1507-4582-961D-875151F230A5}" srcOrd="0" destOrd="0" presId="urn:microsoft.com/office/officeart/2005/8/layout/equation1"/>
    <dgm:cxn modelId="{6B8EC3F6-C210-49E9-95AC-CBF9094A2B59}" type="presParOf" srcId="{43A528F7-AD4C-4DE3-B226-3AB21D22D175}" destId="{6161ABC7-F865-4550-9D41-C3316B480804}" srcOrd="1" destOrd="0" presId="urn:microsoft.com/office/officeart/2005/8/layout/equation1"/>
    <dgm:cxn modelId="{5177978D-6FD7-4348-BA5C-696F2E1B1339}" type="presParOf" srcId="{43A528F7-AD4C-4DE3-B226-3AB21D22D175}" destId="{BB56FDDB-6BC4-436F-AC62-2AECB5EFD143}" srcOrd="2" destOrd="0" presId="urn:microsoft.com/office/officeart/2005/8/layout/equation1"/>
    <dgm:cxn modelId="{9D4BF34A-2351-4E26-998C-1C0F4BBA2913}" type="presParOf" srcId="{43A528F7-AD4C-4DE3-B226-3AB21D22D175}" destId="{2FA428C5-44C0-4E51-998B-D127A73FAC00}" srcOrd="3" destOrd="0" presId="urn:microsoft.com/office/officeart/2005/8/layout/equation1"/>
    <dgm:cxn modelId="{0760F94E-51AA-44A8-9536-03760EEA67B0}" type="presParOf" srcId="{43A528F7-AD4C-4DE3-B226-3AB21D22D175}" destId="{C165AE0B-B1E3-4E62-8CC7-E7C50437802A}" srcOrd="4" destOrd="0" presId="urn:microsoft.com/office/officeart/2005/8/layout/equation1"/>
    <dgm:cxn modelId="{C35918CB-7D9D-4593-B747-04DE411974AE}" type="presParOf" srcId="{43A528F7-AD4C-4DE3-B226-3AB21D22D175}" destId="{79D83829-F1B1-4264-8A2B-6C74AD34C01F}" srcOrd="5" destOrd="0" presId="urn:microsoft.com/office/officeart/2005/8/layout/equation1"/>
    <dgm:cxn modelId="{CF97968F-4549-4617-BE93-47BA8C838FEF}" type="presParOf" srcId="{43A528F7-AD4C-4DE3-B226-3AB21D22D175}" destId="{13C38F45-9704-4DB8-8589-CD3E0CB02182}" srcOrd="6" destOrd="0" presId="urn:microsoft.com/office/officeart/2005/8/layout/equation1"/>
    <dgm:cxn modelId="{C9C276FC-E9F7-48B1-BB79-8B422D0DB514}" type="presParOf" srcId="{43A528F7-AD4C-4DE3-B226-3AB21D22D175}" destId="{82F28996-40C6-4C92-ABA9-D3842A1EFD5C}" srcOrd="7" destOrd="0" presId="urn:microsoft.com/office/officeart/2005/8/layout/equation1"/>
    <dgm:cxn modelId="{489F0C47-C69F-4468-8862-EFD97E06C66E}" type="presParOf" srcId="{43A528F7-AD4C-4DE3-B226-3AB21D22D175}" destId="{4260DB5D-FF36-43C5-84E8-A3DB916D74AD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EFACD2-1507-4582-961D-875151F230A5}">
      <dsp:nvSpPr>
        <dsp:cNvPr id="0" name=""/>
        <dsp:cNvSpPr/>
      </dsp:nvSpPr>
      <dsp:spPr>
        <a:xfrm>
          <a:off x="1411" y="792852"/>
          <a:ext cx="1870679" cy="1870679"/>
        </a:xfrm>
        <a:prstGeom prst="ellipse">
          <a:avLst/>
        </a:prstGeom>
        <a:solidFill>
          <a:srgbClr val="C09200"/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1411" y="792852"/>
        <a:ext cx="1870679" cy="1870679"/>
      </dsp:txXfrm>
    </dsp:sp>
    <dsp:sp modelId="{BB56FDDB-6BC4-436F-AC62-2AECB5EFD143}">
      <dsp:nvSpPr>
        <dsp:cNvPr id="0" name=""/>
        <dsp:cNvSpPr/>
      </dsp:nvSpPr>
      <dsp:spPr>
        <a:xfrm>
          <a:off x="2023989" y="1185694"/>
          <a:ext cx="1084994" cy="1084994"/>
        </a:xfrm>
        <a:prstGeom prst="mathPlus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4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4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4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023989" y="1185694"/>
        <a:ext cx="1084994" cy="1084994"/>
      </dsp:txXfrm>
    </dsp:sp>
    <dsp:sp modelId="{C165AE0B-B1E3-4E62-8CC7-E7C50437802A}">
      <dsp:nvSpPr>
        <dsp:cNvPr id="0" name=""/>
        <dsp:cNvSpPr/>
      </dsp:nvSpPr>
      <dsp:spPr>
        <a:xfrm>
          <a:off x="3260883" y="792852"/>
          <a:ext cx="1870679" cy="1870679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3260883" y="792852"/>
        <a:ext cx="1870679" cy="1870679"/>
      </dsp:txXfrm>
    </dsp:sp>
    <dsp:sp modelId="{13C38F45-9704-4DB8-8589-CD3E0CB02182}">
      <dsp:nvSpPr>
        <dsp:cNvPr id="0" name=""/>
        <dsp:cNvSpPr/>
      </dsp:nvSpPr>
      <dsp:spPr>
        <a:xfrm>
          <a:off x="5283461" y="1185694"/>
          <a:ext cx="1084994" cy="1084994"/>
        </a:xfrm>
        <a:prstGeom prst="mathEqual">
          <a:avLst/>
        </a:prstGeom>
        <a:gradFill rotWithShape="0">
          <a:gsLst>
            <a:gs pos="0">
              <a:schemeClr val="accent4">
                <a:hueOff val="1814420"/>
                <a:satOff val="-5940"/>
                <a:lumOff val="0"/>
                <a:alphaOff val="0"/>
                <a:shade val="60000"/>
              </a:schemeClr>
            </a:gs>
            <a:gs pos="33000">
              <a:schemeClr val="accent4">
                <a:hueOff val="1814420"/>
                <a:satOff val="-5940"/>
                <a:lumOff val="0"/>
                <a:alphaOff val="0"/>
                <a:tint val="86500"/>
              </a:schemeClr>
            </a:gs>
            <a:gs pos="46750">
              <a:schemeClr val="accent4">
                <a:hueOff val="1814420"/>
                <a:satOff val="-5940"/>
                <a:lumOff val="0"/>
                <a:alphaOff val="0"/>
                <a:tint val="71000"/>
                <a:satMod val="112000"/>
              </a:schemeClr>
            </a:gs>
            <a:gs pos="53000">
              <a:schemeClr val="accent4">
                <a:hueOff val="1814420"/>
                <a:satOff val="-5940"/>
                <a:lumOff val="0"/>
                <a:alphaOff val="0"/>
                <a:tint val="71000"/>
                <a:satMod val="112000"/>
              </a:schemeClr>
            </a:gs>
            <a:gs pos="68000">
              <a:schemeClr val="accent4">
                <a:hueOff val="1814420"/>
                <a:satOff val="-5940"/>
                <a:lumOff val="0"/>
                <a:alphaOff val="0"/>
                <a:tint val="86000"/>
              </a:schemeClr>
            </a:gs>
            <a:gs pos="100000">
              <a:schemeClr val="accent4">
                <a:hueOff val="1814420"/>
                <a:satOff val="-594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400" kern="1200"/>
        </a:p>
      </dsp:txBody>
      <dsp:txXfrm>
        <a:off x="5283461" y="1185694"/>
        <a:ext cx="1084994" cy="1084994"/>
      </dsp:txXfrm>
    </dsp:sp>
    <dsp:sp modelId="{4260DB5D-FF36-43C5-84E8-A3DB916D74AD}">
      <dsp:nvSpPr>
        <dsp:cNvPr id="0" name=""/>
        <dsp:cNvSpPr/>
      </dsp:nvSpPr>
      <dsp:spPr>
        <a:xfrm>
          <a:off x="6520355" y="792852"/>
          <a:ext cx="1870679" cy="1870679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6520355" y="792852"/>
        <a:ext cx="1870679" cy="18706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BDC3290-9D06-44C1-A1F2-7C665163CA76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BF09B9D-75D9-45DF-81F9-C03A29E9F1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B9C39-0697-4DA9-B699-FC4798A3F5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E809B-28BD-41CE-AD23-EDD46749E7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2053C-CAB4-4175-936D-7DFA5C91E0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135BA-4157-4973-9EA2-235DC1F66A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6279A-250E-452B-9E22-DCB222BACE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8A9B3-ADEE-4C24-814F-BF5944D53E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1297A-4B9B-4E80-BC9E-8FE4369925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C4679-BBE4-40CA-BFFF-5155FE5CC0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F93E5-2C45-4248-AC16-6C23B869C6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B020C-BFCF-4621-8EA6-7992BF167F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D02A8-2A80-485F-973C-B52A201006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08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2780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4030663"/>
            <a:ext cx="4038600" cy="22780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081F-C0D3-4086-BF70-370AC42D5A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77301B-B185-487E-8086-A1837EAB96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4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file:///\\upload.wikimedia.org\wikipedia\commons\2\29\Prehistoric_Times_of_Bohemia,_Moravia_and_Slovakia_-_NM_Prague_03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Prehistoric_Times_of_Bohemia,_Moravia_and_Slovakia_-_NM_Prague_03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ocaching.com/seek/cache_details.aspx?guid=db14d093-e1b4-41c8-8161-9cb8a9c88f99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hyperlink" Target="http://neolit.altamira.cz/foto/pec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hyperlink" Target="http://neolit.altamira.cz/foto/forma_3.jpg" TargetMode="External"/><Relationship Id="rId4" Type="http://schemas.openxmlformats.org/officeDocument/2006/relationships/hyperlink" Target="http://neolit.altamira.cz/foto/forma_2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Soubor:Neupotz_Fundsituation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Depo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hyperlink" Target="http://commons.wikimedia.org/wiki/File:Scheibenkopfnadeln.jpg" TargetMode="External"/><Relationship Id="rId2" Type="http://schemas.openxmlformats.org/officeDocument/2006/relationships/hyperlink" Target="file:///\\upload.wikimedia.org\wikipedia\commons\4\4c\Rhodanian_knife-MGR_Lyon-IMG_973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hyperlink" Target="file:///\\upload.wikimedia.org\wikipedia\commons\3\37\Scheibenkopfnadeln.jpg" TargetMode="External"/><Relationship Id="rId4" Type="http://schemas.openxmlformats.org/officeDocument/2006/relationships/hyperlink" Target="http://commons.wikimedia.org/wiki/File:Rhodanian_knife-MGR_Lyon-IMG_9738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file:///\\upload.wikimedia.org\wikipedia\commons\e\e8\Jantarovy_koralek_Turany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Jantarovy_koralek_Turany.pn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file:///\\upload.wikimedia.org\wikipedia\commons\a\aa\Tustrup_jaettestu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.wikipedia.org/wiki/File:Tustrup_jaettestue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en.wikipedia.org/wiki/File:MaesHoweTumulus/ent.mo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file:///\\upload.wikimedia.org\wikipedia\commons\3\30\Sulm_valley_tumulu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.wikipedia.org/wiki/File:Sulm_valley_tumulus.jp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Depo%2028.8.2011" TargetMode="External"/><Relationship Id="rId13" Type="http://schemas.openxmlformats.org/officeDocument/2006/relationships/hyperlink" Target="http://neolit.altamira.cz/foto/pec.jpg%2025.9.2011" TargetMode="External"/><Relationship Id="rId3" Type="http://schemas.openxmlformats.org/officeDocument/2006/relationships/hyperlink" Target="http://en.wikipedia.org/wiki/File:MaesHoweTumulus/ent.mo.jpg%2010.10.2011" TargetMode="External"/><Relationship Id="rId7" Type="http://schemas.openxmlformats.org/officeDocument/2006/relationships/hyperlink" Target="http://commons.wikimedia.org/wiki/File:Scheibenkopfnadeln.jpg" TargetMode="External"/><Relationship Id="rId12" Type="http://schemas.openxmlformats.org/officeDocument/2006/relationships/hyperlink" Target="http://neolit.altamira.cz/foto/forma_2.jpg%2025.9.2011" TargetMode="External"/><Relationship Id="rId2" Type="http://schemas.openxmlformats.org/officeDocument/2006/relationships/hyperlink" Target="http://en.wikipedia.org/wiki/File:Sulm_valley_tumulu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Rhodanian_knife-MGR_Lyon-IMG_9738.jpg" TargetMode="External"/><Relationship Id="rId11" Type="http://schemas.openxmlformats.org/officeDocument/2006/relationships/hyperlink" Target="http://neolit.altamira.cz/foto/forma_3.jpg%2026.19.2011" TargetMode="External"/><Relationship Id="rId5" Type="http://schemas.openxmlformats.org/officeDocument/2006/relationships/hyperlink" Target="http://cs.wikipedia.org/wiki/Soubor:Jantarovy_koralek_Turany.png" TargetMode="External"/><Relationship Id="rId10" Type="http://schemas.openxmlformats.org/officeDocument/2006/relationships/hyperlink" Target="http://www.geocaching.com/seek/cache_details.aspx?guid=db14d093-e1b4-41c8-8161-9cb8a9c88f99" TargetMode="External"/><Relationship Id="rId4" Type="http://schemas.openxmlformats.org/officeDocument/2006/relationships/hyperlink" Target="http://en.wikipedia.org/wiki/File:Tustrup_jaettestue.jpg" TargetMode="External"/><Relationship Id="rId9" Type="http://schemas.openxmlformats.org/officeDocument/2006/relationships/hyperlink" Target="http://cs.wikipedia.org/wiki/Soubor:Prehistoric_Times_of_Bohemia,_Moravia_and_Slovakia_-_NM_Prague_0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5988114"/>
            <a:ext cx="2786082" cy="86988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3076" name="Obrázek 7"/>
          <p:cNvPicPr>
            <a:picLocks noChangeAspect="1" noChangeArrowheads="1"/>
          </p:cNvPicPr>
          <p:nvPr/>
        </p:nvPicPr>
        <p:blipFill>
          <a:blip r:embed="rId5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28596" y="500042"/>
            <a:ext cx="8501122" cy="2880320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6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školy: </a:t>
            </a:r>
            <a:r>
              <a:rPr lang="cs-CZ" sz="2600" b="0" i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r>
              <a:rPr lang="cs-CZ" sz="2600" i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600" i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600" b="0" i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Lenka </a:t>
            </a:r>
            <a:r>
              <a:rPr lang="cs-CZ" sz="2600" b="0" i="1" dirty="0" err="1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Špillerová</a:t>
            </a:r>
            <a: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600" b="0" i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VY_32_INOVACE_8-13_ doba bronzová </a:t>
            </a:r>
            <a: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6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CZ.1.07/1.4.00/21.1115 </a:t>
            </a:r>
            <a:r>
              <a:rPr lang="cs-CZ" sz="2600" b="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600" b="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cs-CZ" sz="2600" b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285721" y="3857628"/>
            <a:ext cx="8572560" cy="1108072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400" b="1" dirty="0" smtClean="0">
                <a:solidFill>
                  <a:schemeClr val="bg1"/>
                </a:solidFill>
              </a:rPr>
              <a:t>Anotace: </a:t>
            </a:r>
            <a:r>
              <a:rPr lang="cs-CZ" sz="2400" dirty="0" smtClean="0">
                <a:solidFill>
                  <a:schemeClr val="bg1"/>
                </a:solidFill>
              </a:rPr>
              <a:t>Prezentace pro 6. ročník doba bronzová. Slouží jako výklad a zápis učiva pro žáky. Na konkrétních artefaktech seznamuje s životem a dovednostmi našich předků. Závěrečné doplňovací cvičení slouží jako souhrnné opakování popř. test.</a:t>
            </a:r>
          </a:p>
          <a:p>
            <a:pPr algn="l">
              <a:defRPr/>
            </a:pP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defRPr/>
            </a:pP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/>
              <a:t>DOBA</a:t>
            </a:r>
            <a:r>
              <a:rPr lang="cs-CZ" dirty="0" smtClean="0"/>
              <a:t> BRONZOVÁ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3525" y="1341438"/>
            <a:ext cx="7386638" cy="4754562"/>
          </a:xfrm>
        </p:spPr>
        <p:txBody>
          <a:bodyPr/>
          <a:lstStyle/>
          <a:p>
            <a:pPr eaLnBrk="1" hangingPunct="1"/>
            <a:r>
              <a:rPr lang="cs-CZ" smtClean="0">
                <a:latin typeface="Times New Roman" pitchFamily="18" charset="0"/>
                <a:cs typeface="Times New Roman" pitchFamily="18" charset="0"/>
              </a:rPr>
              <a:t>Bronz =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slitina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251520" y="2132856"/>
          <a:ext cx="8392446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42938" y="3286125"/>
            <a:ext cx="1214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/>
              <a:t>90%  mědi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786188" y="3286125"/>
            <a:ext cx="150018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>
                <a:solidFill>
                  <a:schemeClr val="bg2">
                    <a:lumMod val="50000"/>
                  </a:schemeClr>
                </a:solidFill>
              </a:rPr>
              <a:t>10%  cínu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000875" y="3429000"/>
            <a:ext cx="15716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4000" dirty="0">
                <a:solidFill>
                  <a:schemeClr val="tx2">
                    <a:lumMod val="50000"/>
                  </a:schemeClr>
                </a:solidFill>
              </a:rPr>
              <a:t>bronz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63525" y="333375"/>
            <a:ext cx="7386638" cy="1295400"/>
          </a:xfrm>
        </p:spPr>
        <p:txBody>
          <a:bodyPr/>
          <a:lstStyle/>
          <a:p>
            <a:pPr eaLnBrk="1" hangingPunct="1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Hřivna -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měděná surovina ve tvaru kroužků  s očky</a:t>
            </a:r>
          </a:p>
          <a:p>
            <a:pPr eaLnBrk="1" hangingPunct="1"/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smtClean="0"/>
          </a:p>
        </p:txBody>
      </p:sp>
      <p:pic>
        <p:nvPicPr>
          <p:cNvPr id="5123" name="Picture 2" descr="Soubor:Prehistoric Times of Bohemia, Moravia and Slovakia - NM Prague 03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11000" t="17924" r="10780" b="7115"/>
          <a:stretch>
            <a:fillRect/>
          </a:stretch>
        </p:blipFill>
        <p:spPr bwMode="auto">
          <a:xfrm>
            <a:off x="1043608" y="1412776"/>
            <a:ext cx="6446862" cy="4474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ovéPole 5"/>
          <p:cNvSpPr txBox="1">
            <a:spLocks noChangeArrowheads="1"/>
          </p:cNvSpPr>
          <p:nvPr/>
        </p:nvSpPr>
        <p:spPr bwMode="auto">
          <a:xfrm>
            <a:off x="1043607" y="5949280"/>
            <a:ext cx="6624017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dirty="0">
                <a:hlinkClick r:id="rId4"/>
              </a:rPr>
              <a:t>http://cs.wikipedia.org/wiki/Soubor:Prehistoric_Times_of_Bohemia,_Moravia_and_Slovakia_-_</a:t>
            </a:r>
            <a:r>
              <a:rPr lang="cs-CZ" sz="1200" dirty="0" smtClean="0">
                <a:hlinkClick r:id="rId4"/>
              </a:rPr>
              <a:t>NM_Prague_03.JPG</a:t>
            </a:r>
            <a:r>
              <a:rPr lang="cs-CZ" sz="1200" dirty="0" smtClean="0"/>
              <a:t>  28.</a:t>
            </a:r>
            <a:r>
              <a:rPr lang="cs-CZ" dirty="0" smtClean="0"/>
              <a:t>8.2011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f38622a8-b148-44c6-9003-178d3824591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214313"/>
            <a:ext cx="4713287" cy="5799137"/>
          </a:xfrm>
        </p:spPr>
      </p:pic>
      <p:sp>
        <p:nvSpPr>
          <p:cNvPr id="49160" name="Rectangle 8"/>
          <p:cNvSpPr>
            <a:spLocks noChangeArrowheads="1"/>
          </p:cNvSpPr>
          <p:nvPr/>
        </p:nvSpPr>
        <p:spPr bwMode="auto">
          <a:xfrm>
            <a:off x="250825" y="5857892"/>
            <a:ext cx="48926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www.</a:t>
            </a:r>
            <a:r>
              <a:rPr lang="cs-CZ" sz="1400" dirty="0" err="1" smtClean="0">
                <a:hlinkClick r:id="rId3"/>
              </a:rPr>
              <a:t>geocaching.com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seek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cache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details.aspx</a:t>
            </a:r>
            <a:r>
              <a:rPr lang="cs-CZ" sz="1400" dirty="0" smtClean="0">
                <a:hlinkClick r:id="rId3"/>
              </a:rPr>
              <a:t>?</a:t>
            </a:r>
            <a:r>
              <a:rPr lang="cs-CZ" sz="1400" dirty="0" err="1" smtClean="0">
                <a:hlinkClick r:id="rId3"/>
              </a:rPr>
              <a:t>guid</a:t>
            </a:r>
            <a:r>
              <a:rPr lang="cs-CZ" sz="1400" dirty="0" smtClean="0">
                <a:hlinkClick r:id="rId3"/>
              </a:rPr>
              <a:t>=db14d093-e1b4-41c8-8161-9cb8a9c88f99</a:t>
            </a:r>
            <a:r>
              <a:rPr lang="cs-CZ" sz="1400" dirty="0" smtClean="0"/>
              <a:t> 16.9.2011</a:t>
            </a:r>
            <a:endParaRPr lang="cs-CZ" sz="1400" dirty="0"/>
          </a:p>
        </p:txBody>
      </p:sp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5357813" y="500063"/>
            <a:ext cx="3786187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cs-CZ" sz="2800" i="1"/>
              <a:t>Odlévání do ztracené formy:  předmět   vymodelován z vosku a obalen hlínou (1), po vypálení se roztavený vosk vylil (2). Do vzniklé dutiny se nalil roztavený kov (3). Hliněné formy se po vychladnutí a ztuhnutí bronzu  rozbily (4).</a:t>
            </a:r>
            <a:r>
              <a:rPr lang="cs-CZ" sz="28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/>
      <p:bldP spid="491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forma_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86375" y="1285875"/>
            <a:ext cx="3286125" cy="4381500"/>
          </a:xfrm>
        </p:spPr>
      </p:pic>
      <p:pic>
        <p:nvPicPr>
          <p:cNvPr id="45067" name="Picture 11" descr="forma_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8625" y="0"/>
            <a:ext cx="3857625" cy="2894013"/>
          </a:xfrm>
        </p:spPr>
      </p:pic>
      <p:sp>
        <p:nvSpPr>
          <p:cNvPr id="7172" name="Text Box 8"/>
          <p:cNvSpPr txBox="1">
            <a:spLocks noChangeArrowheads="1"/>
          </p:cNvSpPr>
          <p:nvPr/>
        </p:nvSpPr>
        <p:spPr bwMode="auto">
          <a:xfrm>
            <a:off x="592138" y="6092825"/>
            <a:ext cx="20351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5357818" y="5429264"/>
            <a:ext cx="37861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neolit.</a:t>
            </a:r>
            <a:r>
              <a:rPr lang="cs-CZ" sz="1200" dirty="0" err="1" smtClean="0">
                <a:hlinkClick r:id="rId4"/>
              </a:rPr>
              <a:t>altamira.cz</a:t>
            </a:r>
            <a:r>
              <a:rPr lang="cs-CZ" sz="1200" dirty="0" smtClean="0">
                <a:hlinkClick r:id="rId4"/>
              </a:rPr>
              <a:t>/foto/forma_2.jpg</a:t>
            </a:r>
            <a:r>
              <a:rPr lang="cs-CZ" sz="1200" dirty="0" smtClean="0"/>
              <a:t> 25.9.2011</a:t>
            </a:r>
            <a:endParaRPr lang="cs-CZ" sz="1200" dirty="0"/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285720" y="2714621"/>
            <a:ext cx="450230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neolit.</a:t>
            </a:r>
            <a:r>
              <a:rPr lang="cs-CZ" sz="1400" dirty="0" err="1" smtClean="0">
                <a:hlinkClick r:id="rId5"/>
              </a:rPr>
              <a:t>altamira.cz</a:t>
            </a:r>
            <a:r>
              <a:rPr lang="cs-CZ" sz="1400" dirty="0" smtClean="0">
                <a:hlinkClick r:id="rId5"/>
              </a:rPr>
              <a:t>/foto/forma_3.jpg</a:t>
            </a:r>
            <a:r>
              <a:rPr lang="cs-CZ" sz="1400" dirty="0" smtClean="0"/>
              <a:t> 26.19.2011</a:t>
            </a:r>
            <a:endParaRPr lang="cs-CZ" sz="1400" dirty="0"/>
          </a:p>
        </p:txBody>
      </p:sp>
      <p:pic>
        <p:nvPicPr>
          <p:cNvPr id="45072" name="Picture 16" descr="pec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251520" y="3584575"/>
            <a:ext cx="4364038" cy="3273425"/>
          </a:xfrm>
        </p:spPr>
      </p:pic>
      <p:sp>
        <p:nvSpPr>
          <p:cNvPr id="7176" name="Text Box 19"/>
          <p:cNvSpPr txBox="1">
            <a:spLocks noChangeArrowheads="1"/>
          </p:cNvSpPr>
          <p:nvPr/>
        </p:nvSpPr>
        <p:spPr bwMode="auto">
          <a:xfrm>
            <a:off x="4479925" y="6256338"/>
            <a:ext cx="1100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45076" name="Rectangle 20"/>
          <p:cNvSpPr>
            <a:spLocks noChangeArrowheads="1"/>
          </p:cNvSpPr>
          <p:nvPr/>
        </p:nvSpPr>
        <p:spPr bwMode="auto">
          <a:xfrm>
            <a:off x="357159" y="6429396"/>
            <a:ext cx="414340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neolit.</a:t>
            </a:r>
            <a:r>
              <a:rPr lang="cs-CZ" sz="1400" dirty="0" err="1" smtClean="0">
                <a:hlinkClick r:id="rId7"/>
              </a:rPr>
              <a:t>altamira.cz</a:t>
            </a:r>
            <a:r>
              <a:rPr lang="cs-CZ" sz="1400" dirty="0" smtClean="0">
                <a:hlinkClick r:id="rId7"/>
              </a:rPr>
              <a:t>/foto/pec.</a:t>
            </a:r>
            <a:r>
              <a:rPr lang="cs-CZ" sz="1400" dirty="0" err="1" smtClean="0">
                <a:hlinkClick r:id="rId7"/>
              </a:rPr>
              <a:t>jpg</a:t>
            </a:r>
            <a:r>
              <a:rPr lang="cs-CZ" sz="1400" dirty="0" smtClean="0"/>
              <a:t> 25.9.2011</a:t>
            </a:r>
            <a:endParaRPr lang="cs-CZ" sz="1400" dirty="0"/>
          </a:p>
        </p:txBody>
      </p:sp>
      <p:sp>
        <p:nvSpPr>
          <p:cNvPr id="7178" name="TextovéPole 10"/>
          <p:cNvSpPr txBox="1">
            <a:spLocks noChangeArrowheads="1"/>
          </p:cNvSpPr>
          <p:nvPr/>
        </p:nvSpPr>
        <p:spPr bwMode="auto">
          <a:xfrm>
            <a:off x="4143375" y="0"/>
            <a:ext cx="500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>
                <a:latin typeface="Times New Roman" pitchFamily="18" charset="0"/>
                <a:cs typeface="Times New Roman" pitchFamily="18" charset="0"/>
              </a:rPr>
              <a:t>řemesla : </a:t>
            </a:r>
          </a:p>
          <a:p>
            <a:pPr algn="ctr"/>
            <a:r>
              <a:rPr lang="cs-CZ" sz="3200">
                <a:latin typeface="Times New Roman" pitchFamily="18" charset="0"/>
                <a:cs typeface="Times New Roman" pitchFamily="18" charset="0"/>
              </a:rPr>
              <a:t>kovolijectví, kovotepectví</a:t>
            </a:r>
            <a:endParaRPr lang="cs-CZ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4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/>
      <p:bldP spid="45070" grpId="0"/>
      <p:bldP spid="450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3525" y="333375"/>
            <a:ext cx="7693025" cy="1582738"/>
          </a:xfrm>
        </p:spPr>
        <p:txBody>
          <a:bodyPr/>
          <a:lstStyle/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Depot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bronzové předměty ukryté v zemi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(7 dýk z Kozích hřbetů 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Únětic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  <p:pic>
        <p:nvPicPr>
          <p:cNvPr id="6147" name="Picture 2" descr="http://upload.wikimedia.org/wikipedia/commons/thumb/f/f6/Neupotz_Fundsituation.jpg/220px-Neupotz_Fundsituat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1631950"/>
            <a:ext cx="3924300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Zástupný symbol pro obsah 5" descr="db1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60575"/>
            <a:ext cx="4849813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ovéPole 5"/>
          <p:cNvSpPr txBox="1">
            <a:spLocks noChangeArrowheads="1"/>
          </p:cNvSpPr>
          <p:nvPr/>
        </p:nvSpPr>
        <p:spPr bwMode="auto">
          <a:xfrm>
            <a:off x="467544" y="5661248"/>
            <a:ext cx="4248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hlinkClick r:id="rId5"/>
              </a:rPr>
              <a:t>http://cs.wikipedia.org/wiki/Depo</a:t>
            </a:r>
            <a:endParaRPr lang="cs-CZ" dirty="0"/>
          </a:p>
          <a:p>
            <a:r>
              <a:rPr lang="cs-CZ" dirty="0"/>
              <a:t>28.8.2011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356100" y="2205038"/>
            <a:ext cx="4330700" cy="4103687"/>
          </a:xfrm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7172" name="Picture 2" descr="File:Rhodanian knife-MGR Lyon-IMG 9738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33375"/>
            <a:ext cx="380047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285750" y="6021388"/>
            <a:ext cx="47910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commons.wikimedia.org/wiki/File:Rhodanian_knife-MGR_Lyon-IMG_9738.jpg</a:t>
            </a:r>
            <a:r>
              <a:rPr lang="cs-CZ" dirty="0" smtClean="0"/>
              <a:t> 25.9.2011</a:t>
            </a:r>
            <a:endParaRPr lang="cs-CZ" dirty="0"/>
          </a:p>
        </p:txBody>
      </p:sp>
      <p:pic>
        <p:nvPicPr>
          <p:cNvPr id="7174" name="Picture 4" descr="File:Scheibenkopfnadeln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260350"/>
            <a:ext cx="39243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TextovéPole 6"/>
          <p:cNvSpPr txBox="1">
            <a:spLocks noChangeArrowheads="1"/>
          </p:cNvSpPr>
          <p:nvPr/>
        </p:nvSpPr>
        <p:spPr bwMode="auto">
          <a:xfrm>
            <a:off x="5148263" y="5949281"/>
            <a:ext cx="37449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commons.wikimedia.org/wiki/File:Scheibenkopfnadeln.jpg</a:t>
            </a:r>
            <a:r>
              <a:rPr lang="cs-CZ" dirty="0" smtClean="0"/>
              <a:t> 25.9.2011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Zástupný symbol pro obsah 3" descr="IMG_69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60350"/>
            <a:ext cx="7986713" cy="5991225"/>
          </a:xfrm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755650" y="6308725"/>
            <a:ext cx="6408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/>
              <a:t>Foto soukromý archiv – muzeum archeologie </a:t>
            </a:r>
            <a:r>
              <a:rPr lang="cs-CZ" dirty="0" smtClean="0"/>
              <a:t>Dublin, Irsko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2291" name="Zástupný symbol pro obsah 3" descr="IMG_69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38150" y="446088"/>
            <a:ext cx="8062913" cy="6046787"/>
          </a:xfrm>
        </p:spPr>
      </p:pic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755650" y="6381750"/>
            <a:ext cx="72723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Foto soukromý archiv – muzeum archeologie Dublin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3525" y="333375"/>
            <a:ext cx="7386638" cy="935038"/>
          </a:xfrm>
        </p:spPr>
        <p:txBody>
          <a:bodyPr/>
          <a:lstStyle/>
          <a:p>
            <a:pPr eaLnBrk="1" hangingPunct="1"/>
            <a:r>
              <a:rPr lang="cs-CZ" smtClean="0"/>
              <a:t>Jantar – zkamenělá pryskyřice</a:t>
            </a:r>
          </a:p>
        </p:txBody>
      </p:sp>
      <p:pic>
        <p:nvPicPr>
          <p:cNvPr id="13315" name="Picture 2" descr="Soubor:Jantarovy koralek Turany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t="15404" b="31383"/>
          <a:stretch>
            <a:fillRect/>
          </a:stretch>
        </p:blipFill>
        <p:spPr bwMode="auto">
          <a:xfrm>
            <a:off x="642938" y="1428750"/>
            <a:ext cx="7502525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ovéPole 4"/>
          <p:cNvSpPr txBox="1">
            <a:spLocks noChangeArrowheads="1"/>
          </p:cNvSpPr>
          <p:nvPr/>
        </p:nvSpPr>
        <p:spPr bwMode="auto">
          <a:xfrm>
            <a:off x="395288" y="5445125"/>
            <a:ext cx="7416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cs.wikipedia.org/wiki/Soubor:Jantarovy_koralek_Turany.png</a:t>
            </a:r>
            <a:r>
              <a:rPr lang="cs-CZ" dirty="0" smtClean="0"/>
              <a:t> 28.8.2011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3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4339" name="Zástupný symbol pro obsah 3" descr="IMG_69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88913"/>
            <a:ext cx="8191500" cy="6143625"/>
          </a:xfrm>
        </p:spPr>
      </p:pic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684213" y="6308725"/>
            <a:ext cx="7559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Foto soukromý archiv – muzeum archeologie Dublin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3059113" y="2349500"/>
            <a:ext cx="4591050" cy="37465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6387" name="Picture 2" descr="File:Tustrup jaettestue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1714500"/>
            <a:ext cx="7620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ovéPole 4"/>
          <p:cNvSpPr txBox="1">
            <a:spLocks noChangeArrowheads="1"/>
          </p:cNvSpPr>
          <p:nvPr/>
        </p:nvSpPr>
        <p:spPr bwMode="auto">
          <a:xfrm>
            <a:off x="611188" y="5824538"/>
            <a:ext cx="676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en.wikipedia.org/wiki/File:Tustrup_jaettestue.jpg</a:t>
            </a:r>
            <a:r>
              <a:rPr lang="cs-CZ" dirty="0" smtClean="0"/>
              <a:t> 25.9.2011</a:t>
            </a:r>
            <a:endParaRPr lang="cs-CZ" dirty="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14313" y="260350"/>
            <a:ext cx="82454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/>
              <a:t>Mohyla</a:t>
            </a:r>
          </a:p>
          <a:p>
            <a:pPr>
              <a:buFontTx/>
              <a:buChar char="-"/>
            </a:pPr>
            <a:r>
              <a:rPr lang="cs-CZ" sz="3200"/>
              <a:t>pohřební komora z kamení, krytá náspem z hlíny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2627313" y="2133600"/>
            <a:ext cx="5022850" cy="39624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7412" name="TextovéPole 4"/>
          <p:cNvSpPr txBox="1">
            <a:spLocks noChangeArrowheads="1"/>
          </p:cNvSpPr>
          <p:nvPr/>
        </p:nvSpPr>
        <p:spPr bwMode="auto">
          <a:xfrm>
            <a:off x="250825" y="6021388"/>
            <a:ext cx="8137599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http://en.wikipedia.org/wiki/File:MaesHoweTumulus/ent.mo.jpg</a:t>
            </a:r>
            <a:endParaRPr lang="cs-CZ" dirty="0"/>
          </a:p>
          <a:p>
            <a:r>
              <a:rPr lang="cs-CZ" dirty="0"/>
              <a:t>10.10.2011</a:t>
            </a:r>
          </a:p>
        </p:txBody>
      </p:sp>
      <p:pic>
        <p:nvPicPr>
          <p:cNvPr id="17413" name="Zástupný symbol pro obsah 3" descr="keltská mohyl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214313"/>
            <a:ext cx="7215187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3555" name="Zástupný symbol pro obsah 3" descr="IMG_67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3" y="404664"/>
            <a:ext cx="8256917" cy="6192688"/>
          </a:xfrm>
        </p:spPr>
      </p:pic>
      <p:sp>
        <p:nvSpPr>
          <p:cNvPr id="4" name="Obdélník 3"/>
          <p:cNvSpPr/>
          <p:nvPr/>
        </p:nvSpPr>
        <p:spPr>
          <a:xfrm>
            <a:off x="539552" y="6198990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Foto soukromý archiv, </a:t>
            </a:r>
            <a:r>
              <a:rPr lang="cs-CZ" dirty="0" err="1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infocentrum</a:t>
            </a:r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Brú</a:t>
            </a:r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 na </a:t>
            </a:r>
            <a:r>
              <a:rPr lang="cs-CZ" dirty="0" err="1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Bóinne</a:t>
            </a:r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, Irsko</a:t>
            </a:r>
            <a:endParaRPr lang="cs-CZ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0483" name="Zástupný symbol pro obsah 3" descr="IMG_66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824837"/>
            <a:ext cx="5076056" cy="3807533"/>
          </a:xfrm>
        </p:spPr>
      </p:pic>
      <p:pic>
        <p:nvPicPr>
          <p:cNvPr id="4" name="Zástupný symbol pro obsah 3" descr="IMG_67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9403" y="0"/>
            <a:ext cx="4864597" cy="3648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5292080" y="5805264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Foto soukromý archiv</a:t>
            </a:r>
          </a:p>
          <a:p>
            <a:r>
              <a:rPr lang="cs-CZ" sz="2400" dirty="0" err="1" smtClean="0"/>
              <a:t>Newgrange</a:t>
            </a:r>
            <a:r>
              <a:rPr lang="cs-CZ" sz="2400" dirty="0" smtClean="0"/>
              <a:t>, Irsko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0723" name="Picture 2" descr="File:Sulm valley tumulus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285750"/>
            <a:ext cx="7885112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ovéPole 4"/>
          <p:cNvSpPr txBox="1">
            <a:spLocks noChangeArrowheads="1"/>
          </p:cNvSpPr>
          <p:nvPr/>
        </p:nvSpPr>
        <p:spPr bwMode="auto">
          <a:xfrm>
            <a:off x="250825" y="5589588"/>
            <a:ext cx="8497639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http://en.wikipedia.org/wiki/File:Sulm_valley_tumulus.jpg</a:t>
            </a:r>
            <a:endParaRPr lang="cs-CZ" dirty="0"/>
          </a:p>
          <a:p>
            <a:r>
              <a:rPr lang="cs-CZ" dirty="0"/>
              <a:t>28.8.2011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Obdélník 3"/>
          <p:cNvSpPr>
            <a:spLocks noChangeArrowheads="1"/>
          </p:cNvSpPr>
          <p:nvPr/>
        </p:nvSpPr>
        <p:spPr bwMode="auto">
          <a:xfrm>
            <a:off x="0" y="0"/>
            <a:ext cx="91440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dirty="0">
                <a:solidFill>
                  <a:srgbClr val="7030A0"/>
                </a:solidFill>
              </a:rPr>
              <a:t>Bronz je slitina .1.        a .2..      v poměru .3..</a:t>
            </a:r>
            <a:r>
              <a:rPr lang="cs-CZ" sz="3200" dirty="0">
                <a:solidFill>
                  <a:srgbClr val="FFC000"/>
                </a:solidFill>
              </a:rPr>
              <a:t>  </a:t>
            </a:r>
            <a:r>
              <a:rPr lang="cs-CZ" sz="3200" dirty="0">
                <a:solidFill>
                  <a:srgbClr val="7030A0"/>
                </a:solidFill>
              </a:rPr>
              <a:t>Mezi nová řemesla patřilo například ..4.. </a:t>
            </a:r>
          </a:p>
          <a:p>
            <a:r>
              <a:rPr lang="cs-CZ" sz="3200" dirty="0">
                <a:solidFill>
                  <a:srgbClr val="FFC000"/>
                </a:solidFill>
              </a:rPr>
              <a:t>                      </a:t>
            </a:r>
            <a:r>
              <a:rPr lang="cs-CZ" sz="3200" dirty="0" smtClean="0">
                <a:solidFill>
                  <a:srgbClr val="7030A0"/>
                </a:solidFill>
              </a:rPr>
              <a:t>Hřivna </a:t>
            </a:r>
            <a:r>
              <a:rPr lang="cs-CZ" sz="3200" dirty="0">
                <a:solidFill>
                  <a:srgbClr val="7030A0"/>
                </a:solidFill>
              </a:rPr>
              <a:t>je ..5..  </a:t>
            </a:r>
            <a:endParaRPr lang="cs-CZ" sz="3200" dirty="0">
              <a:solidFill>
                <a:srgbClr val="FFC000"/>
              </a:solidFill>
            </a:endParaRPr>
          </a:p>
          <a:p>
            <a:r>
              <a:rPr lang="cs-CZ" sz="3200" dirty="0">
                <a:solidFill>
                  <a:srgbClr val="7030A0"/>
                </a:solidFill>
              </a:rPr>
              <a:t>Pokladům bronzových předmětů ukrytým v zemi se  říká ..6.. </a:t>
            </a:r>
            <a:endParaRPr lang="cs-CZ" sz="3200" dirty="0">
              <a:solidFill>
                <a:srgbClr val="FFC000"/>
              </a:solidFill>
            </a:endParaRPr>
          </a:p>
          <a:p>
            <a:r>
              <a:rPr lang="cs-CZ" sz="3200" dirty="0">
                <a:solidFill>
                  <a:srgbClr val="7030A0"/>
                </a:solidFill>
              </a:rPr>
              <a:t>Mohyla je ..7.. </a:t>
            </a:r>
            <a:endParaRPr lang="cs-CZ" sz="3200" dirty="0">
              <a:solidFill>
                <a:srgbClr val="FFC000"/>
              </a:solidFill>
            </a:endParaRPr>
          </a:p>
          <a:p>
            <a:r>
              <a:rPr lang="cs-CZ" sz="3200" dirty="0">
                <a:solidFill>
                  <a:srgbClr val="7030A0"/>
                </a:solidFill>
              </a:rPr>
              <a:t>Stavěla se z (materiál) ..8..              a ..9..</a:t>
            </a:r>
            <a:endParaRPr lang="cs-CZ" sz="3200" dirty="0">
              <a:solidFill>
                <a:srgbClr val="FFC000"/>
              </a:solidFill>
            </a:endParaRPr>
          </a:p>
          <a:p>
            <a:r>
              <a:rPr lang="cs-CZ" sz="3200" dirty="0">
                <a:solidFill>
                  <a:srgbClr val="7030A0"/>
                </a:solidFill>
              </a:rPr>
              <a:t>Při odlévání do ztracené formy používali ..10..           </a:t>
            </a:r>
          </a:p>
          <a:p>
            <a:r>
              <a:rPr lang="cs-CZ" sz="3200" dirty="0">
                <a:solidFill>
                  <a:srgbClr val="7030A0"/>
                </a:solidFill>
              </a:rPr>
              <a:t>         , který vytvarovali do patřičného tvaru, obalili hlínou a vložili do pece, kde horkem roztál.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50825" y="5805488"/>
            <a:ext cx="158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mědi</a:t>
            </a:r>
            <a:endParaRPr lang="cs-CZ" sz="320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476375" y="5876925"/>
            <a:ext cx="11509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cínu</a:t>
            </a:r>
            <a:endParaRPr lang="cs-CZ" sz="3200"/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411413" y="5805488"/>
            <a:ext cx="1512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9/1</a:t>
            </a:r>
            <a:endParaRPr lang="cs-CZ" sz="3200"/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276600" y="5805488"/>
            <a:ext cx="35988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kovolijectví</a:t>
            </a:r>
            <a:endParaRPr lang="cs-CZ" sz="320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580063" y="5805488"/>
            <a:ext cx="3563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měděná surovina</a:t>
            </a:r>
            <a:endParaRPr lang="cs-CZ" sz="3200"/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0" y="5229225"/>
            <a:ext cx="1547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depot</a:t>
            </a:r>
            <a:endParaRPr lang="cs-CZ" sz="3200"/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547813" y="5157788"/>
            <a:ext cx="5400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pohřební komora</a:t>
            </a:r>
            <a:endParaRPr lang="cs-CZ" sz="3200"/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076825" y="5229225"/>
            <a:ext cx="2232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kamení</a:t>
            </a:r>
            <a:endParaRPr lang="cs-CZ" sz="3200"/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6875463" y="5300663"/>
            <a:ext cx="15843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hlíny</a:t>
            </a:r>
            <a:endParaRPr lang="cs-CZ" sz="3200"/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7956550" y="5300663"/>
            <a:ext cx="11874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C000"/>
                </a:solidFill>
              </a:rPr>
              <a:t>vosk</a:t>
            </a:r>
            <a:endParaRPr lang="cs-CZ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64 -0.04097 C 0.16892 -0.21181 0.20521 -0.38218 0.23437 -0.50949 C 0.26354 -0.63681 0.29427 -0.74908 0.30764 -0.8051 C 0.321 -0.86111 0.31336 -0.83843 0.31441 -0.84514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" y="-4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63 -0.05486 C 0.18333 -0.26551 0.2802 -0.47593 0.32829 -0.61042 C 0.37638 -0.74491 0.36718 -0.81968 0.375 -0.86158 " pathEditMode="relative" rAng="0" ptsTypes="a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" y="-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23 -0.01111 C 0.2915 -0.27893 0.46094 -0.54676 0.54063 -0.68681 C 0.62032 -0.82685 0.59063 -0.82384 0.60053 -0.85116 " pathEditMode="relative" rAng="0" ptsTypes="aaA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" y="-4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5509 C -0.12916 -0.2419 -0.26354 -0.42917 -0.32465 -0.53912 C -0.38576 -0.64907 -0.37361 -0.68194 -0.36145 -0.71458 " pathEditMode="relative" rAng="0" ptsTypes="aaA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-3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5 -0.07708 C -0.01909 -0.25486 -0.02968 -0.43287 -0.0335 -0.53912 C -0.03732 -0.64537 -0.03211 -0.68542 -0.03177 -0.71458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" y="-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052 -0.03912 C 0.14201 -0.18796 0.18368 -0.3368 0.20226 -0.41018 C 0.22083 -0.48356 0.21059 -0.46759 0.21215 -0.47916 " pathEditMode="relative" rAng="0" ptsTypes="a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" y="-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C 0.0481 -0.17106 0.09619 -0.34166 0.11546 -0.4097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-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66 -0.0537 C -0.02691 -0.17592 -0.03316 -0.29815 -0.03559 -0.34699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76 -0.05116 C 0.06893 -0.17338 0.07309 -0.2956 0.07483 -0.34445 " pathEditMode="relative" ptsTypes="aA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44 -0.04884 C -0.40608 -0.11644 -0.73872 -0.18403 -0.8717 -0.21111 " pathEditMode="relative" ptsTypes="aA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/>
      <p:bldP spid="4" grpId="1"/>
      <p:bldP spid="5" grpId="0" build="allAtOnce"/>
      <p:bldP spid="6" grpId="0"/>
      <p:bldP spid="6" grpId="1"/>
      <p:bldP spid="7" grpId="0"/>
      <p:bldP spid="7" grpId="1"/>
      <p:bldP spid="8" grpId="0"/>
      <p:bldP spid="8" grpId="1"/>
      <p:bldP spid="9" grpId="0" build="allAtOnce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1973"/>
          </a:xfrm>
        </p:spPr>
        <p:txBody>
          <a:bodyPr/>
          <a:lstStyle/>
          <a:p>
            <a:r>
              <a:rPr lang="cs-CZ" sz="1600" dirty="0" smtClean="0">
                <a:hlinkClick r:id="rId2"/>
              </a:rPr>
              <a:t>http://en.wikipedia.org/wiki/File:Sulm_valley_tumulus.jpg</a:t>
            </a:r>
            <a:r>
              <a:rPr lang="cs-CZ" sz="1600" dirty="0" smtClean="0"/>
              <a:t> 28.8.2011</a:t>
            </a:r>
          </a:p>
          <a:p>
            <a:r>
              <a:rPr lang="cs-CZ" sz="1600" dirty="0" smtClean="0">
                <a:hlinkClick r:id="rId3"/>
              </a:rPr>
              <a:t>http://en.wikipedia.org/wiki/File:MaesHoweTumulus/ent.mo.jpg 10.10.2011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http://en.wikipedia.org/wiki/File:Tustrup_jaettestue.jpg</a:t>
            </a:r>
            <a:r>
              <a:rPr lang="cs-CZ" sz="1600" dirty="0" smtClean="0"/>
              <a:t> 25.9.2011</a:t>
            </a:r>
          </a:p>
          <a:p>
            <a:r>
              <a:rPr lang="cs-CZ" sz="1600" dirty="0" smtClean="0">
                <a:hlinkClick r:id="rId5"/>
              </a:rPr>
              <a:t>http://cs.wikipedia.org/wiki/Soubor:Jantarovy_koralek_Turany.png</a:t>
            </a:r>
            <a:r>
              <a:rPr lang="cs-CZ" sz="1600" dirty="0" smtClean="0"/>
              <a:t> 28.8.2011</a:t>
            </a:r>
          </a:p>
          <a:p>
            <a:r>
              <a:rPr lang="cs-CZ" sz="1600" dirty="0" smtClean="0">
                <a:hlinkClick r:id="rId6"/>
              </a:rPr>
              <a:t>http://commons.wikimedia.org/wiki/File:Rhodanian_knife-MGR_Lyon-IMG_9738.jpg</a:t>
            </a:r>
            <a:r>
              <a:rPr lang="cs-CZ" sz="1600" dirty="0" smtClean="0"/>
              <a:t> 25.9.2011</a:t>
            </a:r>
          </a:p>
          <a:p>
            <a:r>
              <a:rPr lang="cs-CZ" sz="1600" dirty="0" smtClean="0">
                <a:hlinkClick r:id="rId7"/>
              </a:rPr>
              <a:t>http://commons.wikimedia.org/wiki/File:Scheibenkopfnadeln.jpg</a:t>
            </a:r>
            <a:r>
              <a:rPr lang="cs-CZ" sz="1600" dirty="0" smtClean="0"/>
              <a:t> 25.9.2011</a:t>
            </a:r>
          </a:p>
          <a:p>
            <a:r>
              <a:rPr lang="cs-CZ" sz="1600" dirty="0" smtClean="0">
                <a:hlinkClick r:id="rId8"/>
              </a:rPr>
              <a:t>http://cs.wikipedia.org/wiki/Depo 28.8.2011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http://cs.wikipedia.org/wiki/Soubor:Prehistoric_Times_of_Bohemia,_Moravia_and_Slovakia_-_NM_Prague_03.JPG</a:t>
            </a:r>
            <a:r>
              <a:rPr lang="cs-CZ" sz="1600" dirty="0" smtClean="0"/>
              <a:t>  28.8.2011</a:t>
            </a:r>
          </a:p>
          <a:p>
            <a:r>
              <a:rPr lang="cs-CZ" sz="1600" dirty="0" smtClean="0">
                <a:hlinkClick r:id="rId10"/>
              </a:rPr>
              <a:t>http://www.</a:t>
            </a:r>
            <a:r>
              <a:rPr lang="cs-CZ" sz="1600" dirty="0" err="1" smtClean="0">
                <a:hlinkClick r:id="rId10"/>
              </a:rPr>
              <a:t>geocaching.com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seek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cache</a:t>
            </a:r>
            <a:r>
              <a:rPr lang="cs-CZ" sz="1600" dirty="0" smtClean="0">
                <a:hlinkClick r:id="rId10"/>
              </a:rPr>
              <a:t>_</a:t>
            </a:r>
            <a:r>
              <a:rPr lang="cs-CZ" sz="1600" dirty="0" err="1" smtClean="0">
                <a:hlinkClick r:id="rId10"/>
              </a:rPr>
              <a:t>details.aspx</a:t>
            </a:r>
            <a:r>
              <a:rPr lang="cs-CZ" sz="1600" dirty="0" smtClean="0">
                <a:hlinkClick r:id="rId10"/>
              </a:rPr>
              <a:t>?</a:t>
            </a:r>
            <a:r>
              <a:rPr lang="cs-CZ" sz="1600" dirty="0" err="1" smtClean="0">
                <a:hlinkClick r:id="rId10"/>
              </a:rPr>
              <a:t>guid</a:t>
            </a:r>
            <a:r>
              <a:rPr lang="cs-CZ" sz="1600" dirty="0" smtClean="0">
                <a:hlinkClick r:id="rId10"/>
              </a:rPr>
              <a:t>=db14d093-e1b4-41c8-8161-9cb8a9c88f99</a:t>
            </a:r>
            <a:r>
              <a:rPr lang="cs-CZ" sz="1600" dirty="0" smtClean="0"/>
              <a:t> 16.9.2011</a:t>
            </a:r>
          </a:p>
          <a:p>
            <a:r>
              <a:rPr lang="cs-CZ" sz="1600" dirty="0" smtClean="0">
                <a:hlinkClick r:id="rId11"/>
              </a:rPr>
              <a:t>http://neolit.</a:t>
            </a:r>
            <a:r>
              <a:rPr lang="cs-CZ" sz="1600" dirty="0" err="1" smtClean="0">
                <a:hlinkClick r:id="rId11"/>
              </a:rPr>
              <a:t>altamira.cz</a:t>
            </a:r>
            <a:r>
              <a:rPr lang="cs-CZ" sz="1600" dirty="0" smtClean="0">
                <a:hlinkClick r:id="rId11"/>
              </a:rPr>
              <a:t>/foto/forma_3.jpg 26.19.2011</a:t>
            </a:r>
            <a:endParaRPr lang="cs-CZ" sz="1600" dirty="0" smtClean="0"/>
          </a:p>
          <a:p>
            <a:r>
              <a:rPr lang="cs-CZ" sz="1600" dirty="0" smtClean="0">
                <a:hlinkClick r:id="rId12"/>
              </a:rPr>
              <a:t>http://neolit.</a:t>
            </a:r>
            <a:r>
              <a:rPr lang="cs-CZ" sz="1600" dirty="0" err="1" smtClean="0">
                <a:hlinkClick r:id="rId12"/>
              </a:rPr>
              <a:t>altamira.cz</a:t>
            </a:r>
            <a:r>
              <a:rPr lang="cs-CZ" sz="1600" dirty="0" smtClean="0">
                <a:hlinkClick r:id="rId12"/>
              </a:rPr>
              <a:t>/foto/forma_2.jpg 25.9.2011</a:t>
            </a:r>
            <a:endParaRPr lang="cs-CZ" sz="1600" dirty="0" smtClean="0"/>
          </a:p>
          <a:p>
            <a:r>
              <a:rPr lang="cs-CZ" sz="1600" dirty="0" smtClean="0">
                <a:hlinkClick r:id="rId13"/>
              </a:rPr>
              <a:t>http://neolit.</a:t>
            </a:r>
            <a:r>
              <a:rPr lang="cs-CZ" sz="1600" dirty="0" err="1" smtClean="0">
                <a:hlinkClick r:id="rId13"/>
              </a:rPr>
              <a:t>altamira.cz</a:t>
            </a:r>
            <a:r>
              <a:rPr lang="cs-CZ" sz="1600" dirty="0" smtClean="0">
                <a:hlinkClick r:id="rId13"/>
              </a:rPr>
              <a:t>/foto/pec.</a:t>
            </a:r>
            <a:r>
              <a:rPr lang="cs-CZ" sz="1600" dirty="0" err="1" smtClean="0">
                <a:hlinkClick r:id="rId13"/>
              </a:rPr>
              <a:t>jpg</a:t>
            </a:r>
            <a:r>
              <a:rPr lang="cs-CZ" sz="1600" dirty="0" smtClean="0">
                <a:hlinkClick r:id="rId13"/>
              </a:rPr>
              <a:t> 25.9.2011</a:t>
            </a:r>
            <a:endParaRPr lang="cs-CZ" sz="1600" dirty="0" smtClean="0"/>
          </a:p>
          <a:p>
            <a:r>
              <a:rPr lang="cs-CZ" sz="1600" smtClean="0"/>
              <a:t>soukromý archiv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947</TotalTime>
  <Words>379</Words>
  <Application>Microsoft Office PowerPoint</Application>
  <PresentationFormat>Předvádění na obrazovce (4:3)</PresentationFormat>
  <Paragraphs>77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Vrchol</vt:lpstr>
      <vt:lpstr>   Název školy: ZŠ Klášterec nad Ohří, Krátká 676 Autor: Lenka Špillerová Název materiálu: VY_32_INOVACE_8-13_ doba bronzová  Číslo projektu: CZ.1.07/1.4.00/21.1115  </vt:lpstr>
      <vt:lpstr>DOBA BRONZOVÁ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Použité zdroje</vt:lpstr>
    </vt:vector>
  </TitlesOfParts>
  <Company>Klasterec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škola, Klášterec nad Ohří, Krátká 676, okres Chomutov Autor: Lenka Špillerová Název materiálu: VY_32_INOVACE_06_KLÁŠTEREC NAD OHŘÍ_ZÁMEK Číslo projektu: CZ 1.07…………</dc:title>
  <dc:creator>1. ZS</dc:creator>
  <cp:lastModifiedBy>Uživatel</cp:lastModifiedBy>
  <cp:revision>99</cp:revision>
  <dcterms:created xsi:type="dcterms:W3CDTF">2011-10-24T06:38:58Z</dcterms:created>
  <dcterms:modified xsi:type="dcterms:W3CDTF">2012-03-07T19:10:18Z</dcterms:modified>
</cp:coreProperties>
</file>