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64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251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06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8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896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01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813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89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6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88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54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539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688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59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470025"/>
          </a:xfrm>
        </p:spPr>
        <p:txBody>
          <a:bodyPr/>
          <a:lstStyle/>
          <a:p>
            <a:r>
              <a:rPr lang="cs-CZ" smtClean="0"/>
              <a:t>Rod a číslo podstatných jmen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2132856"/>
            <a:ext cx="6912768" cy="396044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</a:t>
            </a:r>
            <a:r>
              <a:rPr lang="cs-CZ" sz="2000" smtClean="0">
                <a:solidFill>
                  <a:schemeClr val="tx1"/>
                </a:solidFill>
              </a:rPr>
              <a:t>: Základní </a:t>
            </a:r>
            <a:r>
              <a:rPr lang="cs-CZ" sz="2000" dirty="0" smtClean="0">
                <a:solidFill>
                  <a:schemeClr val="tx1"/>
                </a:solidFill>
              </a:rPr>
              <a:t>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</a:t>
            </a:r>
            <a:r>
              <a:rPr lang="cs-CZ" sz="2000" smtClean="0">
                <a:solidFill>
                  <a:schemeClr val="tx1"/>
                </a:solidFill>
              </a:rPr>
              <a:t>: Mgr</a:t>
            </a:r>
            <a:r>
              <a:rPr lang="cs-CZ" sz="2000" dirty="0" smtClean="0">
                <a:solidFill>
                  <a:schemeClr val="tx1"/>
                </a:solidFill>
              </a:rPr>
              <a:t>. Iva Zákoucká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VY_32_INOVACE_08_C_11_Podstatná jména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</a:t>
            </a:r>
            <a:r>
              <a:rPr lang="cs-CZ" sz="2000" smtClean="0">
                <a:solidFill>
                  <a:schemeClr val="tx1"/>
                </a:solidFill>
              </a:rPr>
              <a:t>: Rod a číslo podstatných jmen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</a:t>
            </a:r>
            <a:r>
              <a:rPr lang="cs-CZ" sz="2000" smtClean="0">
                <a:solidFill>
                  <a:schemeClr val="tx1"/>
                </a:solidFill>
              </a:rPr>
              <a:t>projektu: </a:t>
            </a:r>
            <a:r>
              <a:rPr lang="cs-CZ" sz="2000">
                <a:solidFill>
                  <a:schemeClr val="tx1"/>
                </a:solidFill>
              </a:rPr>
              <a:t>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1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769498"/>
              </p:ext>
            </p:extLst>
          </p:nvPr>
        </p:nvGraphicFramePr>
        <p:xfrm>
          <a:off x="1146182" y="980728"/>
          <a:ext cx="6851636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8.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7. 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Rod a číslo podstatných jmen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číslo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jednotné, množné, rod mužský, ženský, střední, ukazovací zájmena ten, ta, to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877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80720"/>
          </a:xfrm>
          <a:solidFill>
            <a:srgbClr val="00B050"/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smtClean="0">
                <a:solidFill>
                  <a:srgbClr val="FFFF00"/>
                </a:solidFill>
              </a:rPr>
              <a:t>Ukaž na podstatná jména slovy </a:t>
            </a:r>
            <a:r>
              <a:rPr lang="cs-CZ" sz="4000" b="1" u="sng" smtClean="0">
                <a:solidFill>
                  <a:srgbClr val="FFFF00"/>
                </a:solidFill>
              </a:rPr>
              <a:t>ten, ta, to</a:t>
            </a:r>
            <a:r>
              <a:rPr lang="cs-CZ" b="1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  <a:tabLst>
                <a:tab pos="900113" algn="l"/>
                <a:tab pos="3324225" algn="l"/>
                <a:tab pos="3411538" algn="l"/>
                <a:tab pos="6096000" algn="l"/>
              </a:tabLst>
            </a:pPr>
            <a:r>
              <a:rPr lang="cs-CZ" sz="2800" smtClean="0">
                <a:solidFill>
                  <a:schemeClr val="bg1"/>
                </a:solidFill>
              </a:rPr>
              <a:t> 	</a:t>
            </a:r>
          </a:p>
          <a:p>
            <a:pPr marL="0" indent="0">
              <a:buNone/>
              <a:tabLst>
                <a:tab pos="900113" algn="l"/>
                <a:tab pos="3324225" algn="l"/>
                <a:tab pos="3411538" algn="l"/>
                <a:tab pos="6096000" algn="l"/>
              </a:tabLst>
            </a:pPr>
            <a:r>
              <a:rPr lang="cs-CZ" sz="2800">
                <a:solidFill>
                  <a:schemeClr val="bg1"/>
                </a:solidFill>
              </a:rPr>
              <a:t>	</a:t>
            </a:r>
            <a:r>
              <a:rPr lang="cs-CZ" sz="4000" smtClean="0">
                <a:solidFill>
                  <a:schemeClr val="bg1"/>
                </a:solidFill>
              </a:rPr>
              <a:t>tatínek 	maminka 	děcko</a:t>
            </a:r>
            <a:endParaRPr lang="cs-CZ" sz="280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smtClean="0">
              <a:solidFill>
                <a:schemeClr val="bg1"/>
              </a:solidFill>
            </a:endParaRPr>
          </a:p>
          <a:p>
            <a:pPr marL="0" indent="0">
              <a:buNone/>
              <a:tabLst>
                <a:tab pos="1436688" algn="l"/>
                <a:tab pos="4122738" algn="l"/>
                <a:tab pos="6459538" algn="l"/>
              </a:tabLst>
            </a:pPr>
            <a:r>
              <a:rPr lang="cs-CZ" sz="4000" smtClean="0">
                <a:solidFill>
                  <a:schemeClr val="bg1"/>
                </a:solidFill>
              </a:rPr>
              <a:t>	ten 	ta 	to</a:t>
            </a:r>
            <a:endParaRPr lang="cs-CZ" sz="40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smtClean="0">
                <a:solidFill>
                  <a:srgbClr val="FFFF00"/>
                </a:solidFill>
              </a:rPr>
              <a:t>Slova </a:t>
            </a:r>
            <a:r>
              <a:rPr lang="cs-CZ" sz="4000" b="1" u="sng" smtClean="0">
                <a:solidFill>
                  <a:srgbClr val="FFFF00"/>
                </a:solidFill>
              </a:rPr>
              <a:t>ten, ta, to (ti, ty, ta)</a:t>
            </a:r>
            <a:r>
              <a:rPr lang="cs-CZ" b="1" smtClean="0">
                <a:solidFill>
                  <a:srgbClr val="FFFF00"/>
                </a:solidFill>
              </a:rPr>
              <a:t> jsou</a:t>
            </a:r>
          </a:p>
          <a:p>
            <a:pPr marL="0" indent="0">
              <a:buNone/>
              <a:tabLst>
                <a:tab pos="4746625" algn="l"/>
              </a:tabLst>
            </a:pPr>
            <a:r>
              <a:rPr lang="cs-CZ" sz="4000" b="1" smtClean="0">
                <a:solidFill>
                  <a:srgbClr val="FFFF00"/>
                </a:solidFill>
              </a:rPr>
              <a:t>	</a:t>
            </a:r>
            <a:r>
              <a:rPr lang="cs-CZ" sz="4000" b="1" u="sng" smtClean="0">
                <a:solidFill>
                  <a:srgbClr val="FFFF00"/>
                </a:solidFill>
              </a:rPr>
              <a:t>ukazovací zájmena.</a:t>
            </a:r>
          </a:p>
          <a:p>
            <a:pPr marL="0" indent="0">
              <a:buNone/>
            </a:pPr>
            <a:endParaRPr lang="cs-CZ" b="1" u="sng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79542"/>
              </p:ext>
            </p:extLst>
          </p:nvPr>
        </p:nvGraphicFramePr>
        <p:xfrm>
          <a:off x="971600" y="1776016"/>
          <a:ext cx="7056783" cy="1797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52261"/>
                <a:gridCol w="2593201"/>
                <a:gridCol w="2111321"/>
              </a:tblGrid>
              <a:tr h="1797000">
                <a:tc>
                  <a:txBody>
                    <a:bodyPr/>
                    <a:lstStyle/>
                    <a:p>
                      <a:pPr algn="ctr"/>
                      <a:endParaRPr lang="cs-CZ" sz="40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Šipka dolů 4"/>
          <p:cNvSpPr/>
          <p:nvPr/>
        </p:nvSpPr>
        <p:spPr>
          <a:xfrm>
            <a:off x="1841554" y="1988840"/>
            <a:ext cx="288032" cy="10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4427984" y="2461877"/>
            <a:ext cx="288032" cy="10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6732240" y="1988840"/>
            <a:ext cx="288032" cy="10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65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80720"/>
          </a:xfrm>
          <a:solidFill>
            <a:srgbClr val="00B050"/>
          </a:solidFill>
        </p:spPr>
        <p:txBody>
          <a:bodyPr/>
          <a:lstStyle/>
          <a:p>
            <a:pPr marL="0" indent="0" algn="ctr">
              <a:buNone/>
            </a:pPr>
            <a:r>
              <a:rPr lang="cs-CZ" sz="4000" b="1" u="sng" smtClean="0">
                <a:solidFill>
                  <a:srgbClr val="FFFF00"/>
                </a:solidFill>
              </a:rPr>
              <a:t>Rod</a:t>
            </a:r>
            <a:r>
              <a:rPr lang="cs-CZ" sz="280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4000" b="1" u="sng" smtClean="0">
                <a:solidFill>
                  <a:srgbClr val="FFFF00"/>
                </a:solidFill>
              </a:rPr>
              <a:t>Číslo</a:t>
            </a:r>
            <a:endParaRPr lang="cs-CZ" sz="4000" b="1" u="sng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800">
              <a:solidFill>
                <a:schemeClr val="bg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17744"/>
              </p:ext>
            </p:extLst>
          </p:nvPr>
        </p:nvGraphicFramePr>
        <p:xfrm>
          <a:off x="467544" y="908720"/>
          <a:ext cx="8064000" cy="18142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000"/>
                <a:gridCol w="2700000"/>
                <a:gridCol w="2664000"/>
              </a:tblGrid>
              <a:tr h="614964">
                <a:tc>
                  <a:txBody>
                    <a:bodyPr/>
                    <a:lstStyle/>
                    <a:p>
                      <a:pPr algn="ctr"/>
                      <a:r>
                        <a:rPr lang="cs-CZ" sz="4000" smtClean="0">
                          <a:solidFill>
                            <a:srgbClr val="FFFF00"/>
                          </a:solidFill>
                        </a:rPr>
                        <a:t>mužský (m.)</a:t>
                      </a:r>
                      <a:endParaRPr lang="cs-CZ" sz="40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smtClean="0">
                          <a:solidFill>
                            <a:srgbClr val="FFFF00"/>
                          </a:solidFill>
                        </a:rPr>
                        <a:t>ženský (ž.)</a:t>
                      </a:r>
                      <a:endParaRPr lang="cs-CZ" sz="40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smtClean="0">
                          <a:solidFill>
                            <a:srgbClr val="FFFF00"/>
                          </a:solidFill>
                        </a:rPr>
                        <a:t>střední (stř.)</a:t>
                      </a:r>
                      <a:endParaRPr lang="cs-CZ" sz="400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1113228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ten tatínek</a:t>
                      </a:r>
                    </a:p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ten mlýn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ta maminka</a:t>
                      </a:r>
                    </a:p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ta kniha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 to děcko</a:t>
                      </a:r>
                    </a:p>
                    <a:p>
                      <a:pPr algn="l"/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 to pravítko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08396"/>
              </p:ext>
            </p:extLst>
          </p:nvPr>
        </p:nvGraphicFramePr>
        <p:xfrm>
          <a:off x="899592" y="3645024"/>
          <a:ext cx="7632848" cy="3017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/>
                <a:gridCol w="32403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4000" kern="120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jednotné (j.)</a:t>
                      </a:r>
                      <a:endParaRPr lang="cs-CZ" sz="4000" kern="1200">
                        <a:solidFill>
                          <a:srgbClr val="FFFF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kern="1200" smtClean="0">
                          <a:solidFill>
                            <a:srgbClr val="FFFF00"/>
                          </a:solidFill>
                          <a:latin typeface="+mn-lt"/>
                          <a:ea typeface="+mn-ea"/>
                          <a:cs typeface="+mn-cs"/>
                        </a:rPr>
                        <a:t>množné (mn.)</a:t>
                      </a:r>
                      <a:endParaRPr lang="cs-CZ" sz="4000" kern="1200">
                        <a:solidFill>
                          <a:srgbClr val="FFFF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ten tatínek</a:t>
                      </a:r>
                      <a:endParaRPr lang="cs-CZ" sz="3200" kern="120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ti tatínkové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ten mlýn</a:t>
                      </a:r>
                      <a:endParaRPr lang="cs-CZ" sz="3200" kern="120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ty mlýny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ta maminka</a:t>
                      </a:r>
                      <a:endParaRPr lang="cs-CZ" sz="3200" kern="120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ty maminky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to děcko</a:t>
                      </a:r>
                      <a:endParaRPr lang="cs-CZ" sz="3200" kern="120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smtClean="0">
                          <a:solidFill>
                            <a:schemeClr val="bg1"/>
                          </a:solidFill>
                        </a:rPr>
                        <a:t>ta děcka</a:t>
                      </a:r>
                      <a:endParaRPr lang="cs-CZ" sz="320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229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smtClean="0">
                <a:solidFill>
                  <a:srgbClr val="FFFF00"/>
                </a:solidFill>
              </a:rPr>
              <a:t>Urči číslo a rod podstatných jmen.</a:t>
            </a:r>
          </a:p>
          <a:p>
            <a:pPr marL="0" indent="0">
              <a:buNone/>
            </a:pPr>
            <a:r>
              <a:rPr lang="cs-CZ" b="1" u="sng" smtClean="0">
                <a:solidFill>
                  <a:srgbClr val="FFFF00"/>
                </a:solidFill>
              </a:rPr>
              <a:t>Vzor:</a:t>
            </a:r>
            <a:r>
              <a:rPr lang="cs-CZ" smtClean="0">
                <a:solidFill>
                  <a:srgbClr val="FFFF00"/>
                </a:solidFill>
              </a:rPr>
              <a:t> </a:t>
            </a:r>
            <a:r>
              <a:rPr lang="cs-CZ" smtClean="0">
                <a:solidFill>
                  <a:schemeClr val="bg1"/>
                </a:solidFill>
              </a:rPr>
              <a:t>ten otec - č. j., r. m.</a:t>
            </a:r>
          </a:p>
          <a:p>
            <a:pPr marL="0" indent="0">
              <a:buNone/>
            </a:pPr>
            <a:r>
              <a:rPr lang="cs-CZ">
                <a:solidFill>
                  <a:schemeClr val="bg1"/>
                </a:solidFill>
              </a:rPr>
              <a:t> </a:t>
            </a:r>
            <a:r>
              <a:rPr lang="cs-CZ" smtClean="0">
                <a:solidFill>
                  <a:schemeClr val="bg1"/>
                </a:solidFill>
              </a:rPr>
              <a:t>          ty byliny - č. mn., ta bylina - r. ž.</a:t>
            </a:r>
          </a:p>
          <a:p>
            <a:pPr marL="0" indent="0">
              <a:buNone/>
            </a:pPr>
            <a:endParaRPr lang="cs-CZ" b="1" u="sng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mtClean="0">
                <a:solidFill>
                  <a:schemeClr val="bg1"/>
                </a:solidFill>
              </a:rPr>
              <a:t>Zahrada, knihy, most, sloni, okno, spolužáci, ruce, dopis, mysl, trhy, ježci, slunce, voda, zvíře, věž, vlci, ořechy, lvíče, pero, skříň, stromy, střechy, rybník.</a:t>
            </a:r>
            <a:endParaRPr lang="cs-CZ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1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smtClean="0">
                <a:solidFill>
                  <a:srgbClr val="FFFF00"/>
                </a:solidFill>
              </a:rPr>
              <a:t>Některá podstatná jména mají jen tvary jednotného čísla, i když označují více věcí </a:t>
            </a:r>
            <a:r>
              <a:rPr lang="cs-CZ" b="1" smtClean="0">
                <a:solidFill>
                  <a:schemeClr val="bg1"/>
                </a:solidFill>
              </a:rPr>
              <a:t>(nádobí,</a:t>
            </a:r>
            <a:r>
              <a:rPr lang="cs-CZ" b="1" smtClean="0">
                <a:solidFill>
                  <a:srgbClr val="FFFF00"/>
                </a:solidFill>
              </a:rPr>
              <a:t> </a:t>
            </a:r>
            <a:r>
              <a:rPr lang="cs-CZ" b="1" smtClean="0">
                <a:solidFill>
                  <a:schemeClr val="bg1"/>
                </a:solidFill>
              </a:rPr>
              <a:t>dříví, proutí)</a:t>
            </a:r>
            <a:r>
              <a:rPr lang="cs-CZ" b="1" smtClean="0">
                <a:solidFill>
                  <a:srgbClr val="FFFF00"/>
                </a:solidFill>
              </a:rPr>
              <a:t>, některá mají jen tvary množného čísla, i když označují jednu věc </a:t>
            </a:r>
            <a:r>
              <a:rPr lang="cs-CZ" b="1" smtClean="0">
                <a:solidFill>
                  <a:schemeClr val="bg1"/>
                </a:solidFill>
              </a:rPr>
              <a:t>(nůžky, tepláky, prázdniny)</a:t>
            </a:r>
            <a:r>
              <a:rPr lang="cs-CZ" b="1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  <a:tabLst>
                <a:tab pos="3411538" algn="l"/>
                <a:tab pos="6284913" algn="l"/>
              </a:tabLst>
            </a:pPr>
            <a:r>
              <a:rPr lang="cs-CZ" b="1" smtClean="0">
                <a:solidFill>
                  <a:srgbClr val="FFFF00"/>
                </a:solidFill>
              </a:rPr>
              <a:t>Při určení čísla podstatných jmen nám pomáhají ukazovací zájmena.</a:t>
            </a:r>
          </a:p>
          <a:p>
            <a:pPr marL="0" indent="0">
              <a:buNone/>
              <a:tabLst>
                <a:tab pos="3411538" algn="l"/>
                <a:tab pos="6284913" algn="l"/>
              </a:tabLst>
            </a:pPr>
            <a:r>
              <a:rPr lang="cs-CZ" b="1" smtClean="0">
                <a:solidFill>
                  <a:srgbClr val="FFFF00"/>
                </a:solidFill>
              </a:rPr>
              <a:t> 	Ten, ta, to   	č. jednotné, </a:t>
            </a:r>
            <a:br>
              <a:rPr lang="cs-CZ" b="1" smtClean="0">
                <a:solidFill>
                  <a:srgbClr val="FFFF00"/>
                </a:solidFill>
              </a:rPr>
            </a:br>
            <a:r>
              <a:rPr lang="cs-CZ" b="1" smtClean="0">
                <a:solidFill>
                  <a:srgbClr val="FFFF00"/>
                </a:solidFill>
              </a:rPr>
              <a:t>	ti, ty, ta	č. množné.</a:t>
            </a:r>
          </a:p>
          <a:p>
            <a:pPr marL="0" indent="0">
              <a:buNone/>
              <a:tabLst>
                <a:tab pos="3411538" algn="l"/>
                <a:tab pos="6284913" algn="l"/>
              </a:tabLst>
            </a:pPr>
            <a:endParaRPr lang="cs-CZ" b="1">
              <a:solidFill>
                <a:srgbClr val="FFFF00"/>
              </a:solidFill>
            </a:endParaRPr>
          </a:p>
          <a:p>
            <a:pPr marL="0" indent="0">
              <a:buNone/>
              <a:tabLst>
                <a:tab pos="3411538" algn="l"/>
                <a:tab pos="6284913" algn="l"/>
              </a:tabLst>
            </a:pPr>
            <a:r>
              <a:rPr lang="cs-CZ" b="1" smtClean="0">
                <a:solidFill>
                  <a:srgbClr val="FFFF00"/>
                </a:solidFill>
              </a:rPr>
              <a:t>Pokus se správně určit číslo podstatných jmen.</a:t>
            </a:r>
          </a:p>
          <a:p>
            <a:pPr marL="0" indent="0">
              <a:buNone/>
              <a:tabLst>
                <a:tab pos="3411538" algn="l"/>
                <a:tab pos="6284913" algn="l"/>
              </a:tabLst>
            </a:pPr>
            <a:r>
              <a:rPr lang="cs-CZ" smtClean="0">
                <a:solidFill>
                  <a:schemeClr val="bg1"/>
                </a:solidFill>
              </a:rPr>
              <a:t>Kamení, zvěř, dobytek, hmyz, narozeniny, lid, dav, sáňky, vrata, národ, hadi.</a:t>
            </a:r>
            <a:r>
              <a:rPr lang="cs-CZ" b="1" smtClean="0">
                <a:solidFill>
                  <a:srgbClr val="FFFF00"/>
                </a:solidFill>
              </a:rPr>
              <a:t>        	</a:t>
            </a:r>
          </a:p>
        </p:txBody>
      </p:sp>
      <p:sp>
        <p:nvSpPr>
          <p:cNvPr id="2" name="Šipka doprava 1"/>
          <p:cNvSpPr/>
          <p:nvPr/>
        </p:nvSpPr>
        <p:spPr>
          <a:xfrm>
            <a:off x="5775069" y="3601153"/>
            <a:ext cx="504056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5775069" y="4051645"/>
            <a:ext cx="504056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88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Mgr. Iva Zákoucká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28. </a:t>
            </a:r>
            <a:r>
              <a:rPr lang="cs-CZ" sz="2800" dirty="0" smtClean="0"/>
              <a:t>ledna 2012</a:t>
            </a:r>
            <a:br>
              <a:rPr lang="cs-CZ" sz="2800" dirty="0" smtClean="0"/>
            </a:br>
            <a:r>
              <a:rPr lang="cs-CZ" sz="2800" dirty="0" smtClean="0"/>
              <a:t>Určeno pro 4. ročník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i="1" u="sng" dirty="0" smtClean="0"/>
              <a:t>Anotace</a:t>
            </a:r>
            <a:endParaRPr lang="cs-CZ" sz="2800" b="1" i="1" u="sng" dirty="0"/>
          </a:p>
          <a:p>
            <a:pPr marL="0" indent="0">
              <a:buNone/>
            </a:pPr>
            <a:r>
              <a:rPr lang="cs-CZ" sz="2000" u="sng" dirty="0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Rod a číslo podstatných jmen</a:t>
            </a:r>
            <a:endParaRPr lang="cs-CZ" sz="2000" dirty="0" smtClean="0"/>
          </a:p>
          <a:p>
            <a:endParaRPr lang="cs-CZ" sz="2000" u="sng" dirty="0"/>
          </a:p>
          <a:p>
            <a:pPr marL="0" indent="0">
              <a:buNone/>
            </a:pPr>
            <a:r>
              <a:rPr lang="cs-CZ" sz="2000" u="sng" dirty="0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Určování rodu a čísla podstatných jmen</a:t>
            </a:r>
          </a:p>
          <a:p>
            <a:pPr marL="0" indent="0">
              <a:buNone/>
            </a:pPr>
            <a:r>
              <a:rPr lang="cs-CZ" sz="2000" smtClean="0"/>
              <a:t>Používání ukazovacích zájmen ten, ta, to</a:t>
            </a:r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147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323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Rod a číslo podstatných 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Mgr. Iva Zákoucká 28. ledna 2012 Určeno pro 4.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Iva</cp:lastModifiedBy>
  <cp:revision>39</cp:revision>
  <dcterms:created xsi:type="dcterms:W3CDTF">2012-01-15T09:44:05Z</dcterms:created>
  <dcterms:modified xsi:type="dcterms:W3CDTF">2012-09-04T18:05:02Z</dcterms:modified>
</cp:coreProperties>
</file>