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64" r:id="rId3"/>
    <p:sldId id="260" r:id="rId4"/>
    <p:sldId id="265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251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406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68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7896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001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2813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189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66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188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854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5539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9688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pPr/>
              <a:t>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159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470025"/>
          </a:xfrm>
        </p:spPr>
        <p:txBody>
          <a:bodyPr/>
          <a:lstStyle/>
          <a:p>
            <a:r>
              <a:rPr lang="cs-CZ" smtClean="0"/>
              <a:t>Pád podstatných jmen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2132856"/>
            <a:ext cx="6912768" cy="396044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</a:t>
            </a:r>
            <a:r>
              <a:rPr lang="cs-CZ" sz="2000" smtClean="0">
                <a:solidFill>
                  <a:schemeClr val="tx1"/>
                </a:solidFill>
              </a:rPr>
              <a:t>: Základní </a:t>
            </a:r>
            <a:r>
              <a:rPr lang="cs-CZ" sz="2000" dirty="0" smtClean="0">
                <a:solidFill>
                  <a:schemeClr val="tx1"/>
                </a:solidFill>
              </a:rPr>
              <a:t>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</a:t>
            </a:r>
            <a:r>
              <a:rPr lang="cs-CZ" sz="2000" smtClean="0">
                <a:solidFill>
                  <a:schemeClr val="tx1"/>
                </a:solidFill>
              </a:rPr>
              <a:t>: Mgr</a:t>
            </a:r>
            <a:r>
              <a:rPr lang="cs-CZ" sz="2000" dirty="0" smtClean="0">
                <a:solidFill>
                  <a:schemeClr val="tx1"/>
                </a:solidFill>
              </a:rPr>
              <a:t>. Iva Zákoucká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VY_32_INOVACE_08_C_12_Podstatná jména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</a:t>
            </a:r>
            <a:r>
              <a:rPr lang="cs-CZ" sz="2000" smtClean="0">
                <a:solidFill>
                  <a:schemeClr val="tx1"/>
                </a:solidFill>
              </a:rPr>
              <a:t>: Pád podstatných jmen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</a:t>
            </a:r>
            <a:r>
              <a:rPr lang="cs-CZ" sz="2000" smtClean="0">
                <a:solidFill>
                  <a:schemeClr val="tx1"/>
                </a:solidFill>
              </a:rPr>
              <a:t>projektu: </a:t>
            </a:r>
            <a:r>
              <a:rPr lang="cs-CZ" sz="2000">
                <a:solidFill>
                  <a:schemeClr val="tx1"/>
                </a:solidFill>
              </a:rPr>
              <a:t>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812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646693"/>
              </p:ext>
            </p:extLst>
          </p:nvPr>
        </p:nvGraphicFramePr>
        <p:xfrm>
          <a:off x="1146182" y="980728"/>
          <a:ext cx="6851636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8. 7. 2012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Pád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podstatných jmen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Pád, slova ohebná a neohebná, skloňování, časování, pádové otázky.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2487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6632"/>
            <a:ext cx="8640960" cy="648072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u="sng" dirty="0" smtClean="0">
                <a:solidFill>
                  <a:srgbClr val="FFFF00"/>
                </a:solidFill>
              </a:rPr>
              <a:t>Slova ohebná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se skloňují nebo časují - mění koncovky slov.</a:t>
            </a: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4000" u="sng" dirty="0">
                <a:solidFill>
                  <a:srgbClr val="FFFF00"/>
                </a:solidFill>
              </a:rPr>
              <a:t>Skloňují </a:t>
            </a:r>
            <a:r>
              <a:rPr lang="cs-CZ" sz="4000" u="sng" dirty="0" smtClean="0">
                <a:solidFill>
                  <a:srgbClr val="FFFF00"/>
                </a:solidFill>
              </a:rPr>
              <a:t>se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podstatná jména, přídavná jména, zájmena a číslovky.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Změnou koncovky u podstatného jména měníme pád, číslo a rod.</a:t>
            </a: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4000" u="sng" dirty="0">
                <a:solidFill>
                  <a:srgbClr val="FFFF00"/>
                </a:solidFill>
              </a:rPr>
              <a:t>Časují se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slovesa (měníme osobu, číslo, čas </a:t>
            </a:r>
            <a:r>
              <a:rPr lang="cs-CZ" dirty="0" smtClean="0">
                <a:solidFill>
                  <a:schemeClr val="bg1"/>
                </a:solidFill>
              </a:rPr>
              <a:t>                a </a:t>
            </a:r>
            <a:r>
              <a:rPr lang="cs-CZ" dirty="0" smtClean="0">
                <a:solidFill>
                  <a:schemeClr val="bg1"/>
                </a:solidFill>
              </a:rPr>
              <a:t>způsob).</a:t>
            </a: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765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0"/>
            <a:ext cx="8820472" cy="685800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>
                <a:solidFill>
                  <a:schemeClr val="bg1"/>
                </a:solidFill>
              </a:rPr>
              <a:t>Česká jména mohou být v sedmi pádech. K jejich určení musíme znát pádové otázky:</a:t>
            </a:r>
          </a:p>
          <a:p>
            <a:pPr marL="0" indent="0">
              <a:buNone/>
            </a:pPr>
            <a:r>
              <a:rPr lang="cs-CZ" smtClean="0">
                <a:solidFill>
                  <a:schemeClr val="bg1"/>
                </a:solidFill>
              </a:rPr>
              <a:t>1. pád: </a:t>
            </a:r>
            <a:r>
              <a:rPr lang="cs-CZ" sz="4000">
                <a:solidFill>
                  <a:srgbClr val="FFFF00"/>
                </a:solidFill>
              </a:rPr>
              <a:t>kdo, co?</a:t>
            </a:r>
          </a:p>
          <a:p>
            <a:pPr marL="0" indent="0">
              <a:buNone/>
            </a:pPr>
            <a:r>
              <a:rPr lang="cs-CZ" smtClean="0">
                <a:solidFill>
                  <a:schemeClr val="bg1"/>
                </a:solidFill>
              </a:rPr>
              <a:t>2. pád: </a:t>
            </a:r>
            <a:r>
              <a:rPr lang="cs-CZ" sz="4000">
                <a:solidFill>
                  <a:srgbClr val="FFFF00"/>
                </a:solidFill>
              </a:rPr>
              <a:t>koho, čeho</a:t>
            </a:r>
            <a:r>
              <a:rPr lang="cs-CZ" sz="4000" smtClean="0">
                <a:solidFill>
                  <a:srgbClr val="FFFF00"/>
                </a:solidFill>
              </a:rPr>
              <a:t>?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3. </a:t>
            </a:r>
            <a:r>
              <a:rPr lang="cs-CZ" smtClean="0">
                <a:solidFill>
                  <a:schemeClr val="bg1"/>
                </a:solidFill>
              </a:rPr>
              <a:t>pád: </a:t>
            </a:r>
            <a:r>
              <a:rPr lang="cs-CZ" sz="4000">
                <a:solidFill>
                  <a:srgbClr val="FFFF00"/>
                </a:solidFill>
              </a:rPr>
              <a:t>komu, čemu</a:t>
            </a:r>
            <a:r>
              <a:rPr lang="cs-CZ" sz="4000" smtClean="0">
                <a:solidFill>
                  <a:srgbClr val="FFFF00"/>
                </a:solidFill>
              </a:rPr>
              <a:t>?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4. pád</a:t>
            </a:r>
            <a:r>
              <a:rPr lang="cs-CZ" smtClean="0">
                <a:solidFill>
                  <a:schemeClr val="bg1"/>
                </a:solidFill>
              </a:rPr>
              <a:t>: </a:t>
            </a:r>
            <a:r>
              <a:rPr lang="cs-CZ" sz="4000">
                <a:solidFill>
                  <a:srgbClr val="FFFF00"/>
                </a:solidFill>
              </a:rPr>
              <a:t>koho, co</a:t>
            </a:r>
            <a:r>
              <a:rPr lang="cs-CZ" sz="4000" smtClean="0">
                <a:solidFill>
                  <a:srgbClr val="FFFF00"/>
                </a:solidFill>
              </a:rPr>
              <a:t>?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5. pád</a:t>
            </a:r>
            <a:r>
              <a:rPr lang="cs-CZ" smtClean="0">
                <a:solidFill>
                  <a:schemeClr val="bg1"/>
                </a:solidFill>
              </a:rPr>
              <a:t>: </a:t>
            </a:r>
            <a:r>
              <a:rPr lang="cs-CZ" sz="4000">
                <a:solidFill>
                  <a:srgbClr val="FFFF00"/>
                </a:solidFill>
              </a:rPr>
              <a:t>oslovujeme, </a:t>
            </a:r>
            <a:r>
              <a:rPr lang="cs-CZ" sz="4000" smtClean="0">
                <a:solidFill>
                  <a:srgbClr val="FFFF00"/>
                </a:solidFill>
              </a:rPr>
              <a:t>voláme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6. pád: </a:t>
            </a:r>
            <a:r>
              <a:rPr lang="cs-CZ" sz="4000" smtClean="0">
                <a:solidFill>
                  <a:srgbClr val="FFFF00"/>
                </a:solidFill>
              </a:rPr>
              <a:t>(o) kom, (o) čem?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7. pád: </a:t>
            </a:r>
            <a:r>
              <a:rPr lang="cs-CZ" sz="4000" smtClean="0">
                <a:solidFill>
                  <a:srgbClr val="FFFF00"/>
                </a:solidFill>
              </a:rPr>
              <a:t>kým, čím?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Ptáme se vždy </a:t>
            </a:r>
            <a:r>
              <a:rPr lang="cs-CZ" smtClean="0">
                <a:solidFill>
                  <a:schemeClr val="bg1"/>
                </a:solidFill>
              </a:rPr>
              <a:t>oběma pádovými otázkami.</a:t>
            </a:r>
            <a:endParaRPr lang="cs-CZ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650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80720"/>
          </a:xfrm>
          <a:solidFill>
            <a:srgbClr val="00B050"/>
          </a:solidFill>
        </p:spPr>
        <p:txBody>
          <a:bodyPr/>
          <a:lstStyle/>
          <a:p>
            <a:pPr marL="0" indent="0">
              <a:buNone/>
            </a:pPr>
            <a:r>
              <a:rPr lang="cs-CZ" sz="4000" smtClean="0">
                <a:solidFill>
                  <a:srgbClr val="FFFF00"/>
                </a:solidFill>
              </a:rPr>
              <a:t>Řekněte pádové otázky k těmto pádům:</a:t>
            </a:r>
          </a:p>
          <a:p>
            <a:pPr marL="0" indent="0">
              <a:buNone/>
            </a:pPr>
            <a:r>
              <a:rPr lang="cs-CZ" smtClean="0">
                <a:solidFill>
                  <a:schemeClr val="bg1"/>
                </a:solidFill>
              </a:rPr>
              <a:t>3., 7., 2., 5., 1., 4., 2., 7., 6., 3.</a:t>
            </a:r>
          </a:p>
          <a:p>
            <a:pPr marL="0" indent="0">
              <a:buNone/>
            </a:pPr>
            <a:endParaRPr lang="cs-CZ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4000" smtClean="0">
                <a:solidFill>
                  <a:srgbClr val="FFFF00"/>
                </a:solidFill>
              </a:rPr>
              <a:t>Řekněte, ke kterým pádům patří tyto otázky:</a:t>
            </a:r>
          </a:p>
          <a:p>
            <a:pPr marL="0" indent="0">
              <a:buNone/>
            </a:pPr>
            <a:endParaRPr lang="cs-CZ">
              <a:solidFill>
                <a:schemeClr val="bg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1573452"/>
              </p:ext>
            </p:extLst>
          </p:nvPr>
        </p:nvGraphicFramePr>
        <p:xfrm>
          <a:off x="1259632" y="3573016"/>
          <a:ext cx="6696744" cy="22322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8372"/>
                <a:gridCol w="3348372"/>
              </a:tblGrid>
              <a:tr h="744083">
                <a:tc>
                  <a:txBody>
                    <a:bodyPr/>
                    <a:lstStyle/>
                    <a:p>
                      <a:r>
                        <a:rPr lang="cs-CZ" sz="3200" smtClean="0"/>
                        <a:t>komu, čemu?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/>
                        <a:t>(o) kom, (o) čem?</a:t>
                      </a:r>
                      <a:endParaRPr lang="cs-CZ" sz="3200"/>
                    </a:p>
                  </a:txBody>
                  <a:tcPr/>
                </a:tc>
              </a:tr>
              <a:tr h="744083">
                <a:tc>
                  <a:txBody>
                    <a:bodyPr/>
                    <a:lstStyle/>
                    <a:p>
                      <a:r>
                        <a:rPr lang="cs-CZ" sz="3200" smtClean="0"/>
                        <a:t>koho, co?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/>
                        <a:t>kým, čím?</a:t>
                      </a:r>
                      <a:endParaRPr lang="cs-CZ" sz="3200"/>
                    </a:p>
                  </a:txBody>
                  <a:tcPr/>
                </a:tc>
              </a:tr>
              <a:tr h="744083">
                <a:tc>
                  <a:txBody>
                    <a:bodyPr/>
                    <a:lstStyle/>
                    <a:p>
                      <a:r>
                        <a:rPr lang="cs-CZ" sz="3200" smtClean="0"/>
                        <a:t>koho, čeho?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/>
                        <a:t>kdo, co?</a:t>
                      </a:r>
                      <a:endParaRPr lang="cs-CZ" sz="320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6229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smtClean="0">
                <a:solidFill>
                  <a:srgbClr val="FFFF00"/>
                </a:solidFill>
              </a:rPr>
              <a:t>Určete pád podstatných jmen, zeptejte se oběma pádovými otázkami:</a:t>
            </a:r>
          </a:p>
          <a:p>
            <a:pPr marL="0" indent="0">
              <a:buNone/>
            </a:pPr>
            <a:r>
              <a:rPr lang="cs-CZ" smtClean="0">
                <a:solidFill>
                  <a:schemeClr val="bg1"/>
                </a:solidFill>
              </a:rPr>
              <a:t>jít do školy, dívat se na televizi, psát úkol, stát u okna, bydlet na sídlišti, jet k moři, sedět na židli, mezi stoly, číst v čítance, mazat tabuli, nový sešit, jít po schodišti, konec vyučování,  naše třída.</a:t>
            </a:r>
          </a:p>
          <a:p>
            <a:pPr marL="0" indent="0">
              <a:buNone/>
            </a:pPr>
            <a:r>
              <a:rPr lang="cs-CZ" sz="4000" smtClean="0">
                <a:solidFill>
                  <a:srgbClr val="FFFF00"/>
                </a:solidFill>
              </a:rPr>
              <a:t>Řekněte podstatná jména v daném pádě a čísle:</a:t>
            </a:r>
          </a:p>
          <a:p>
            <a:pPr marL="0" indent="0">
              <a:buNone/>
            </a:pPr>
            <a:endParaRPr lang="cs-CZ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>
              <a:solidFill>
                <a:srgbClr val="FFFF00"/>
              </a:solidFill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13960208"/>
              </p:ext>
            </p:extLst>
          </p:nvPr>
        </p:nvGraphicFramePr>
        <p:xfrm>
          <a:off x="1979712" y="4797152"/>
          <a:ext cx="6768752" cy="1554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4376"/>
                <a:gridCol w="33843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smtClean="0"/>
                        <a:t>tužka - 7. p. č. mn.</a:t>
                      </a:r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tabule - 2. p. č. j.</a:t>
                      </a:r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smtClean="0"/>
                        <a:t>žákyně - 4. p. č. j.</a:t>
                      </a:r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učebnice - 1. p. č. mn.</a:t>
                      </a:r>
                      <a:endParaRPr lang="cs-CZ" sz="28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smtClean="0"/>
                        <a:t>lavice - 6. p. č. mn.</a:t>
                      </a:r>
                      <a:endParaRPr lang="cs-CZ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smtClean="0"/>
                        <a:t>penál - 3. p. č. j.</a:t>
                      </a:r>
                      <a:endParaRPr lang="cs-CZ" sz="280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951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Mgr. Iva Zákoucká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14. března </a:t>
            </a:r>
            <a:r>
              <a:rPr lang="cs-CZ" sz="2800" dirty="0" smtClean="0"/>
              <a:t>2012</a:t>
            </a:r>
            <a:br>
              <a:rPr lang="cs-CZ" sz="2800" dirty="0" smtClean="0"/>
            </a:br>
            <a:r>
              <a:rPr lang="cs-CZ" sz="2800" dirty="0" smtClean="0"/>
              <a:t>Určeno pro 4. ročník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i="1" u="sng" dirty="0" smtClean="0"/>
              <a:t>Anotace</a:t>
            </a:r>
            <a:endParaRPr lang="cs-CZ" sz="2800" b="1" i="1" u="sng" dirty="0"/>
          </a:p>
          <a:p>
            <a:pPr marL="0" indent="0">
              <a:buNone/>
            </a:pPr>
            <a:r>
              <a:rPr lang="cs-CZ" sz="2000" u="sng" dirty="0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Pád podstatných jmen</a:t>
            </a:r>
            <a:endParaRPr lang="cs-CZ" sz="2000" dirty="0" smtClean="0"/>
          </a:p>
          <a:p>
            <a:endParaRPr lang="cs-CZ" sz="2000" u="sng" dirty="0"/>
          </a:p>
          <a:p>
            <a:pPr marL="0" indent="0">
              <a:buNone/>
            </a:pPr>
            <a:r>
              <a:rPr lang="cs-CZ" sz="2000" u="sng" dirty="0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Určování  pádu podstatných jmen</a:t>
            </a:r>
          </a:p>
          <a:p>
            <a:pPr marL="0" indent="0">
              <a:buNone/>
            </a:pPr>
            <a:r>
              <a:rPr lang="cs-CZ" sz="2000" smtClean="0"/>
              <a:t>Přiřazování pádových otázek k pádům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9147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439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Pád podstatných jmen</vt:lpstr>
      <vt:lpstr>Snímek 2</vt:lpstr>
      <vt:lpstr>Snímek 3</vt:lpstr>
      <vt:lpstr>Snímek 4</vt:lpstr>
      <vt:lpstr>Snímek 5</vt:lpstr>
      <vt:lpstr>Snímek 6</vt:lpstr>
      <vt:lpstr>Mgr. Iva Zákoucká 14. března 2012 Určeno pro 4. ročník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Dum</cp:lastModifiedBy>
  <cp:revision>48</cp:revision>
  <dcterms:created xsi:type="dcterms:W3CDTF">2012-01-15T09:44:05Z</dcterms:created>
  <dcterms:modified xsi:type="dcterms:W3CDTF">2012-09-08T12:41:44Z</dcterms:modified>
</cp:coreProperties>
</file>