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F213FF8-D917-4323-9C22-04100B5B02C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C684C60-6EDA-4C9C-A95C-CC783952946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48680"/>
            <a:ext cx="7543800" cy="914400"/>
          </a:xfrm>
        </p:spPr>
        <p:txBody>
          <a:bodyPr/>
          <a:lstStyle/>
          <a:p>
            <a:pPr algn="ctr"/>
            <a:r>
              <a:rPr lang="cs-CZ" sz="4400" smtClean="0"/>
              <a:t>Slovesa - osoba, číslo, čas</a:t>
            </a:r>
            <a:endParaRPr lang="cs-CZ" sz="4400"/>
          </a:p>
        </p:txBody>
      </p:sp>
      <p:sp>
        <p:nvSpPr>
          <p:cNvPr id="6" name="Obdélník 5"/>
          <p:cNvSpPr/>
          <p:nvPr/>
        </p:nvSpPr>
        <p:spPr>
          <a:xfrm>
            <a:off x="1115616" y="1997838"/>
            <a:ext cx="7056784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smtClean="0">
                <a:solidFill>
                  <a:schemeClr val="tx1"/>
                </a:solidFill>
              </a:rPr>
              <a:t>Název školy: Základní škola Karla Klíče Hostinné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chemeClr val="tx1"/>
                </a:solidFill>
              </a:rPr>
              <a:t>Autor: Mgr. Iva Zákoucká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chemeClr val="tx1"/>
                </a:solidFill>
              </a:rPr>
              <a:t>Název: VY_32_INOVACE_08_C_13_Slovesa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chemeClr val="tx1"/>
                </a:solidFill>
              </a:rPr>
              <a:t>Téma: </a:t>
            </a:r>
            <a:r>
              <a:rPr lang="cs-CZ" sz="2000" smtClean="0"/>
              <a:t>Slovesa - osoba, číslo, čas</a:t>
            </a:r>
            <a:endParaRPr lang="cs-CZ" sz="200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endParaRPr lang="cs-CZ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4952493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421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160825"/>
              </p:ext>
            </p:extLst>
          </p:nvPr>
        </p:nvGraphicFramePr>
        <p:xfrm>
          <a:off x="1146182" y="980728"/>
          <a:ext cx="6851636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3.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6. 3. 2012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Slovesa - osoba, číslo, čas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Slovesná osoba, číslo a čas, zvratná slovesa,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infinitiv, určitý slovesný tvar, slovesné tvary jednoduché a složené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247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476672"/>
            <a:ext cx="90364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smtClean="0">
                <a:solidFill>
                  <a:srgbClr val="FFFF00"/>
                </a:solidFill>
              </a:rPr>
              <a:t>Slovesa:</a:t>
            </a:r>
            <a:r>
              <a:rPr lang="cs-CZ" sz="3200" smtClean="0">
                <a:solidFill>
                  <a:srgbClr val="FFFF00"/>
                </a:solidFill>
              </a:rPr>
              <a:t> </a:t>
            </a:r>
          </a:p>
          <a:p>
            <a:pPr marL="363538" indent="-261938">
              <a:buFont typeface="Palatino Linotype" pitchFamily="18" charset="0"/>
              <a:buChar char="-"/>
            </a:pPr>
            <a:r>
              <a:rPr lang="cs-CZ" sz="3000" smtClean="0"/>
              <a:t>vyjadřují děj</a:t>
            </a:r>
          </a:p>
          <a:p>
            <a:pPr marL="363538" indent="-261938">
              <a:buFont typeface="Palatino Linotype" pitchFamily="18" charset="0"/>
              <a:buChar char="-"/>
            </a:pPr>
            <a:r>
              <a:rPr lang="cs-CZ" sz="3000" smtClean="0"/>
              <a:t>slova ohebná - časují se</a:t>
            </a:r>
          </a:p>
          <a:p>
            <a:pPr marL="363538" indent="-261938">
              <a:buFont typeface="Palatino Linotype" pitchFamily="18" charset="0"/>
              <a:buChar char="-"/>
            </a:pPr>
            <a:r>
              <a:rPr lang="cs-CZ" sz="3000" smtClean="0"/>
              <a:t>různými tvary vyjadřují různou osobu, číslo a čas</a:t>
            </a:r>
          </a:p>
          <a:p>
            <a:endParaRPr lang="cs-CZ" sz="3000"/>
          </a:p>
          <a:p>
            <a:r>
              <a:rPr lang="cs-CZ" sz="4000">
                <a:solidFill>
                  <a:srgbClr val="FFFF00"/>
                </a:solidFill>
              </a:rPr>
              <a:t>Slovesná osoba: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950009"/>
              </p:ext>
            </p:extLst>
          </p:nvPr>
        </p:nvGraphicFramePr>
        <p:xfrm>
          <a:off x="539552" y="4005064"/>
          <a:ext cx="7992888" cy="1737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96444"/>
                <a:gridCol w="39964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smtClean="0"/>
                        <a:t>1. (já) píšu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(my) píšeme</a:t>
                      </a:r>
                      <a:endParaRPr lang="cs-CZ" sz="32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smtClean="0"/>
                        <a:t>2. (ty) píšeš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(vy) píšete</a:t>
                      </a:r>
                      <a:endParaRPr lang="cs-CZ" sz="32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smtClean="0"/>
                        <a:t>3. (on,</a:t>
                      </a:r>
                      <a:r>
                        <a:rPr lang="cs-CZ" sz="3200" baseline="0" smtClean="0"/>
                        <a:t> ona, ono) píše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(oni, ony, ona) píšou</a:t>
                      </a:r>
                      <a:endParaRPr lang="cs-CZ" sz="320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712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892899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smtClean="0">
                <a:solidFill>
                  <a:srgbClr val="FFFF00"/>
                </a:solidFill>
              </a:rPr>
              <a:t>Číslo:</a:t>
            </a:r>
            <a:r>
              <a:rPr lang="cs-CZ" sz="3200" smtClean="0">
                <a:solidFill>
                  <a:srgbClr val="FFFF00"/>
                </a:solidFill>
              </a:rPr>
              <a:t> </a:t>
            </a:r>
          </a:p>
          <a:p>
            <a:pPr marL="363538" indent="-261938">
              <a:buFont typeface="Palatino Linotype" pitchFamily="18" charset="0"/>
              <a:buChar char="-"/>
            </a:pPr>
            <a:r>
              <a:rPr lang="cs-CZ" sz="3200" smtClean="0">
                <a:solidFill>
                  <a:srgbClr val="FFFF00"/>
                </a:solidFill>
              </a:rPr>
              <a:t>jednotné: </a:t>
            </a:r>
            <a:r>
              <a:rPr lang="cs-CZ" sz="3200" smtClean="0"/>
              <a:t>(já) píšu, (ty) píšeš, (on) píše</a:t>
            </a:r>
          </a:p>
          <a:p>
            <a:pPr marL="363538" indent="-261938">
              <a:buFont typeface="Palatino Linotype" pitchFamily="18" charset="0"/>
              <a:buChar char="-"/>
            </a:pPr>
            <a:r>
              <a:rPr lang="cs-CZ" sz="3200" smtClean="0">
                <a:solidFill>
                  <a:srgbClr val="FFFF00"/>
                </a:solidFill>
              </a:rPr>
              <a:t>množné: </a:t>
            </a:r>
            <a:r>
              <a:rPr lang="cs-CZ" sz="3200" smtClean="0"/>
              <a:t>(my) píšeme, (vy) píšete, (oni) píšou</a:t>
            </a:r>
          </a:p>
          <a:p>
            <a:endParaRPr lang="cs-CZ" sz="3000"/>
          </a:p>
          <a:p>
            <a:r>
              <a:rPr lang="cs-CZ" sz="4000" smtClean="0">
                <a:solidFill>
                  <a:srgbClr val="FFFF00"/>
                </a:solidFill>
              </a:rPr>
              <a:t>Slovesný čas:</a:t>
            </a:r>
            <a:endParaRPr lang="cs-CZ" sz="3200" smtClean="0"/>
          </a:p>
          <a:p>
            <a:pPr marL="363538" indent="-276225">
              <a:buFont typeface="Palatino Linotype" pitchFamily="18" charset="0"/>
              <a:buChar char="-"/>
              <a:tabLst>
                <a:tab pos="2235200" algn="l"/>
              </a:tabLst>
            </a:pPr>
            <a:r>
              <a:rPr lang="cs-CZ" sz="3200" smtClean="0">
                <a:solidFill>
                  <a:srgbClr val="FFFF00"/>
                </a:solidFill>
              </a:rPr>
              <a:t>přítomný:	</a:t>
            </a:r>
            <a:r>
              <a:rPr lang="cs-CZ" sz="3000" smtClean="0"/>
              <a:t>píšu, píšeš, píše, píšeme, píšete, píšou</a:t>
            </a:r>
          </a:p>
          <a:p>
            <a:pPr marL="363538" indent="-276225">
              <a:buFont typeface="Palatino Linotype" pitchFamily="18" charset="0"/>
              <a:buChar char="-"/>
              <a:tabLst>
                <a:tab pos="2235200" algn="l"/>
              </a:tabLst>
            </a:pPr>
            <a:r>
              <a:rPr lang="cs-CZ" sz="3200" smtClean="0">
                <a:solidFill>
                  <a:srgbClr val="FFFF00"/>
                </a:solidFill>
              </a:rPr>
              <a:t>minulý:	</a:t>
            </a:r>
            <a:r>
              <a:rPr lang="cs-CZ" sz="3200" smtClean="0"/>
              <a:t>psal jsem, psal jsi, psal</a:t>
            </a:r>
          </a:p>
          <a:p>
            <a:pPr defTabSz="246063">
              <a:tabLst>
                <a:tab pos="2235200" algn="l"/>
              </a:tabLst>
            </a:pPr>
            <a:r>
              <a:rPr lang="cs-CZ" sz="3200" smtClean="0"/>
              <a:t>	psali jsme, psali jste, psali</a:t>
            </a:r>
          </a:p>
          <a:p>
            <a:pPr marL="363538" indent="-276225">
              <a:buFont typeface="Palatino Linotype" pitchFamily="18" charset="0"/>
              <a:buChar char="-"/>
              <a:tabLst>
                <a:tab pos="2235200" algn="l"/>
              </a:tabLst>
            </a:pPr>
            <a:r>
              <a:rPr lang="cs-CZ" sz="3200" smtClean="0">
                <a:solidFill>
                  <a:srgbClr val="FFFF00"/>
                </a:solidFill>
              </a:rPr>
              <a:t>budoucí:	</a:t>
            </a:r>
            <a:r>
              <a:rPr lang="cs-CZ" sz="3000" smtClean="0"/>
              <a:t>budu psát, budeš psát, bude psát</a:t>
            </a:r>
          </a:p>
          <a:p>
            <a:pPr>
              <a:tabLst>
                <a:tab pos="2235200" algn="l"/>
              </a:tabLst>
            </a:pPr>
            <a:r>
              <a:rPr lang="cs-CZ" sz="3000" smtClean="0"/>
              <a:t>	budeme psát, budete psát, budou psát</a:t>
            </a:r>
          </a:p>
          <a:p>
            <a:pPr>
              <a:tabLst>
                <a:tab pos="2235200" algn="l"/>
              </a:tabLst>
            </a:pPr>
            <a:r>
              <a:rPr lang="cs-CZ" sz="3200" smtClean="0"/>
              <a:t>	(napíšu, napíšeš, napíše, napíšeme, 	napíšete, napíšou)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83248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892899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Slovesa spojená se zvratným zájmenem </a:t>
            </a:r>
            <a:r>
              <a:rPr lang="cs-CZ" sz="3200" smtClean="0">
                <a:solidFill>
                  <a:srgbClr val="FFFF00"/>
                </a:solidFill>
              </a:rPr>
              <a:t>se</a:t>
            </a:r>
            <a:r>
              <a:rPr lang="cs-CZ" sz="3200" smtClean="0"/>
              <a:t>, </a:t>
            </a:r>
            <a:r>
              <a:rPr lang="cs-CZ" sz="3200" smtClean="0">
                <a:solidFill>
                  <a:srgbClr val="FFFF00"/>
                </a:solidFill>
              </a:rPr>
              <a:t>si</a:t>
            </a:r>
            <a:br>
              <a:rPr lang="cs-CZ" sz="3200" smtClean="0">
                <a:solidFill>
                  <a:srgbClr val="FFFF00"/>
                </a:solidFill>
              </a:rPr>
            </a:br>
            <a:r>
              <a:rPr lang="cs-CZ" sz="3200" smtClean="0"/>
              <a:t>se nazývají </a:t>
            </a:r>
            <a:r>
              <a:rPr lang="cs-CZ" sz="3200" smtClean="0">
                <a:solidFill>
                  <a:srgbClr val="FFFF00"/>
                </a:solidFill>
              </a:rPr>
              <a:t>zvratná slovesa </a:t>
            </a:r>
            <a:r>
              <a:rPr lang="cs-CZ" sz="3200" smtClean="0"/>
              <a:t>(hrát si, dívat se).</a:t>
            </a:r>
            <a:endParaRPr lang="cs-CZ" sz="3200" smtClean="0">
              <a:solidFill>
                <a:srgbClr val="FFFF00"/>
              </a:solidFill>
            </a:endParaRPr>
          </a:p>
          <a:p>
            <a:endParaRPr lang="cs-CZ" sz="3000" smtClean="0"/>
          </a:p>
          <a:p>
            <a:r>
              <a:rPr lang="cs-CZ" sz="3200" smtClean="0"/>
              <a:t>Základní slovesný tvar se nazývá </a:t>
            </a:r>
            <a:r>
              <a:rPr lang="cs-CZ" sz="3200" smtClean="0">
                <a:solidFill>
                  <a:srgbClr val="FFFF00"/>
                </a:solidFill>
              </a:rPr>
              <a:t>infinitiv</a:t>
            </a:r>
            <a:r>
              <a:rPr lang="cs-CZ" sz="3200" smtClean="0"/>
              <a:t>.</a:t>
            </a:r>
            <a:br>
              <a:rPr lang="cs-CZ" sz="3200" smtClean="0"/>
            </a:br>
            <a:r>
              <a:rPr lang="cs-CZ" sz="3200" smtClean="0"/>
              <a:t>Nevyjadřuje </a:t>
            </a:r>
            <a:r>
              <a:rPr lang="cs-CZ" sz="3000" smtClean="0"/>
              <a:t>ani osobu, číslo ani čas </a:t>
            </a:r>
            <a:r>
              <a:rPr lang="cs-CZ" sz="3200" smtClean="0"/>
              <a:t>(</a:t>
            </a:r>
            <a:r>
              <a:rPr lang="cs-CZ" sz="3000" smtClean="0"/>
              <a:t>psát, kreslit).</a:t>
            </a:r>
            <a:endParaRPr lang="cs-CZ" sz="3000" smtClean="0">
              <a:solidFill>
                <a:srgbClr val="FFFF00"/>
              </a:solidFill>
            </a:endParaRPr>
          </a:p>
          <a:p>
            <a:pPr marL="87313">
              <a:tabLst>
                <a:tab pos="2235200" algn="l"/>
              </a:tabLst>
            </a:pPr>
            <a:r>
              <a:rPr lang="cs-CZ" sz="3200" smtClean="0"/>
              <a:t>Je to tvar </a:t>
            </a:r>
            <a:r>
              <a:rPr lang="cs-CZ" sz="3200" smtClean="0">
                <a:solidFill>
                  <a:srgbClr val="FFFF00"/>
                </a:solidFill>
              </a:rPr>
              <a:t>neurčitý</a:t>
            </a:r>
            <a:r>
              <a:rPr lang="cs-CZ" sz="3200" smtClean="0"/>
              <a:t> (</a:t>
            </a:r>
            <a:r>
              <a:rPr lang="cs-CZ" sz="3200" smtClean="0">
                <a:solidFill>
                  <a:srgbClr val="FFFF00"/>
                </a:solidFill>
              </a:rPr>
              <a:t>neurčitek</a:t>
            </a:r>
            <a:r>
              <a:rPr lang="cs-CZ" sz="3200" smtClean="0"/>
              <a:t>).</a:t>
            </a:r>
          </a:p>
          <a:p>
            <a:pPr marL="87313">
              <a:tabLst>
                <a:tab pos="2235200" algn="l"/>
              </a:tabLst>
            </a:pPr>
            <a:endParaRPr lang="cs-CZ" sz="3200">
              <a:solidFill>
                <a:srgbClr val="FFFF00"/>
              </a:solidFill>
            </a:endParaRPr>
          </a:p>
          <a:p>
            <a:pPr marL="87313">
              <a:tabLst>
                <a:tab pos="2235200" algn="l"/>
              </a:tabLst>
            </a:pPr>
            <a:r>
              <a:rPr lang="cs-CZ" sz="3200" smtClean="0"/>
              <a:t>Slovesné tvary, které vyjadřují osobu a číslo, jsou tvary </a:t>
            </a:r>
            <a:r>
              <a:rPr lang="cs-CZ" sz="3200" smtClean="0">
                <a:solidFill>
                  <a:srgbClr val="FFFF00"/>
                </a:solidFill>
              </a:rPr>
              <a:t>určité</a:t>
            </a:r>
            <a:r>
              <a:rPr lang="cs-CZ" sz="3200"/>
              <a:t> </a:t>
            </a:r>
            <a:r>
              <a:rPr lang="cs-CZ" sz="3200" smtClean="0"/>
              <a:t>(</a:t>
            </a:r>
            <a:r>
              <a:rPr lang="cs-CZ" sz="3200" smtClean="0">
                <a:solidFill>
                  <a:srgbClr val="FFFF00"/>
                </a:solidFill>
              </a:rPr>
              <a:t>určité sloveso</a:t>
            </a:r>
            <a:r>
              <a:rPr lang="cs-CZ" sz="3200" smtClean="0"/>
              <a:t>). Např. čtu, četl, budete číst.</a:t>
            </a:r>
          </a:p>
          <a:p>
            <a:pPr marL="87313">
              <a:tabLst>
                <a:tab pos="2235200" algn="l"/>
              </a:tabLst>
            </a:pPr>
            <a:endParaRPr lang="cs-CZ" sz="3200"/>
          </a:p>
          <a:p>
            <a:pPr marL="87313">
              <a:tabLst>
                <a:tab pos="2235200" algn="l"/>
              </a:tabLst>
            </a:pPr>
            <a:r>
              <a:rPr lang="cs-CZ" sz="3200" smtClean="0"/>
              <a:t>Slovesné tvary vyjádřené jedním slovem se nazývají slovesné tvary </a:t>
            </a:r>
            <a:r>
              <a:rPr lang="cs-CZ" sz="3200" smtClean="0">
                <a:solidFill>
                  <a:srgbClr val="FFFF00"/>
                </a:solidFill>
              </a:rPr>
              <a:t>jednoduché</a:t>
            </a:r>
            <a:r>
              <a:rPr lang="cs-CZ" sz="3200" smtClean="0"/>
              <a:t> </a:t>
            </a:r>
            <a:r>
              <a:rPr lang="cs-CZ" sz="3000" smtClean="0"/>
              <a:t>(sbírám, pil).</a:t>
            </a:r>
            <a:endParaRPr lang="cs-CZ" sz="300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80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8928992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7313">
              <a:tabLst>
                <a:tab pos="2235200" algn="l"/>
              </a:tabLst>
            </a:pPr>
            <a:r>
              <a:rPr lang="cs-CZ" sz="3200" smtClean="0"/>
              <a:t>Slovesné tvary vyjádřené více slovy se nazývají slovesné tvary </a:t>
            </a:r>
            <a:r>
              <a:rPr lang="cs-CZ" sz="3200" smtClean="0">
                <a:solidFill>
                  <a:srgbClr val="FFFF00"/>
                </a:solidFill>
              </a:rPr>
              <a:t>složené</a:t>
            </a:r>
            <a:r>
              <a:rPr lang="cs-CZ" sz="3200" smtClean="0"/>
              <a:t> </a:t>
            </a:r>
            <a:r>
              <a:rPr lang="cs-CZ" sz="3000" smtClean="0"/>
              <a:t>(šli jsme, budeš psát).</a:t>
            </a:r>
          </a:p>
          <a:p>
            <a:pPr marL="87313">
              <a:tabLst>
                <a:tab pos="2235200" algn="l"/>
              </a:tabLst>
            </a:pPr>
            <a:endParaRPr lang="cs-CZ" sz="3000">
              <a:solidFill>
                <a:srgbClr val="FFFF00"/>
              </a:solidFill>
            </a:endParaRPr>
          </a:p>
          <a:p>
            <a:pPr marL="87313">
              <a:tabLst>
                <a:tab pos="2235200" algn="l"/>
              </a:tabLst>
            </a:pPr>
            <a:r>
              <a:rPr lang="cs-CZ" sz="4000" smtClean="0">
                <a:solidFill>
                  <a:srgbClr val="FFFF00"/>
                </a:solidFill>
              </a:rPr>
              <a:t>U sloves urči osobu, číslo a čas.</a:t>
            </a:r>
            <a:endParaRPr lang="cs-CZ" sz="3200" smtClean="0">
              <a:solidFill>
                <a:srgbClr val="FFFF00"/>
              </a:solidFill>
            </a:endParaRPr>
          </a:p>
          <a:p>
            <a:pPr marL="87313">
              <a:tabLst>
                <a:tab pos="2235200" algn="l"/>
              </a:tabLst>
            </a:pPr>
            <a:r>
              <a:rPr lang="cs-CZ" sz="3200" smtClean="0"/>
              <a:t>Běháme, budeš kreslit, sportujeme, pospíšili jsme si, hrají si, prohlížel si zavolám, budu zpívat, hledali jsme, řekl jsi, pojedeme, budeš pomáhat, hledali, vstávají, nesu, snídáme.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320390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8712968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500" smtClean="0"/>
              <a:t>Mgr. Iva Zákoucká</a:t>
            </a:r>
            <a:br>
              <a:rPr lang="cs-CZ" sz="2500" smtClean="0"/>
            </a:br>
            <a:r>
              <a:rPr lang="cs-CZ" sz="2500" smtClean="0"/>
              <a:t>14. března 2012</a:t>
            </a:r>
            <a:br>
              <a:rPr lang="cs-CZ" sz="2500" smtClean="0"/>
            </a:br>
            <a:r>
              <a:rPr lang="cs-CZ" sz="2500" smtClean="0"/>
              <a:t>Určeno pro 4. ročník</a:t>
            </a:r>
            <a:endParaRPr lang="cs-CZ" sz="2500"/>
          </a:p>
        </p:txBody>
      </p:sp>
      <p:sp>
        <p:nvSpPr>
          <p:cNvPr id="3" name="Obdélník 2"/>
          <p:cNvSpPr/>
          <p:nvPr/>
        </p:nvSpPr>
        <p:spPr>
          <a:xfrm>
            <a:off x="299007" y="2132856"/>
            <a:ext cx="8568952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i="1" u="sng" smtClean="0"/>
              <a:t>Anotace</a:t>
            </a:r>
          </a:p>
          <a:p>
            <a:r>
              <a:rPr lang="cs-CZ" sz="1900" u="sng" smtClean="0"/>
              <a:t>Výklad</a:t>
            </a:r>
          </a:p>
          <a:p>
            <a:r>
              <a:rPr lang="cs-CZ" sz="1900" smtClean="0"/>
              <a:t>Slovesa - osoba, číslo, čas</a:t>
            </a:r>
          </a:p>
          <a:p>
            <a:r>
              <a:rPr lang="cs-CZ" sz="1900" smtClean="0"/>
              <a:t>Zvratná slovesa, infinitiv, slovesné tvary určité, slovesné tvary jednoduché      a složené</a:t>
            </a:r>
          </a:p>
          <a:p>
            <a:r>
              <a:rPr lang="cs-CZ" sz="1900" u="sng" smtClean="0"/>
              <a:t>Praktické činnosti</a:t>
            </a:r>
          </a:p>
          <a:p>
            <a:r>
              <a:rPr lang="cs-CZ" sz="1900" smtClean="0"/>
              <a:t>Určování slovesné osoby, čísla a času</a:t>
            </a:r>
          </a:p>
          <a:p>
            <a:r>
              <a:rPr lang="cs-CZ" sz="1900" u="sng" smtClean="0"/>
              <a:t>Procvičování</a:t>
            </a:r>
          </a:p>
          <a:p>
            <a:r>
              <a:rPr lang="cs-CZ" sz="1900" smtClean="0"/>
              <a:t>Interaktivní tabule</a:t>
            </a:r>
          </a:p>
          <a:p>
            <a:endParaRPr lang="cs-CZ" sz="1900" smtClean="0"/>
          </a:p>
          <a:p>
            <a:r>
              <a:rPr lang="cs-CZ" sz="2600" b="1" i="1" u="sng" smtClean="0"/>
              <a:t>Použité zdroje</a:t>
            </a:r>
          </a:p>
          <a:p>
            <a:r>
              <a:rPr lang="cs-CZ" sz="1900" smtClean="0"/>
              <a:t>Pouze vlastní zdroje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426269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160</TotalTime>
  <Words>323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Živly</vt:lpstr>
      <vt:lpstr>Slovesa - osoba, číslo, čas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13</cp:revision>
  <dcterms:created xsi:type="dcterms:W3CDTF">2012-03-14T07:21:28Z</dcterms:created>
  <dcterms:modified xsi:type="dcterms:W3CDTF">2012-09-04T17:51:45Z</dcterms:modified>
</cp:coreProperties>
</file>