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0"/>
  </p:notesMasterIdLst>
  <p:sldIdLst>
    <p:sldId id="256" r:id="rId2"/>
    <p:sldId id="267" r:id="rId3"/>
    <p:sldId id="265" r:id="rId4"/>
    <p:sldId id="268" r:id="rId5"/>
    <p:sldId id="270" r:id="rId6"/>
    <p:sldId id="269" r:id="rId7"/>
    <p:sldId id="271" r:id="rId8"/>
    <p:sldId id="25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E9639D4-E3E2-4D34-9284-5A2195B3D0D7}" styleName="Styl Světlá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  <a:tblStyle styleId="{912C8C85-51F0-491E-9774-3900AFEF0FD7}" styleName="Světlý styl 2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</a:tcStyle>
    </a:band1H>
    <a:band1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1V>
    <a:band2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6"/>
        </a:fillRef>
      </a:tcStyle>
    </a:firstRow>
  </a:tblStyle>
  <a:tblStyle styleId="{5A111915-BE36-4E01-A7E5-04B1672EAD32}" styleName="Světlý styl 2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69012ECD-51FC-41F1-AA8D-1B2483CD663E}" styleName="Světlý styl 2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4" autoAdjust="0"/>
    <p:restoredTop sz="94671" autoAdjust="0"/>
  </p:normalViewPr>
  <p:slideViewPr>
    <p:cSldViewPr>
      <p:cViewPr varScale="1">
        <p:scale>
          <a:sx n="66" d="100"/>
          <a:sy n="66" d="100"/>
        </p:scale>
        <p:origin x="-1422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2286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32DB5FE-98F1-43DC-9E09-8593041FE9A4}" type="datetimeFigureOut">
              <a:rPr lang="cs-CZ" smtClean="0"/>
              <a:t>4.9.2012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A9CD32F-D367-418A-A2EE-1F692DF5BF4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69653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62A1C-2CB6-42AE-B874-5F2EA8AF83D9}" type="datetimeFigureOut">
              <a:rPr lang="cs-CZ" smtClean="0"/>
              <a:t>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32DBD-CA62-4F5B-B7FA-DC430D7CF2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40650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62A1C-2CB6-42AE-B874-5F2EA8AF83D9}" type="datetimeFigureOut">
              <a:rPr lang="cs-CZ" smtClean="0"/>
              <a:t>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32DBD-CA62-4F5B-B7FA-DC430D7CF2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6841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62A1C-2CB6-42AE-B874-5F2EA8AF83D9}" type="datetimeFigureOut">
              <a:rPr lang="cs-CZ" smtClean="0"/>
              <a:t>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32DBD-CA62-4F5B-B7FA-DC430D7CF2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78964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62A1C-2CB6-42AE-B874-5F2EA8AF83D9}" type="datetimeFigureOut">
              <a:rPr lang="cs-CZ" smtClean="0"/>
              <a:t>4.9.2012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32DBD-CA62-4F5B-B7FA-DC430D7CF2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00141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62A1C-2CB6-42AE-B874-5F2EA8AF83D9}" type="datetimeFigureOut">
              <a:rPr lang="cs-CZ" smtClean="0"/>
              <a:t>4.9.2012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32DBD-CA62-4F5B-B7FA-DC430D7CF2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28134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62A1C-2CB6-42AE-B874-5F2EA8AF83D9}" type="datetimeFigureOut">
              <a:rPr lang="cs-CZ" smtClean="0"/>
              <a:t>4.9.2012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32DBD-CA62-4F5B-B7FA-DC430D7CF2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18907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62A1C-2CB6-42AE-B874-5F2EA8AF83D9}" type="datetimeFigureOut">
              <a:rPr lang="cs-CZ" smtClean="0"/>
              <a:t>4.9.2012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32DBD-CA62-4F5B-B7FA-DC430D7CF2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6659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62A1C-2CB6-42AE-B874-5F2EA8AF83D9}" type="datetimeFigureOut">
              <a:rPr lang="cs-CZ" smtClean="0"/>
              <a:t>4.9.2012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32DBD-CA62-4F5B-B7FA-DC430D7CF2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18846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62A1C-2CB6-42AE-B874-5F2EA8AF83D9}" type="datetimeFigureOut">
              <a:rPr lang="cs-CZ" smtClean="0"/>
              <a:t>4.9.2012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32DBD-CA62-4F5B-B7FA-DC430D7CF2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85482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62A1C-2CB6-42AE-B874-5F2EA8AF83D9}" type="datetimeFigureOut">
              <a:rPr lang="cs-CZ" smtClean="0"/>
              <a:t>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32DBD-CA62-4F5B-B7FA-DC430D7CF2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55394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62A1C-2CB6-42AE-B874-5F2EA8AF83D9}" type="datetimeFigureOut">
              <a:rPr lang="cs-CZ" smtClean="0"/>
              <a:t>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32DBD-CA62-4F5B-B7FA-DC430D7CF2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96889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F862A1C-2CB6-42AE-B874-5F2EA8AF83D9}" type="datetimeFigureOut">
              <a:rPr lang="cs-CZ" smtClean="0"/>
              <a:t>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432DBD-CA62-4F5B-B7FA-DC430D7CF2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15967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7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476673"/>
            <a:ext cx="7772400" cy="1008111"/>
          </a:xfrm>
        </p:spPr>
        <p:txBody>
          <a:bodyPr>
            <a:normAutofit/>
          </a:bodyPr>
          <a:lstStyle/>
          <a:p>
            <a:r>
              <a:rPr lang="cs-CZ" smtClean="0">
                <a:solidFill>
                  <a:srgbClr val="002060"/>
                </a:solidFill>
              </a:rPr>
              <a:t>Časování sloves - přítomný čas</a:t>
            </a:r>
            <a:r>
              <a:rPr lang="cs-CZ" smtClean="0"/>
              <a:t> 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99592" y="2132856"/>
            <a:ext cx="7416824" cy="3960440"/>
          </a:xfrm>
        </p:spPr>
        <p:txBody>
          <a:bodyPr>
            <a:normAutofit/>
          </a:bodyPr>
          <a:lstStyle/>
          <a:p>
            <a:pPr algn="l"/>
            <a:r>
              <a:rPr lang="cs-CZ" sz="2000" smtClean="0"/>
              <a:t>Název školy: Základní škola Karla Klíče Hostinné</a:t>
            </a:r>
          </a:p>
          <a:p>
            <a:pPr algn="l"/>
            <a:r>
              <a:rPr lang="cs-CZ" sz="2000" smtClean="0"/>
              <a:t>Autor: Mgr. Iva Zákoucká</a:t>
            </a:r>
          </a:p>
          <a:p>
            <a:pPr algn="l"/>
            <a:r>
              <a:rPr lang="cs-CZ" sz="2000" smtClean="0"/>
              <a:t>Název: VY_32_INOVACE_08_C_15_Slovesa</a:t>
            </a:r>
          </a:p>
          <a:p>
            <a:pPr algn="l"/>
            <a:r>
              <a:rPr lang="cs-CZ" sz="2000" smtClean="0"/>
              <a:t>Téma: Časování sloves - přítomný čas</a:t>
            </a:r>
          </a:p>
          <a:p>
            <a:pPr algn="l"/>
            <a:r>
              <a:rPr lang="cs-CZ" sz="2000" smtClean="0"/>
              <a:t>Číslo projektu</a:t>
            </a:r>
            <a:r>
              <a:rPr lang="cs-CZ" sz="2000"/>
              <a:t>: CZ.1.07/1.4.00/21.2131</a:t>
            </a:r>
          </a:p>
          <a:p>
            <a:pPr algn="l"/>
            <a:endParaRPr lang="cs-CZ" sz="2000" smtClean="0"/>
          </a:p>
          <a:p>
            <a:pPr algn="l"/>
            <a:endParaRPr lang="cs-CZ" sz="200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3583" y="4833284"/>
            <a:ext cx="5761037" cy="1122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38123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08388455"/>
              </p:ext>
            </p:extLst>
          </p:nvPr>
        </p:nvGraphicFramePr>
        <p:xfrm>
          <a:off x="1146182" y="980728"/>
          <a:ext cx="6851636" cy="3435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32000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</a:t>
                      </a:r>
                      <a:r>
                        <a:rPr lang="cs-CZ" smtClean="0"/>
                        <a:t>. Iva</a:t>
                      </a:r>
                      <a:r>
                        <a:rPr lang="cs-CZ" baseline="0" smtClean="0"/>
                        <a:t> Zákoucká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mtClean="0">
                          <a:solidFill>
                            <a:srgbClr val="FF0000"/>
                          </a:solidFill>
                        </a:rPr>
                        <a:t>14.</a:t>
                      </a:r>
                      <a:r>
                        <a:rPr lang="cs-CZ" baseline="0" smtClean="0">
                          <a:solidFill>
                            <a:srgbClr val="FF0000"/>
                          </a:solidFill>
                        </a:rPr>
                        <a:t> 3. 2012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>
                          <a:solidFill>
                            <a:srgbClr val="FF0000"/>
                          </a:solidFill>
                        </a:rPr>
                        <a:t>22.</a:t>
                      </a:r>
                      <a:r>
                        <a:rPr lang="cs-CZ" baseline="0" smtClean="0">
                          <a:solidFill>
                            <a:srgbClr val="FF0000"/>
                          </a:solidFill>
                        </a:rPr>
                        <a:t> 3. 2012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>
                          <a:solidFill>
                            <a:srgbClr val="FF0000"/>
                          </a:solidFill>
                        </a:rPr>
                        <a:t>4. A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mtClean="0"/>
                        <a:t>Jazyk</a:t>
                      </a:r>
                      <a:r>
                        <a:rPr lang="cs-CZ" baseline="0" smtClean="0"/>
                        <a:t> a jazyková komunikace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mtClean="0"/>
                        <a:t>Český</a:t>
                      </a:r>
                      <a:r>
                        <a:rPr lang="cs-CZ" baseline="0" smtClean="0"/>
                        <a:t> jazyk a literatura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mtClean="0">
                          <a:solidFill>
                            <a:srgbClr val="FF0000"/>
                          </a:solidFill>
                        </a:rPr>
                        <a:t>Tvarosloví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mtClean="0">
                          <a:solidFill>
                            <a:srgbClr val="FF0000"/>
                          </a:solidFill>
                        </a:rPr>
                        <a:t>Slovesa</a:t>
                      </a:r>
                      <a:r>
                        <a:rPr lang="cs-CZ" baseline="0" smtClean="0">
                          <a:solidFill>
                            <a:srgbClr val="FF0000"/>
                          </a:solidFill>
                        </a:rPr>
                        <a:t> - časování v přítomném čase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mtClean="0">
                          <a:solidFill>
                            <a:srgbClr val="FF0000"/>
                          </a:solidFill>
                        </a:rPr>
                        <a:t>být - nebýt, nést, krýt, prosit, dělat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268678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260648"/>
            <a:ext cx="8640960" cy="633670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mtClean="0">
                <a:solidFill>
                  <a:srgbClr val="002060"/>
                </a:solidFill>
              </a:rPr>
              <a:t>Časujte sloveso </a:t>
            </a:r>
            <a:r>
              <a:rPr lang="cs-CZ" smtClean="0">
                <a:solidFill>
                  <a:srgbClr val="00B0F0"/>
                </a:solidFill>
              </a:rPr>
              <a:t>být - nebýt</a:t>
            </a:r>
            <a:r>
              <a:rPr lang="cs-CZ" smtClean="0"/>
              <a:t>.</a:t>
            </a:r>
          </a:p>
          <a:p>
            <a:pPr marL="0" indent="0">
              <a:buNone/>
            </a:pPr>
            <a:endParaRPr lang="cs-CZ"/>
          </a:p>
        </p:txBody>
      </p:sp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80321415"/>
              </p:ext>
            </p:extLst>
          </p:nvPr>
        </p:nvGraphicFramePr>
        <p:xfrm>
          <a:off x="539552" y="1340768"/>
          <a:ext cx="8160568" cy="4824533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040142"/>
                <a:gridCol w="2040142"/>
                <a:gridCol w="2040142"/>
                <a:gridCol w="2040142"/>
              </a:tblGrid>
              <a:tr h="689219">
                <a:tc>
                  <a:txBody>
                    <a:bodyPr/>
                    <a:lstStyle/>
                    <a:p>
                      <a:pPr algn="ctr"/>
                      <a:r>
                        <a:rPr lang="cs-CZ" sz="3200" kern="120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číslo</a:t>
                      </a:r>
                      <a:endParaRPr lang="cs-CZ" sz="32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smtClean="0"/>
                        <a:t>osoba</a:t>
                      </a:r>
                      <a:endParaRPr lang="cs-CZ" sz="3200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smtClean="0"/>
                        <a:t>být</a:t>
                      </a:r>
                      <a:endParaRPr lang="cs-CZ" sz="3200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smtClean="0"/>
                        <a:t>nebýt</a:t>
                      </a:r>
                      <a:endParaRPr lang="cs-CZ" sz="3200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689219">
                <a:tc rowSpan="3">
                  <a:txBody>
                    <a:bodyPr/>
                    <a:lstStyle/>
                    <a:p>
                      <a:pPr algn="ctr"/>
                      <a:r>
                        <a:rPr lang="cs-CZ" sz="2800" smtClean="0"/>
                        <a:t>jednotné</a:t>
                      </a:r>
                      <a:endParaRPr lang="cs-CZ" sz="2800"/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smtClean="0"/>
                        <a:t>1.</a:t>
                      </a:r>
                      <a:endParaRPr lang="cs-CZ" sz="2800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363538" indent="0"/>
                      <a:r>
                        <a:rPr lang="cs-CZ" sz="2800" smtClean="0"/>
                        <a:t>jsem</a:t>
                      </a:r>
                      <a:endParaRPr lang="cs-CZ" sz="2800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363538" indent="0"/>
                      <a:r>
                        <a:rPr lang="cs-CZ" sz="2800" smtClean="0"/>
                        <a:t>nejsem</a:t>
                      </a:r>
                      <a:endParaRPr lang="cs-CZ" sz="2800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89219">
                <a:tc vMerge="1">
                  <a:txBody>
                    <a:bodyPr/>
                    <a:lstStyle/>
                    <a:p>
                      <a:endParaRPr lang="cs-CZ" sz="2800"/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smtClean="0"/>
                        <a:t>2.</a:t>
                      </a:r>
                      <a:endParaRPr lang="cs-CZ" sz="2800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363538" indent="0"/>
                      <a:r>
                        <a:rPr lang="cs-CZ" sz="2800" smtClean="0"/>
                        <a:t>jsi</a:t>
                      </a:r>
                      <a:endParaRPr lang="cs-CZ" sz="2800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363538" indent="0"/>
                      <a:r>
                        <a:rPr lang="cs-CZ" sz="2800" smtClean="0"/>
                        <a:t>nejsi</a:t>
                      </a:r>
                      <a:endParaRPr lang="cs-CZ" sz="2800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89219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smtClean="0"/>
                        <a:t>3.</a:t>
                      </a:r>
                      <a:endParaRPr lang="cs-CZ" sz="2800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363538" indent="0"/>
                      <a:r>
                        <a:rPr lang="cs-CZ" sz="2800" smtClean="0"/>
                        <a:t>je</a:t>
                      </a:r>
                      <a:endParaRPr lang="cs-CZ" sz="2800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363538" indent="0"/>
                      <a:r>
                        <a:rPr lang="cs-CZ" sz="2800" smtClean="0"/>
                        <a:t>není</a:t>
                      </a:r>
                      <a:endParaRPr lang="cs-CZ" sz="2800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89219">
                <a:tc rowSpan="3">
                  <a:txBody>
                    <a:bodyPr/>
                    <a:lstStyle/>
                    <a:p>
                      <a:pPr algn="ctr"/>
                      <a:r>
                        <a:rPr lang="cs-CZ" sz="2800" smtClean="0"/>
                        <a:t>množné</a:t>
                      </a:r>
                      <a:endParaRPr lang="cs-CZ" sz="2800"/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smtClean="0"/>
                        <a:t>1.</a:t>
                      </a:r>
                      <a:endParaRPr lang="cs-CZ" sz="2800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363538" indent="0"/>
                      <a:r>
                        <a:rPr lang="cs-CZ" sz="2800" smtClean="0"/>
                        <a:t>jsme</a:t>
                      </a:r>
                      <a:endParaRPr lang="cs-CZ" sz="2800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363538" indent="0"/>
                      <a:r>
                        <a:rPr lang="cs-CZ" sz="2800" smtClean="0"/>
                        <a:t>nejsme</a:t>
                      </a:r>
                      <a:endParaRPr lang="cs-CZ" sz="2800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89219">
                <a:tc vMerge="1">
                  <a:txBody>
                    <a:bodyPr/>
                    <a:lstStyle/>
                    <a:p>
                      <a:endParaRPr lang="cs-CZ" sz="2800"/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smtClean="0"/>
                        <a:t>2.</a:t>
                      </a:r>
                      <a:endParaRPr lang="cs-CZ" sz="2800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363538" indent="0"/>
                      <a:r>
                        <a:rPr lang="cs-CZ" sz="2800" smtClean="0"/>
                        <a:t>jste</a:t>
                      </a:r>
                      <a:endParaRPr lang="cs-CZ" sz="2800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363538" indent="0"/>
                      <a:r>
                        <a:rPr lang="cs-CZ" sz="2800" smtClean="0"/>
                        <a:t>nejste</a:t>
                      </a:r>
                      <a:endParaRPr lang="cs-CZ" sz="2800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89219">
                <a:tc vMerge="1">
                  <a:txBody>
                    <a:bodyPr/>
                    <a:lstStyle/>
                    <a:p>
                      <a:endParaRPr lang="cs-CZ" sz="2800"/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smtClean="0"/>
                        <a:t>3.</a:t>
                      </a:r>
                      <a:endParaRPr lang="cs-CZ" sz="2800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363538" indent="0"/>
                      <a:r>
                        <a:rPr lang="cs-CZ" sz="2800" smtClean="0"/>
                        <a:t>jsou</a:t>
                      </a:r>
                      <a:endParaRPr lang="cs-CZ" sz="2800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363538" indent="0"/>
                      <a:r>
                        <a:rPr lang="cs-CZ" sz="2800" smtClean="0"/>
                        <a:t>nejsou</a:t>
                      </a:r>
                      <a:endParaRPr lang="cs-CZ" sz="2800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663120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88640"/>
            <a:ext cx="8712968" cy="655272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mtClean="0">
                <a:solidFill>
                  <a:srgbClr val="002060"/>
                </a:solidFill>
              </a:rPr>
              <a:t>Ve všech tvarech slovesa </a:t>
            </a:r>
            <a:r>
              <a:rPr lang="cs-CZ">
                <a:solidFill>
                  <a:srgbClr val="00B0F0"/>
                </a:solidFill>
              </a:rPr>
              <a:t>být - </a:t>
            </a:r>
            <a:r>
              <a:rPr lang="cs-CZ" smtClean="0">
                <a:solidFill>
                  <a:srgbClr val="00B0F0"/>
                </a:solidFill>
              </a:rPr>
              <a:t>nebýt </a:t>
            </a:r>
            <a:r>
              <a:rPr lang="cs-CZ" smtClean="0">
                <a:solidFill>
                  <a:srgbClr val="002060"/>
                </a:solidFill>
              </a:rPr>
              <a:t>je hláska </a:t>
            </a:r>
            <a:r>
              <a:rPr lang="cs-CZ" smtClean="0">
                <a:solidFill>
                  <a:srgbClr val="00B0F0"/>
                </a:solidFill>
              </a:rPr>
              <a:t>j </a:t>
            </a:r>
            <a:r>
              <a:rPr lang="cs-CZ" smtClean="0">
                <a:solidFill>
                  <a:srgbClr val="002060"/>
                </a:solidFill>
              </a:rPr>
              <a:t>kromě 3. os. č. j.: (on) </a:t>
            </a:r>
            <a:r>
              <a:rPr lang="cs-CZ" smtClean="0">
                <a:solidFill>
                  <a:srgbClr val="00B0F0"/>
                </a:solidFill>
              </a:rPr>
              <a:t>není</a:t>
            </a:r>
            <a:r>
              <a:rPr lang="cs-CZ" smtClean="0">
                <a:solidFill>
                  <a:srgbClr val="002060"/>
                </a:solidFill>
              </a:rPr>
              <a:t>.</a:t>
            </a:r>
          </a:p>
          <a:p>
            <a:pPr marL="0" indent="0">
              <a:buNone/>
            </a:pPr>
            <a:endParaRPr lang="cs-CZ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smtClean="0">
              <a:solidFill>
                <a:srgbClr val="00B0F0"/>
              </a:solidFill>
            </a:endParaRPr>
          </a:p>
          <a:p>
            <a:pPr marL="0" indent="0">
              <a:buNone/>
            </a:pPr>
            <a:endParaRPr lang="cs-CZ">
              <a:solidFill>
                <a:srgbClr val="00B0F0"/>
              </a:solidFill>
            </a:endParaRPr>
          </a:p>
          <a:p>
            <a:pPr marL="0" indent="0">
              <a:buNone/>
            </a:pPr>
            <a:r>
              <a:rPr lang="cs-CZ" b="1" smtClean="0">
                <a:solidFill>
                  <a:srgbClr val="002060"/>
                </a:solidFill>
              </a:rPr>
              <a:t>Doplň tvary slovesa </a:t>
            </a:r>
            <a:r>
              <a:rPr lang="cs-CZ" b="1" smtClean="0">
                <a:solidFill>
                  <a:srgbClr val="00B0F0"/>
                </a:solidFill>
              </a:rPr>
              <a:t>být</a:t>
            </a:r>
            <a:r>
              <a:rPr lang="cs-CZ" b="1" smtClean="0">
                <a:solidFill>
                  <a:srgbClr val="002060"/>
                </a:solidFill>
              </a:rPr>
              <a:t>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mtClean="0">
                <a:solidFill>
                  <a:srgbClr val="002060"/>
                </a:solidFill>
              </a:rPr>
              <a:t>Vstával (1. os. č. j.) _________ pozdě. Přišli (2. os. č. mn.) __________ včas. Obědvali (1. os. č. mn.) __________ v restauraci. Jel (2. os. č. j.) _________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mtClean="0">
                <a:solidFill>
                  <a:srgbClr val="002060"/>
                </a:solidFill>
              </a:rPr>
              <a:t>na hory? Pavel (3. os. č. j.) __________ kamarád.</a:t>
            </a:r>
            <a:endParaRPr lang="cs-CZ">
              <a:solidFill>
                <a:srgbClr val="002060"/>
              </a:solidFill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67544" y="1484784"/>
            <a:ext cx="8229600" cy="1143000"/>
          </a:xfr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dirty="0" smtClean="0"/>
              <a:t>Procvičování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685059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" presetClass="emph" presetSubtype="2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Clr clrSpc="rgb" dir="cw">
                                      <p:cBhvr>
                                        <p:cTn id="1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88640"/>
            <a:ext cx="8712968" cy="655272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smtClean="0">
                <a:solidFill>
                  <a:srgbClr val="002060"/>
                </a:solidFill>
              </a:rPr>
              <a:t>Doplň tvary slovesa </a:t>
            </a:r>
            <a:r>
              <a:rPr lang="cs-CZ" b="1" smtClean="0">
                <a:solidFill>
                  <a:srgbClr val="00B0F0"/>
                </a:solidFill>
              </a:rPr>
              <a:t>být</a:t>
            </a:r>
            <a:r>
              <a:rPr lang="cs-CZ" b="1">
                <a:solidFill>
                  <a:srgbClr val="002060"/>
                </a:solidFill>
              </a:rPr>
              <a:t> </a:t>
            </a:r>
            <a:r>
              <a:rPr lang="cs-CZ" b="1" smtClean="0">
                <a:solidFill>
                  <a:srgbClr val="002060"/>
                </a:solidFill>
              </a:rPr>
              <a:t>v záporu.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mtClean="0">
                <a:solidFill>
                  <a:srgbClr val="002060"/>
                </a:solidFill>
              </a:rPr>
              <a:t>Dnes (1. os. č. j.) _______________ ve škole.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mtClean="0">
                <a:solidFill>
                  <a:srgbClr val="002060"/>
                </a:solidFill>
              </a:rPr>
              <a:t>Proč (2. os. č. mn.) _______________ po zvonění na místě?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mtClean="0">
                <a:solidFill>
                  <a:srgbClr val="002060"/>
                </a:solidFill>
              </a:rPr>
              <a:t>Tatínek (3. os. č. j.) _______________ v práci.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mtClean="0">
                <a:solidFill>
                  <a:srgbClr val="002060"/>
                </a:solidFill>
              </a:rPr>
              <a:t>Právě (1. os. č. mn.) _______________ doma.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mtClean="0">
                <a:solidFill>
                  <a:srgbClr val="002060"/>
                </a:solidFill>
              </a:rPr>
              <a:t>Teď (2. os. č. j.) _______________ na řadě.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mtClean="0">
                <a:solidFill>
                  <a:srgbClr val="002060"/>
                </a:solidFill>
              </a:rPr>
              <a:t>Děti (3. os. č. mn.) _______________ hloupé.</a:t>
            </a:r>
          </a:p>
        </p:txBody>
      </p:sp>
    </p:spTree>
    <p:extLst>
      <p:ext uri="{BB962C8B-B14F-4D97-AF65-F5344CB8AC3E}">
        <p14:creationId xmlns:p14="http://schemas.microsoft.com/office/powerpoint/2010/main" val="21293809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88640"/>
            <a:ext cx="8712968" cy="6552728"/>
          </a:xfrm>
        </p:spPr>
        <p:txBody>
          <a:bodyPr>
            <a:normAutofit/>
          </a:bodyPr>
          <a:lstStyle/>
          <a:p>
            <a:pPr marL="0" indent="0" algn="ctr">
              <a:lnSpc>
                <a:spcPct val="110000"/>
              </a:lnSpc>
              <a:buNone/>
            </a:pPr>
            <a:r>
              <a:rPr lang="cs-CZ" sz="3600" b="1" smtClean="0">
                <a:solidFill>
                  <a:srgbClr val="002060"/>
                </a:solidFill>
              </a:rPr>
              <a:t>Přehled časování sloves v přítomném čase</a:t>
            </a:r>
            <a:r>
              <a:rPr lang="cs-CZ" b="1" smtClean="0">
                <a:solidFill>
                  <a:srgbClr val="002060"/>
                </a:solidFill>
              </a:rPr>
              <a:t>.</a:t>
            </a: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24291343"/>
              </p:ext>
            </p:extLst>
          </p:nvPr>
        </p:nvGraphicFramePr>
        <p:xfrm>
          <a:off x="0" y="1038740"/>
          <a:ext cx="9144000" cy="581926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080000"/>
                <a:gridCol w="1188000"/>
                <a:gridCol w="1764000"/>
                <a:gridCol w="1980000"/>
                <a:gridCol w="1764000"/>
                <a:gridCol w="1368000"/>
              </a:tblGrid>
              <a:tr h="720000">
                <a:tc>
                  <a:txBody>
                    <a:bodyPr/>
                    <a:lstStyle/>
                    <a:p>
                      <a:pPr algn="ctr"/>
                      <a:r>
                        <a:rPr lang="cs-CZ" sz="3200" smtClean="0"/>
                        <a:t>číslo</a:t>
                      </a:r>
                      <a:endParaRPr lang="cs-CZ" sz="3200"/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smtClean="0"/>
                        <a:t>osoba</a:t>
                      </a:r>
                      <a:endParaRPr lang="cs-CZ" sz="320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smtClean="0"/>
                        <a:t>nést</a:t>
                      </a:r>
                      <a:endParaRPr lang="cs-CZ" sz="320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smtClean="0"/>
                        <a:t>krýt</a:t>
                      </a:r>
                      <a:endParaRPr lang="cs-CZ" sz="320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smtClean="0"/>
                        <a:t>prosit</a:t>
                      </a:r>
                      <a:endParaRPr lang="cs-CZ" sz="320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smtClean="0"/>
                        <a:t>dělat</a:t>
                      </a:r>
                      <a:endParaRPr lang="cs-CZ" sz="320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802375">
                <a:tc rowSpan="3">
                  <a:txBody>
                    <a:bodyPr/>
                    <a:lstStyle/>
                    <a:p>
                      <a:pPr algn="ctr"/>
                      <a:r>
                        <a:rPr lang="cs-CZ" sz="3200" smtClean="0"/>
                        <a:t>jednotné</a:t>
                      </a:r>
                      <a:endParaRPr lang="cs-CZ" sz="3200"/>
                    </a:p>
                  </a:txBody>
                  <a:tcPr vert="vert270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smtClean="0"/>
                        <a:t>1.</a:t>
                      </a:r>
                      <a:endParaRPr lang="cs-CZ" sz="320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smtClean="0"/>
                        <a:t>nes</a:t>
                      </a:r>
                      <a:r>
                        <a:rPr lang="cs-CZ" sz="2800" b="1" smtClean="0">
                          <a:solidFill>
                            <a:srgbClr val="00B0F0"/>
                          </a:solidFill>
                        </a:rPr>
                        <a:t>u</a:t>
                      </a:r>
                      <a:endParaRPr lang="cs-CZ" sz="2800" b="1" smtClean="0"/>
                    </a:p>
                    <a:p>
                      <a:pPr algn="ctr"/>
                      <a:r>
                        <a:rPr lang="cs-CZ" sz="2800" b="0" smtClean="0"/>
                        <a:t>píš</a:t>
                      </a:r>
                      <a:r>
                        <a:rPr lang="cs-CZ" sz="2800" b="1" smtClean="0">
                          <a:solidFill>
                            <a:srgbClr val="00B0F0"/>
                          </a:solidFill>
                        </a:rPr>
                        <a:t>u</a:t>
                      </a:r>
                      <a:r>
                        <a:rPr lang="cs-CZ" sz="2800" b="0" smtClean="0"/>
                        <a:t> i píš</a:t>
                      </a:r>
                      <a:r>
                        <a:rPr lang="cs-CZ" sz="2800" b="1" smtClean="0">
                          <a:solidFill>
                            <a:srgbClr val="00B0F0"/>
                          </a:solidFill>
                        </a:rPr>
                        <a:t>i</a:t>
                      </a:r>
                      <a:endParaRPr lang="cs-CZ" sz="2800" b="1">
                        <a:solidFill>
                          <a:srgbClr val="00B0F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smtClean="0"/>
                        <a:t>kryj</a:t>
                      </a:r>
                      <a:r>
                        <a:rPr lang="cs-CZ" sz="2800" smtClean="0">
                          <a:solidFill>
                            <a:srgbClr val="00B0F0"/>
                          </a:solidFill>
                        </a:rPr>
                        <a:t>i</a:t>
                      </a:r>
                      <a:r>
                        <a:rPr lang="cs-CZ" sz="2800" baseline="0" smtClean="0">
                          <a:solidFill>
                            <a:schemeClr val="tx1"/>
                          </a:solidFill>
                        </a:rPr>
                        <a:t> i</a:t>
                      </a:r>
                      <a:r>
                        <a:rPr lang="cs-CZ" sz="2800" smtClean="0"/>
                        <a:t> kryj</a:t>
                      </a:r>
                      <a:r>
                        <a:rPr lang="cs-CZ" sz="2800" smtClean="0">
                          <a:solidFill>
                            <a:srgbClr val="00B0F0"/>
                          </a:solidFill>
                        </a:rPr>
                        <a:t>u</a:t>
                      </a:r>
                      <a:endParaRPr lang="cs-CZ" sz="2800">
                        <a:solidFill>
                          <a:srgbClr val="00B0F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smtClean="0"/>
                        <a:t>prosí</a:t>
                      </a:r>
                      <a:r>
                        <a:rPr lang="cs-CZ" sz="2800" smtClean="0">
                          <a:solidFill>
                            <a:srgbClr val="00B0F0"/>
                          </a:solidFill>
                        </a:rPr>
                        <a:t>m</a:t>
                      </a:r>
                      <a:endParaRPr lang="cs-CZ" sz="2800">
                        <a:solidFill>
                          <a:srgbClr val="00B0F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smtClean="0"/>
                        <a:t>dělá</a:t>
                      </a:r>
                      <a:r>
                        <a:rPr lang="cs-CZ" sz="2800" smtClean="0">
                          <a:solidFill>
                            <a:srgbClr val="00B0F0"/>
                          </a:solidFill>
                        </a:rPr>
                        <a:t>m</a:t>
                      </a:r>
                      <a:endParaRPr lang="cs-CZ" sz="2800">
                        <a:solidFill>
                          <a:srgbClr val="00B0F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02375">
                <a:tc vMerge="1"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smtClean="0"/>
                        <a:t>2.</a:t>
                      </a:r>
                      <a:endParaRPr lang="cs-CZ" sz="320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smtClean="0"/>
                        <a:t>nese</a:t>
                      </a:r>
                      <a:r>
                        <a:rPr lang="cs-CZ" sz="2800" smtClean="0">
                          <a:solidFill>
                            <a:srgbClr val="00B0F0"/>
                          </a:solidFill>
                        </a:rPr>
                        <a:t>š</a:t>
                      </a:r>
                      <a:endParaRPr lang="cs-CZ" sz="2800">
                        <a:solidFill>
                          <a:srgbClr val="00B0F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smtClean="0"/>
                        <a:t>kryje</a:t>
                      </a:r>
                      <a:r>
                        <a:rPr lang="cs-CZ" sz="2800" smtClean="0">
                          <a:solidFill>
                            <a:srgbClr val="00B0F0"/>
                          </a:solidFill>
                        </a:rPr>
                        <a:t>š</a:t>
                      </a:r>
                      <a:endParaRPr lang="cs-CZ" sz="2800">
                        <a:solidFill>
                          <a:srgbClr val="00B0F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smtClean="0"/>
                        <a:t>prosí</a:t>
                      </a:r>
                      <a:r>
                        <a:rPr lang="cs-CZ" sz="2800" smtClean="0">
                          <a:solidFill>
                            <a:srgbClr val="00B0F0"/>
                          </a:solidFill>
                        </a:rPr>
                        <a:t>š</a:t>
                      </a:r>
                      <a:endParaRPr lang="cs-CZ" sz="2800">
                        <a:solidFill>
                          <a:srgbClr val="00B0F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smtClean="0"/>
                        <a:t>dělá</a:t>
                      </a:r>
                      <a:r>
                        <a:rPr lang="cs-CZ" sz="2800" smtClean="0">
                          <a:solidFill>
                            <a:srgbClr val="00B0F0"/>
                          </a:solidFill>
                        </a:rPr>
                        <a:t>š</a:t>
                      </a:r>
                      <a:endParaRPr lang="cs-CZ" sz="2800">
                        <a:solidFill>
                          <a:srgbClr val="00B0F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02375">
                <a:tc vMerge="1"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smtClean="0"/>
                        <a:t>3.</a:t>
                      </a:r>
                      <a:endParaRPr lang="cs-CZ" sz="320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smtClean="0"/>
                        <a:t>nes</a:t>
                      </a:r>
                      <a:r>
                        <a:rPr lang="cs-CZ" sz="2800" smtClean="0">
                          <a:solidFill>
                            <a:srgbClr val="00B0F0"/>
                          </a:solidFill>
                        </a:rPr>
                        <a:t>e</a:t>
                      </a:r>
                      <a:endParaRPr lang="cs-CZ" sz="2800">
                        <a:solidFill>
                          <a:srgbClr val="00B0F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smtClean="0"/>
                        <a:t>kryj</a:t>
                      </a:r>
                      <a:r>
                        <a:rPr lang="cs-CZ" sz="2800" smtClean="0">
                          <a:solidFill>
                            <a:srgbClr val="00B0F0"/>
                          </a:solidFill>
                        </a:rPr>
                        <a:t>e</a:t>
                      </a:r>
                      <a:endParaRPr lang="cs-CZ" sz="2800">
                        <a:solidFill>
                          <a:srgbClr val="00B0F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smtClean="0"/>
                        <a:t>pros</a:t>
                      </a:r>
                      <a:r>
                        <a:rPr lang="cs-CZ" sz="2800" smtClean="0">
                          <a:solidFill>
                            <a:srgbClr val="00B0F0"/>
                          </a:solidFill>
                        </a:rPr>
                        <a:t>í</a:t>
                      </a:r>
                      <a:endParaRPr lang="cs-CZ" sz="2800">
                        <a:solidFill>
                          <a:srgbClr val="00B0F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smtClean="0"/>
                        <a:t>děl</a:t>
                      </a:r>
                      <a:r>
                        <a:rPr lang="cs-CZ" sz="2800" smtClean="0">
                          <a:solidFill>
                            <a:srgbClr val="00B0F0"/>
                          </a:solidFill>
                        </a:rPr>
                        <a:t>á</a:t>
                      </a:r>
                      <a:endParaRPr lang="cs-CZ" sz="2800">
                        <a:solidFill>
                          <a:srgbClr val="00B0F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02375">
                <a:tc rowSpan="3">
                  <a:txBody>
                    <a:bodyPr/>
                    <a:lstStyle/>
                    <a:p>
                      <a:pPr algn="ctr"/>
                      <a:r>
                        <a:rPr lang="cs-CZ" sz="3200" smtClean="0"/>
                        <a:t>množné</a:t>
                      </a:r>
                      <a:endParaRPr lang="cs-CZ" sz="3200"/>
                    </a:p>
                  </a:txBody>
                  <a:tcPr vert="vert270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smtClean="0"/>
                        <a:t>1.</a:t>
                      </a:r>
                      <a:endParaRPr lang="cs-CZ" sz="320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smtClean="0"/>
                        <a:t>nes</a:t>
                      </a:r>
                      <a:r>
                        <a:rPr lang="cs-CZ" sz="2800" smtClean="0">
                          <a:solidFill>
                            <a:srgbClr val="00B0F0"/>
                          </a:solidFill>
                        </a:rPr>
                        <a:t>eme</a:t>
                      </a:r>
                      <a:endParaRPr lang="cs-CZ" sz="2800">
                        <a:solidFill>
                          <a:srgbClr val="00B0F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smtClean="0"/>
                        <a:t>kryj</a:t>
                      </a:r>
                      <a:r>
                        <a:rPr lang="cs-CZ" sz="2800" smtClean="0">
                          <a:solidFill>
                            <a:srgbClr val="00B0F0"/>
                          </a:solidFill>
                        </a:rPr>
                        <a:t>eme</a:t>
                      </a:r>
                      <a:endParaRPr lang="cs-CZ" sz="2800">
                        <a:solidFill>
                          <a:srgbClr val="00B0F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smtClean="0"/>
                        <a:t>pros</a:t>
                      </a:r>
                      <a:r>
                        <a:rPr lang="cs-CZ" sz="2800" smtClean="0">
                          <a:solidFill>
                            <a:srgbClr val="00B0F0"/>
                          </a:solidFill>
                        </a:rPr>
                        <a:t>íme</a:t>
                      </a:r>
                      <a:endParaRPr lang="cs-CZ" sz="2800">
                        <a:solidFill>
                          <a:srgbClr val="00B0F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smtClean="0"/>
                        <a:t>děl</a:t>
                      </a:r>
                      <a:r>
                        <a:rPr lang="cs-CZ" sz="2800" smtClean="0">
                          <a:solidFill>
                            <a:srgbClr val="00B0F0"/>
                          </a:solidFill>
                        </a:rPr>
                        <a:t>áme</a:t>
                      </a:r>
                      <a:endParaRPr lang="cs-CZ" sz="2800">
                        <a:solidFill>
                          <a:srgbClr val="00B0F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02375">
                <a:tc vMerge="1"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smtClean="0"/>
                        <a:t>2.</a:t>
                      </a:r>
                      <a:endParaRPr lang="cs-CZ" sz="320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smtClean="0"/>
                        <a:t>nes</a:t>
                      </a:r>
                      <a:r>
                        <a:rPr lang="cs-CZ" sz="2800" smtClean="0">
                          <a:solidFill>
                            <a:srgbClr val="00B0F0"/>
                          </a:solidFill>
                        </a:rPr>
                        <a:t>ete</a:t>
                      </a:r>
                      <a:endParaRPr lang="cs-CZ" sz="2800">
                        <a:solidFill>
                          <a:srgbClr val="00B0F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smtClean="0"/>
                        <a:t>kryj</a:t>
                      </a:r>
                      <a:r>
                        <a:rPr lang="cs-CZ" sz="2800" smtClean="0">
                          <a:solidFill>
                            <a:srgbClr val="00B0F0"/>
                          </a:solidFill>
                        </a:rPr>
                        <a:t>ete</a:t>
                      </a:r>
                      <a:endParaRPr lang="cs-CZ" sz="2800">
                        <a:solidFill>
                          <a:srgbClr val="00B0F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smtClean="0"/>
                        <a:t>pros</a:t>
                      </a:r>
                      <a:r>
                        <a:rPr lang="cs-CZ" sz="2800" smtClean="0">
                          <a:solidFill>
                            <a:srgbClr val="00B0F0"/>
                          </a:solidFill>
                        </a:rPr>
                        <a:t>íte</a:t>
                      </a:r>
                      <a:endParaRPr lang="cs-CZ" sz="2800">
                        <a:solidFill>
                          <a:srgbClr val="00B0F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smtClean="0"/>
                        <a:t>děl</a:t>
                      </a:r>
                      <a:r>
                        <a:rPr lang="cs-CZ" sz="2800" smtClean="0">
                          <a:solidFill>
                            <a:srgbClr val="00B0F0"/>
                          </a:solidFill>
                        </a:rPr>
                        <a:t>áte</a:t>
                      </a:r>
                      <a:endParaRPr lang="cs-CZ" sz="2800">
                        <a:solidFill>
                          <a:srgbClr val="00B0F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02375">
                <a:tc vMerge="1"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smtClean="0"/>
                        <a:t>3.</a:t>
                      </a:r>
                      <a:endParaRPr lang="cs-CZ" sz="320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smtClean="0"/>
                        <a:t>nes</a:t>
                      </a:r>
                      <a:r>
                        <a:rPr lang="cs-CZ" sz="2800" smtClean="0">
                          <a:solidFill>
                            <a:srgbClr val="00B0F0"/>
                          </a:solidFill>
                        </a:rPr>
                        <a:t>ou</a:t>
                      </a:r>
                    </a:p>
                    <a:p>
                      <a:pPr algn="ctr"/>
                      <a:r>
                        <a:rPr lang="cs-CZ" sz="2800" kern="120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píš</a:t>
                      </a:r>
                      <a:r>
                        <a:rPr lang="cs-CZ" sz="2800" kern="1200" smtClean="0">
                          <a:solidFill>
                            <a:srgbClr val="00B0F0"/>
                          </a:solidFill>
                          <a:latin typeface="+mn-lt"/>
                          <a:ea typeface="+mn-ea"/>
                          <a:cs typeface="+mn-cs"/>
                        </a:rPr>
                        <a:t>ou</a:t>
                      </a:r>
                      <a:r>
                        <a:rPr lang="cs-CZ" sz="2800" kern="120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i píš</a:t>
                      </a:r>
                      <a:r>
                        <a:rPr lang="cs-CZ" sz="2800" kern="1200" smtClean="0">
                          <a:solidFill>
                            <a:srgbClr val="00B0F0"/>
                          </a:solidFill>
                          <a:latin typeface="+mn-lt"/>
                          <a:ea typeface="+mn-ea"/>
                          <a:cs typeface="+mn-cs"/>
                        </a:rPr>
                        <a:t>í</a:t>
                      </a:r>
                      <a:endParaRPr lang="cs-CZ" sz="2800" kern="1200">
                        <a:solidFill>
                          <a:srgbClr val="00B0F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smtClean="0"/>
                        <a:t>kryj</a:t>
                      </a:r>
                      <a:r>
                        <a:rPr lang="cs-CZ" sz="2800" smtClean="0">
                          <a:solidFill>
                            <a:srgbClr val="00B0F0"/>
                          </a:solidFill>
                        </a:rPr>
                        <a:t>í</a:t>
                      </a:r>
                      <a:r>
                        <a:rPr lang="cs-CZ" sz="2800" smtClean="0"/>
                        <a:t> i kryj</a:t>
                      </a:r>
                      <a:r>
                        <a:rPr lang="cs-CZ" sz="2800" smtClean="0">
                          <a:solidFill>
                            <a:srgbClr val="00B0F0"/>
                          </a:solidFill>
                        </a:rPr>
                        <a:t>ou</a:t>
                      </a:r>
                      <a:endParaRPr lang="cs-CZ" sz="2800">
                        <a:solidFill>
                          <a:srgbClr val="00B0F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smtClean="0"/>
                        <a:t>pros</a:t>
                      </a:r>
                      <a:r>
                        <a:rPr lang="cs-CZ" sz="2800" smtClean="0">
                          <a:solidFill>
                            <a:srgbClr val="00B0F0"/>
                          </a:solidFill>
                        </a:rPr>
                        <a:t>í</a:t>
                      </a:r>
                    </a:p>
                    <a:p>
                      <a:pPr algn="ctr"/>
                      <a:r>
                        <a:rPr lang="cs-CZ" sz="2800" kern="120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sáz</a:t>
                      </a:r>
                      <a:r>
                        <a:rPr lang="cs-CZ" sz="2800" kern="1200" smtClean="0">
                          <a:solidFill>
                            <a:srgbClr val="00B0F0"/>
                          </a:solidFill>
                          <a:latin typeface="+mn-lt"/>
                          <a:ea typeface="+mn-ea"/>
                          <a:cs typeface="+mn-cs"/>
                        </a:rPr>
                        <a:t>ejí</a:t>
                      </a:r>
                      <a:r>
                        <a:rPr lang="cs-CZ" sz="2800" kern="120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isáz</a:t>
                      </a:r>
                      <a:r>
                        <a:rPr lang="cs-CZ" sz="2800" kern="1200" smtClean="0">
                          <a:solidFill>
                            <a:srgbClr val="00B0F0"/>
                          </a:solidFill>
                          <a:latin typeface="+mn-lt"/>
                          <a:ea typeface="+mn-ea"/>
                          <a:cs typeface="+mn-cs"/>
                        </a:rPr>
                        <a:t>í</a:t>
                      </a:r>
                      <a:endParaRPr lang="cs-CZ" sz="2800" kern="1200">
                        <a:solidFill>
                          <a:srgbClr val="00B0F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smtClean="0"/>
                        <a:t>děl</a:t>
                      </a:r>
                      <a:r>
                        <a:rPr lang="cs-CZ" sz="2800" smtClean="0">
                          <a:solidFill>
                            <a:srgbClr val="00B0F0"/>
                          </a:solidFill>
                        </a:rPr>
                        <a:t>ají</a:t>
                      </a:r>
                      <a:endParaRPr lang="cs-CZ" sz="2800">
                        <a:solidFill>
                          <a:srgbClr val="00B0F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2" name="Tlačítko akce: Návrat 1">
            <a:hlinkClick r:id="rId2" action="ppaction://hlinksldjump" highlightClick="1"/>
          </p:cNvPr>
          <p:cNvSpPr/>
          <p:nvPr/>
        </p:nvSpPr>
        <p:spPr>
          <a:xfrm>
            <a:off x="251520" y="3933056"/>
            <a:ext cx="658658" cy="648072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03980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88640"/>
            <a:ext cx="8712968" cy="655272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mtClean="0">
                <a:solidFill>
                  <a:srgbClr val="002060"/>
                </a:solidFill>
              </a:rPr>
              <a:t>Část slova, která mění tvar slovesa, se nazývá </a:t>
            </a:r>
            <a:r>
              <a:rPr lang="cs-CZ" b="1" smtClean="0">
                <a:solidFill>
                  <a:srgbClr val="00B0F0"/>
                </a:solidFill>
              </a:rPr>
              <a:t>koncovka</a:t>
            </a:r>
            <a:r>
              <a:rPr lang="cs-CZ" b="1" smtClean="0">
                <a:solidFill>
                  <a:srgbClr val="002060"/>
                </a:solidFill>
              </a:rPr>
              <a:t>.</a:t>
            </a:r>
          </a:p>
          <a:p>
            <a:pPr marL="0" indent="0">
              <a:buNone/>
            </a:pPr>
            <a:r>
              <a:rPr lang="cs-CZ" smtClean="0">
                <a:solidFill>
                  <a:srgbClr val="002060"/>
                </a:solidFill>
              </a:rPr>
              <a:t>V koncovkách přítomného času se vždycky píše měkké </a:t>
            </a:r>
            <a:r>
              <a:rPr lang="cs-CZ" b="1" smtClean="0">
                <a:solidFill>
                  <a:srgbClr val="00B0F0"/>
                </a:solidFill>
              </a:rPr>
              <a:t>i</a:t>
            </a:r>
            <a:r>
              <a:rPr lang="cs-CZ" smtClean="0">
                <a:solidFill>
                  <a:srgbClr val="002060"/>
                </a:solidFill>
              </a:rPr>
              <a:t> nebo </a:t>
            </a:r>
            <a:r>
              <a:rPr lang="cs-CZ" b="1" smtClean="0">
                <a:solidFill>
                  <a:srgbClr val="00B0F0"/>
                </a:solidFill>
              </a:rPr>
              <a:t>í </a:t>
            </a:r>
            <a:r>
              <a:rPr lang="cs-CZ" smtClean="0">
                <a:solidFill>
                  <a:srgbClr val="002060"/>
                </a:solidFill>
              </a:rPr>
              <a:t>(píš</a:t>
            </a:r>
            <a:r>
              <a:rPr lang="cs-CZ" b="1" smtClean="0">
                <a:solidFill>
                  <a:srgbClr val="00B0F0"/>
                </a:solidFill>
              </a:rPr>
              <a:t>i</a:t>
            </a:r>
            <a:r>
              <a:rPr lang="cs-CZ" smtClean="0">
                <a:solidFill>
                  <a:srgbClr val="002060"/>
                </a:solidFill>
              </a:rPr>
              <a:t>, pros</a:t>
            </a:r>
            <a:r>
              <a:rPr lang="cs-CZ" b="1" smtClean="0">
                <a:solidFill>
                  <a:srgbClr val="00B0F0"/>
                </a:solidFill>
              </a:rPr>
              <a:t>í</a:t>
            </a:r>
            <a:r>
              <a:rPr lang="cs-CZ" smtClean="0">
                <a:solidFill>
                  <a:srgbClr val="002060"/>
                </a:solidFill>
              </a:rPr>
              <a:t>, brusl</a:t>
            </a:r>
            <a:r>
              <a:rPr lang="cs-CZ" b="1" smtClean="0">
                <a:solidFill>
                  <a:srgbClr val="00B0F0"/>
                </a:solidFill>
              </a:rPr>
              <a:t>í</a:t>
            </a:r>
            <a:r>
              <a:rPr lang="cs-CZ" smtClean="0">
                <a:solidFill>
                  <a:srgbClr val="002060"/>
                </a:solidFill>
              </a:rPr>
              <a:t>). Nezáleží na tom, kdo píše, prosí, bruslí. Např. Píši dopis. Zraněný prosí o pomoc. Krasobruslařka bruslí.</a:t>
            </a:r>
          </a:p>
          <a:p>
            <a:pPr marL="0" indent="0">
              <a:buNone/>
            </a:pPr>
            <a:endParaRPr lang="cs-CZ" b="1" smtClean="0">
              <a:solidFill>
                <a:srgbClr val="00B0F0"/>
              </a:solidFill>
            </a:endParaRPr>
          </a:p>
          <a:p>
            <a:pPr marL="0" indent="0">
              <a:buNone/>
            </a:pPr>
            <a:r>
              <a:rPr lang="cs-CZ" b="1" smtClean="0">
                <a:solidFill>
                  <a:srgbClr val="002060"/>
                </a:solidFill>
              </a:rPr>
              <a:t>Časuj slovesa a porovnej, s kterým slovesem          v přehledu má stejnou koncovku.</a:t>
            </a:r>
          </a:p>
          <a:p>
            <a:pPr marL="0" indent="0">
              <a:buNone/>
            </a:pPr>
            <a:r>
              <a:rPr lang="cs-CZ" smtClean="0">
                <a:solidFill>
                  <a:srgbClr val="002060"/>
                </a:solidFill>
              </a:rPr>
              <a:t>Bruslit, znát, šít, nakupovat, volat, jet, poslouchat, sázet, hrabat, nosit, spát, zalévat.</a:t>
            </a:r>
          </a:p>
        </p:txBody>
      </p:sp>
      <p:sp>
        <p:nvSpPr>
          <p:cNvPr id="4" name="Tlačítko akce: Informace 3">
            <a:hlinkClick r:id="rId2" action="ppaction://hlinksldjump" highlightClick="1"/>
          </p:cNvPr>
          <p:cNvSpPr/>
          <p:nvPr/>
        </p:nvSpPr>
        <p:spPr>
          <a:xfrm>
            <a:off x="6876256" y="5815584"/>
            <a:ext cx="898400" cy="637752"/>
          </a:xfrm>
          <a:prstGeom prst="actionButtonInformati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21514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sz="2800" smtClean="0"/>
              <a:t>Mgr. Iva Zákoucká</a:t>
            </a:r>
            <a:br>
              <a:rPr lang="cs-CZ" sz="2800" smtClean="0"/>
            </a:br>
            <a:r>
              <a:rPr lang="cs-CZ" sz="2800" smtClean="0"/>
              <a:t>14. března 2012</a:t>
            </a:r>
            <a:br>
              <a:rPr lang="cs-CZ" sz="2800" smtClean="0"/>
            </a:br>
            <a:r>
              <a:rPr lang="cs-CZ" sz="2800" smtClean="0"/>
              <a:t>Určeno pro 4. ročník</a:t>
            </a:r>
            <a:endParaRPr lang="cs-CZ" sz="280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i="1" u="sng" smtClean="0"/>
              <a:t>Anotace</a:t>
            </a:r>
            <a:endParaRPr lang="cs-CZ" sz="2800" b="1" i="1" u="sng"/>
          </a:p>
          <a:p>
            <a:pPr marL="0" indent="0">
              <a:buNone/>
            </a:pPr>
            <a:r>
              <a:rPr lang="cs-CZ" sz="2000" u="sng" smtClean="0"/>
              <a:t>Výklad</a:t>
            </a:r>
          </a:p>
          <a:p>
            <a:pPr marL="0" indent="0">
              <a:buNone/>
            </a:pPr>
            <a:r>
              <a:rPr lang="cs-CZ" sz="2000" smtClean="0"/>
              <a:t>Časování sloves v přítomném čase</a:t>
            </a:r>
          </a:p>
          <a:p>
            <a:pPr marL="0" indent="0">
              <a:buNone/>
            </a:pPr>
            <a:r>
              <a:rPr lang="cs-CZ" sz="2000" u="sng" smtClean="0"/>
              <a:t>Praktické činnosti</a:t>
            </a:r>
          </a:p>
          <a:p>
            <a:pPr marL="0" indent="0">
              <a:buNone/>
            </a:pPr>
            <a:r>
              <a:rPr lang="cs-CZ" sz="2000" smtClean="0"/>
              <a:t>Časování sloves a porovnávání koncovek s koncovkami sloves v přehledu</a:t>
            </a:r>
          </a:p>
          <a:p>
            <a:pPr marL="0" indent="0">
              <a:buNone/>
            </a:pPr>
            <a:r>
              <a:rPr lang="cs-CZ" sz="2000" u="sng" smtClean="0"/>
              <a:t>Procvičování</a:t>
            </a:r>
          </a:p>
          <a:p>
            <a:pPr marL="0" indent="0">
              <a:buNone/>
            </a:pPr>
            <a:r>
              <a:rPr lang="cs-CZ" sz="2000" smtClean="0"/>
              <a:t>Interaktivní tabule</a:t>
            </a:r>
          </a:p>
          <a:p>
            <a:pPr marL="0" indent="0">
              <a:buNone/>
            </a:pPr>
            <a:endParaRPr lang="cs-CZ" sz="2000"/>
          </a:p>
          <a:p>
            <a:pPr marL="0" indent="0">
              <a:buNone/>
            </a:pPr>
            <a:r>
              <a:rPr lang="cs-CZ" sz="2800" b="1" i="1" u="sng" smtClean="0"/>
              <a:t>Použité zdroje</a:t>
            </a:r>
            <a:endParaRPr lang="cs-CZ" sz="2800" b="1" i="1" u="sng"/>
          </a:p>
          <a:p>
            <a:pPr marL="0" indent="0">
              <a:buNone/>
            </a:pPr>
            <a:r>
              <a:rPr lang="cs-CZ" sz="2000" smtClean="0"/>
              <a:t>Pouze vlastní zdroje</a:t>
            </a:r>
            <a:endParaRPr lang="cs-CZ" sz="2000"/>
          </a:p>
        </p:txBody>
      </p:sp>
    </p:spTree>
    <p:extLst>
      <p:ext uri="{BB962C8B-B14F-4D97-AF65-F5344CB8AC3E}">
        <p14:creationId xmlns:p14="http://schemas.microsoft.com/office/powerpoint/2010/main" val="19147478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542</TotalTime>
  <Words>502</Words>
  <Application>Microsoft Office PowerPoint</Application>
  <PresentationFormat>Předvádění na obrazovce (4:3)</PresentationFormat>
  <Paragraphs>122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Časování sloves - přítomný čas </vt:lpstr>
      <vt:lpstr>Prezentace aplikace PowerPoint</vt:lpstr>
      <vt:lpstr>Prezentace aplikace PowerPoint</vt:lpstr>
      <vt:lpstr>Procvičování</vt:lpstr>
      <vt:lpstr>Prezentace aplikace PowerPoint</vt:lpstr>
      <vt:lpstr>Prezentace aplikace PowerPoint</vt:lpstr>
      <vt:lpstr>Prezentace aplikace PowerPoint</vt:lpstr>
      <vt:lpstr>Mgr. Iva Zákoucká 14. března 2012 Určeno pro 4. ročník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Podstatná jména</dc:title>
  <dc:creator>Iva</dc:creator>
  <cp:lastModifiedBy>Iva</cp:lastModifiedBy>
  <cp:revision>63</cp:revision>
  <dcterms:created xsi:type="dcterms:W3CDTF">2012-01-15T09:44:05Z</dcterms:created>
  <dcterms:modified xsi:type="dcterms:W3CDTF">2012-09-04T17:53:23Z</dcterms:modified>
</cp:coreProperties>
</file>