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67" r:id="rId3"/>
    <p:sldId id="265" r:id="rId4"/>
    <p:sldId id="276" r:id="rId5"/>
    <p:sldId id="268" r:id="rId6"/>
    <p:sldId id="277" r:id="rId7"/>
    <p:sldId id="279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pPr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Podmiňovací způsob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VY_32_INOVACE_08_C_20_Slovesa</a:t>
            </a:r>
          </a:p>
          <a:p>
            <a:pPr algn="l"/>
            <a:r>
              <a:rPr lang="cs-CZ" sz="2000" smtClean="0"/>
              <a:t>Téma: Podmiňovací způsob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38123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7057087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7.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4. 2012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10. 4. 2012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Podmiňovací způsob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složený tvar, příčestí minulé, tvary slovesa být, osoba, číslo, čas, způsob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2686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smtClean="0"/>
              <a:t>Tvary podmiňovacího způsobu</a:t>
            </a:r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endParaRPr lang="cs-CZ" u="sng"/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endParaRPr lang="cs-CZ" u="sng"/>
          </a:p>
          <a:p>
            <a:pPr marL="0" indent="0">
              <a:buNone/>
            </a:pPr>
            <a:endParaRPr lang="cs-CZ" u="sng" smtClean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2488884"/>
              </p:ext>
            </p:extLst>
          </p:nvPr>
        </p:nvGraphicFramePr>
        <p:xfrm>
          <a:off x="467544" y="980728"/>
          <a:ext cx="8280000" cy="554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60000"/>
                <a:gridCol w="2088000"/>
                <a:gridCol w="2736000"/>
                <a:gridCol w="2196000"/>
              </a:tblGrid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č. j.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1. os.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cvičil bych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koupal bych se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četl bych si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2. os.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u="sng" smtClean="0"/>
                        <a:t>cvičil bys</a:t>
                      </a:r>
                      <a:endParaRPr lang="cs-CZ" sz="3200" u="sng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u="sng" smtClean="0"/>
                        <a:t>koupal by ses</a:t>
                      </a:r>
                      <a:endParaRPr lang="cs-CZ" sz="3200" u="sng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u="sng" smtClean="0"/>
                        <a:t>četl by sis</a:t>
                      </a:r>
                      <a:endParaRPr lang="cs-CZ" sz="3200" u="sng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3. os.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cvičil by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koupal</a:t>
                      </a:r>
                      <a:r>
                        <a:rPr lang="cs-CZ" sz="3200" baseline="0" smtClean="0"/>
                        <a:t> by se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četl</a:t>
                      </a:r>
                      <a:r>
                        <a:rPr lang="cs-CZ" sz="3200" baseline="0" smtClean="0"/>
                        <a:t> by si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č. mn.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1. os.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cvičili bychom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koupali bychom se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četli bychom si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2. os.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cvičili byste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koupali byste se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četli byste si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3. os.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cvičili by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koupali by se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600" smtClean="0"/>
                        <a:t>četli by si</a:t>
                      </a:r>
                      <a:endParaRPr lang="cs-CZ" sz="26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Sloveso v podmiňovacím způsobu vyjadřuje děj, který by se mohl uskutečnit. Např. spal bych, jedli bychom …</a:t>
            </a:r>
          </a:p>
          <a:p>
            <a:pPr marL="0" indent="0">
              <a:buNone/>
            </a:pPr>
            <a:r>
              <a:rPr lang="cs-CZ" smtClean="0"/>
              <a:t>Tvary podmiňovacího způsobu jsou </a:t>
            </a:r>
            <a:r>
              <a:rPr lang="cs-CZ" u="sng" smtClean="0"/>
              <a:t>složené</a:t>
            </a:r>
            <a:r>
              <a:rPr lang="cs-CZ" smtClean="0"/>
              <a:t>.</a:t>
            </a:r>
          </a:p>
          <a:p>
            <a:pPr marL="0" indent="0">
              <a:buNone/>
            </a:pPr>
            <a:r>
              <a:rPr lang="cs-CZ" smtClean="0"/>
              <a:t>Skládají se z příčestí minulého a ze zvláštních tvarů slovesa </a:t>
            </a:r>
            <a:r>
              <a:rPr lang="cs-CZ" u="sng" smtClean="0"/>
              <a:t>být</a:t>
            </a:r>
            <a:r>
              <a:rPr lang="cs-CZ" smtClean="0"/>
              <a:t> (bych, bys, by, bychom, byste, by).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7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Říkej daná slovesa v podmiňovacím způsobu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ve </a:t>
            </a:r>
            <a:r>
              <a:rPr lang="cs-CZ" b="1" dirty="0" smtClean="0">
                <a:solidFill>
                  <a:srgbClr val="002060"/>
                </a:solidFill>
              </a:rPr>
              <a:t>všech osobách čísla jednotného i množného.</a:t>
            </a:r>
          </a:p>
          <a:p>
            <a:pPr marL="0" indent="0">
              <a:buNone/>
            </a:pPr>
            <a:r>
              <a:rPr lang="cs-CZ" dirty="0" smtClean="0"/>
              <a:t>Spát, jít, smát se, napít se, poslechnout si, vypůjčit si, učesat se.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Říkej tuto větu ve všech osobách čísla jednotného i množného.</a:t>
            </a:r>
          </a:p>
          <a:p>
            <a:pPr marL="0" indent="0">
              <a:buNone/>
            </a:pPr>
            <a:r>
              <a:rPr lang="cs-CZ" dirty="0" smtClean="0"/>
              <a:t>Přál bych si kolo.</a:t>
            </a:r>
            <a:endParaRPr lang="cs-CZ" dirty="0"/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850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Urči osobu, číslo, způsob a čas daných sloves.</a:t>
            </a:r>
          </a:p>
          <a:p>
            <a:pPr marL="0" indent="0">
              <a:buNone/>
            </a:pPr>
            <a:endParaRPr lang="cs-CZ" b="1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3011947"/>
              </p:ext>
            </p:extLst>
          </p:nvPr>
        </p:nvGraphicFramePr>
        <p:xfrm>
          <a:off x="323531" y="980733"/>
          <a:ext cx="8424000" cy="54005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80000"/>
                <a:gridCol w="1188000"/>
                <a:gridCol w="1512000"/>
                <a:gridCol w="1872000"/>
                <a:gridCol w="1872000"/>
              </a:tblGrid>
              <a:tr h="600066"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osoba</a:t>
                      </a:r>
                      <a:endParaRPr lang="cs-CZ" sz="32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číslo</a:t>
                      </a:r>
                      <a:endParaRPr lang="cs-CZ" sz="32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způsob</a:t>
                      </a:r>
                      <a:endParaRPr lang="cs-CZ" sz="32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čas</a:t>
                      </a:r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00066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pracoval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00066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seď!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00066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budu nosit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00066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mlčte!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00066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spal bych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00066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uměli jste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00066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pleteme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00066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navštívit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6749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r>
              <a:rPr lang="cs-CZ" smtClean="0"/>
              <a:t>Spojky </a:t>
            </a:r>
            <a:r>
              <a:rPr lang="cs-CZ" u="sng" smtClean="0"/>
              <a:t>aby</a:t>
            </a:r>
            <a:r>
              <a:rPr lang="cs-CZ" smtClean="0"/>
              <a:t> a </a:t>
            </a:r>
            <a:r>
              <a:rPr lang="cs-CZ" u="sng" smtClean="0"/>
              <a:t>kdyby</a:t>
            </a:r>
            <a:r>
              <a:rPr lang="cs-CZ" smtClean="0"/>
              <a:t> se v podmiňovacím způsobu spojují se slovesnými tvary bych, bys, by, bychom, byste, by v jedno slovo.</a:t>
            </a:r>
          </a:p>
          <a:p>
            <a:pPr marL="0" indent="0">
              <a:buNone/>
            </a:pPr>
            <a:r>
              <a:rPr lang="cs-CZ" smtClean="0"/>
              <a:t>abych přišla                  aby + bych přišla</a:t>
            </a:r>
          </a:p>
          <a:p>
            <a:pPr marL="0" indent="0">
              <a:buNone/>
            </a:pPr>
            <a:r>
              <a:rPr lang="cs-CZ" smtClean="0"/>
              <a:t>kdybych psal                kdyby + bych psal</a:t>
            </a:r>
            <a:endParaRPr lang="cs-CZ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4104456" cy="86409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mtClean="0"/>
              <a:t>Zapamatuj si!</a:t>
            </a:r>
            <a:endParaRPr lang="cs-CZ" dirty="0"/>
          </a:p>
        </p:txBody>
      </p:sp>
      <p:sp>
        <p:nvSpPr>
          <p:cNvPr id="2" name="Šipka doprava 1"/>
          <p:cNvSpPr/>
          <p:nvPr/>
        </p:nvSpPr>
        <p:spPr>
          <a:xfrm>
            <a:off x="2843808" y="3221595"/>
            <a:ext cx="836059" cy="19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854445" y="3742914"/>
            <a:ext cx="836059" cy="19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580112" y="4869160"/>
            <a:ext cx="1368152" cy="122413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1032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5" grpId="0" animBg="1"/>
      <p:bldP spid="6" grpId="0" animBg="1"/>
      <p:bldP spid="6" grpId="1" animBg="1"/>
      <p:bldP spid="6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4. července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Podmiňovací způsob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Tvoření podmiňovacího způsobu.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xmlns="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806</TotalTime>
  <Words>356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Podmiňovací způsob</vt:lpstr>
      <vt:lpstr>Snímek 2</vt:lpstr>
      <vt:lpstr>Snímek 3</vt:lpstr>
      <vt:lpstr>Snímek 4</vt:lpstr>
      <vt:lpstr>Procvičování</vt:lpstr>
      <vt:lpstr>Snímek 6</vt:lpstr>
      <vt:lpstr>Zapamatuj si!</vt:lpstr>
      <vt:lpstr>Mgr. Iva Zákoucká 4. července 2012 Určeno pro 4. ročník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Dum</cp:lastModifiedBy>
  <cp:revision>95</cp:revision>
  <dcterms:created xsi:type="dcterms:W3CDTF">2012-01-15T09:44:05Z</dcterms:created>
  <dcterms:modified xsi:type="dcterms:W3CDTF">2012-09-08T12:46:42Z</dcterms:modified>
</cp:coreProperties>
</file>