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9" r:id="rId3"/>
    <p:sldId id="262" r:id="rId4"/>
    <p:sldId id="258" r:id="rId5"/>
    <p:sldId id="265" r:id="rId6"/>
    <p:sldId id="263" r:id="rId7"/>
    <p:sldId id="264" r:id="rId8"/>
    <p:sldId id="266" r:id="rId9"/>
    <p:sldId id="269" r:id="rId10"/>
    <p:sldId id="267" r:id="rId11"/>
    <p:sldId id="26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teplota, rozlišování jednotlivých teploměrů, výpočet rozdílu teplo - příprava na celá čísla v M, využívání fyzikální veličiny v praxi, práce s grafem.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test, využití pro skupinovou práci.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E39E66-C2E2-4B1C-A276-47A31E7DDD23}" type="presOf" srcId="{21CD1CFD-9C1D-4CCD-9C1F-96D7FEC97AFE}" destId="{B303A152-D5F1-4A18-813F-E2E35B67E925}" srcOrd="1" destOrd="0" presId="urn:microsoft.com/office/officeart/2005/8/layout/list1"/>
    <dgm:cxn modelId="{927943DF-A3BD-4C4B-8880-9F2BECBB94D4}" type="presOf" srcId="{5D5106FA-2091-4491-8130-81C8257822BF}" destId="{7434E60B-9D92-4C96-BC05-49E506135518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AAFDA2A8-DFCA-44FF-A15A-09D1DCC24FBD}" type="presOf" srcId="{C23FB3AD-ADCB-439B-91E3-CCAC5D95039A}" destId="{D8A736F1-6882-4EE8-B8CF-94E99995BBC4}" srcOrd="0" destOrd="0" presId="urn:microsoft.com/office/officeart/2005/8/layout/list1"/>
    <dgm:cxn modelId="{4A1896F9-5985-43FA-8216-9C9197378597}" type="presOf" srcId="{21CD1CFD-9C1D-4CCD-9C1F-96D7FEC97AFE}" destId="{E849BD94-F756-4A2B-878A-8B8D1301ACCA}" srcOrd="0" destOrd="0" presId="urn:microsoft.com/office/officeart/2005/8/layout/list1"/>
    <dgm:cxn modelId="{BED58CE6-34D8-4351-B2E7-E0BC0BF98EB7}" type="presOf" srcId="{C23FB3AD-ADCB-439B-91E3-CCAC5D95039A}" destId="{0DE7C07F-6E89-49E7-849E-19E901F4E55C}" srcOrd="1" destOrd="0" presId="urn:microsoft.com/office/officeart/2005/8/layout/list1"/>
    <dgm:cxn modelId="{42616D75-128B-4C6E-9FF4-2F14DBF5F057}" type="presOf" srcId="{FCA51B5C-9664-4F83-804A-4F17952C1B77}" destId="{357F34FD-9159-4421-ADFD-8E14EBA959DF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995E9CF3-8500-497D-817F-D0E111227CE2}" type="presOf" srcId="{51801BC8-D6DC-4669-A849-3FE3157A21FE}" destId="{F2F6B223-CEF1-4552-AA17-F64BAF562805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163BDB98-7047-49DE-BA70-E477A0878F4B}" type="presOf" srcId="{30796B16-12F9-40D6-9015-EB89BB5F506A}" destId="{CBC03896-5359-44E0-8915-FCD9B030F579}" srcOrd="0" destOrd="0" presId="urn:microsoft.com/office/officeart/2005/8/layout/list1"/>
    <dgm:cxn modelId="{5D6D2549-01F4-4541-86D6-C1AAAB93B744}" type="presOf" srcId="{3895EC79-AA20-455E-9F69-DE3BD08E691E}" destId="{867F9FBB-DA2B-45E8-A45C-7C53C4121152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4E680806-9BEB-48B9-87BD-E99AB7D00D6D}" type="presOf" srcId="{3895EC79-AA20-455E-9F69-DE3BD08E691E}" destId="{EB0ECFC4-C995-40AD-A8E9-595ABAA26A22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CCACF233-8C10-4F6B-BF52-B33883648ADA}" type="presParOf" srcId="{357F34FD-9159-4421-ADFD-8E14EBA959DF}" destId="{786576EC-D75C-4DB0-B314-C85D4862E4CA}" srcOrd="0" destOrd="0" presId="urn:microsoft.com/office/officeart/2005/8/layout/list1"/>
    <dgm:cxn modelId="{DA7384EC-3BB1-41FA-9241-AC61A391B3E7}" type="presParOf" srcId="{786576EC-D75C-4DB0-B314-C85D4862E4CA}" destId="{EB0ECFC4-C995-40AD-A8E9-595ABAA26A22}" srcOrd="0" destOrd="0" presId="urn:microsoft.com/office/officeart/2005/8/layout/list1"/>
    <dgm:cxn modelId="{51B762AC-84F9-49FD-A7B4-249EAF8380D9}" type="presParOf" srcId="{786576EC-D75C-4DB0-B314-C85D4862E4CA}" destId="{867F9FBB-DA2B-45E8-A45C-7C53C4121152}" srcOrd="1" destOrd="0" presId="urn:microsoft.com/office/officeart/2005/8/layout/list1"/>
    <dgm:cxn modelId="{7FF0388F-0BAF-4551-A666-0935752A10BB}" type="presParOf" srcId="{357F34FD-9159-4421-ADFD-8E14EBA959DF}" destId="{53BD7F68-B256-41A2-AF8D-7FF61038E16B}" srcOrd="1" destOrd="0" presId="urn:microsoft.com/office/officeart/2005/8/layout/list1"/>
    <dgm:cxn modelId="{98E5D1B7-6067-4580-BE5B-2BCA1DA1DA04}" type="presParOf" srcId="{357F34FD-9159-4421-ADFD-8E14EBA959DF}" destId="{CBC03896-5359-44E0-8915-FCD9B030F579}" srcOrd="2" destOrd="0" presId="urn:microsoft.com/office/officeart/2005/8/layout/list1"/>
    <dgm:cxn modelId="{23D5A119-6CD8-41E2-8121-CBDBA5332BE1}" type="presParOf" srcId="{357F34FD-9159-4421-ADFD-8E14EBA959DF}" destId="{D23B6F7A-3280-4B61-8C5A-157F38DB805D}" srcOrd="3" destOrd="0" presId="urn:microsoft.com/office/officeart/2005/8/layout/list1"/>
    <dgm:cxn modelId="{7177FF02-0BE4-4895-B18D-EBDFAE32A116}" type="presParOf" srcId="{357F34FD-9159-4421-ADFD-8E14EBA959DF}" destId="{24B7CFB4-FF55-4562-A794-0EB5393671C4}" srcOrd="4" destOrd="0" presId="urn:microsoft.com/office/officeart/2005/8/layout/list1"/>
    <dgm:cxn modelId="{0429481C-3504-41A7-8463-6A4E76307D2B}" type="presParOf" srcId="{24B7CFB4-FF55-4562-A794-0EB5393671C4}" destId="{D8A736F1-6882-4EE8-B8CF-94E99995BBC4}" srcOrd="0" destOrd="0" presId="urn:microsoft.com/office/officeart/2005/8/layout/list1"/>
    <dgm:cxn modelId="{58FD93C9-D889-4040-962C-90E54686FB2A}" type="presParOf" srcId="{24B7CFB4-FF55-4562-A794-0EB5393671C4}" destId="{0DE7C07F-6E89-49E7-849E-19E901F4E55C}" srcOrd="1" destOrd="0" presId="urn:microsoft.com/office/officeart/2005/8/layout/list1"/>
    <dgm:cxn modelId="{28BB786A-942C-4172-892B-3CC45D37348B}" type="presParOf" srcId="{357F34FD-9159-4421-ADFD-8E14EBA959DF}" destId="{BA0DF4E2-C357-494D-8797-8B5E841504F2}" srcOrd="5" destOrd="0" presId="urn:microsoft.com/office/officeart/2005/8/layout/list1"/>
    <dgm:cxn modelId="{A2CACFAB-41CB-4824-89E7-AD31A712DEC9}" type="presParOf" srcId="{357F34FD-9159-4421-ADFD-8E14EBA959DF}" destId="{7434E60B-9D92-4C96-BC05-49E506135518}" srcOrd="6" destOrd="0" presId="urn:microsoft.com/office/officeart/2005/8/layout/list1"/>
    <dgm:cxn modelId="{DA692706-BDC8-4063-8FF9-CBF0AFA03BFA}" type="presParOf" srcId="{357F34FD-9159-4421-ADFD-8E14EBA959DF}" destId="{9B5427D5-06B1-41D5-84C6-F7C7B8DCA45D}" srcOrd="7" destOrd="0" presId="urn:microsoft.com/office/officeart/2005/8/layout/list1"/>
    <dgm:cxn modelId="{A7A4CA9E-3695-4BB2-878E-C05EB7FACAFC}" type="presParOf" srcId="{357F34FD-9159-4421-ADFD-8E14EBA959DF}" destId="{350B5CD4-14C5-4C8F-AD3E-3204822691E7}" srcOrd="8" destOrd="0" presId="urn:microsoft.com/office/officeart/2005/8/layout/list1"/>
    <dgm:cxn modelId="{BB41498A-9FEC-4C63-85E6-3CCCC607A395}" type="presParOf" srcId="{350B5CD4-14C5-4C8F-AD3E-3204822691E7}" destId="{E849BD94-F756-4A2B-878A-8B8D1301ACCA}" srcOrd="0" destOrd="0" presId="urn:microsoft.com/office/officeart/2005/8/layout/list1"/>
    <dgm:cxn modelId="{1508E458-1083-4471-9D03-898971B423F1}" type="presParOf" srcId="{350B5CD4-14C5-4C8F-AD3E-3204822691E7}" destId="{B303A152-D5F1-4A18-813F-E2E35B67E925}" srcOrd="1" destOrd="0" presId="urn:microsoft.com/office/officeart/2005/8/layout/list1"/>
    <dgm:cxn modelId="{8146313D-027A-42D0-83C1-2830B403186E}" type="presParOf" srcId="{357F34FD-9159-4421-ADFD-8E14EBA959DF}" destId="{5FDAF200-F332-4E4A-80AF-DCEE715F35A5}" srcOrd="9" destOrd="0" presId="urn:microsoft.com/office/officeart/2005/8/layout/list1"/>
    <dgm:cxn modelId="{E8514C5E-E5F4-49D0-83FE-59B988EF59ED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3E4050-DDE1-4C66-8292-F67B17DC5EC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7E6737-018C-41EF-98E1-58A2AD93BB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978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006C36-BE77-4457-B225-5FBD2B68BEA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E56143-40B1-41D1-BAA0-B706DC3CE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25599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11.1.2012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VY_52_INOVACE_04_FYZIKA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- Teplota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elsius,domácnosti,Fahrenheit,fotografie,počasí,teploměry,teploty"/>
          <p:cNvPicPr>
            <a:picLocks noChangeAspect="1" noChangeArrowheads="1"/>
          </p:cNvPicPr>
          <p:nvPr/>
        </p:nvPicPr>
        <p:blipFill>
          <a:blip r:embed="rId2" cstate="print"/>
          <a:srcRect l="10976" r="10976"/>
          <a:stretch>
            <a:fillRect/>
          </a:stretch>
        </p:blipFill>
        <p:spPr bwMode="auto">
          <a:xfrm>
            <a:off x="4535488" y="260648"/>
            <a:ext cx="4608512" cy="59046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čísla,fotografie,počasí,symboly,teploměry,teplot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3095625" cy="3816424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  <a:sp3d>
            <a:bevelT w="114300" prst="artDeco"/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Arial Black" pitchFamily="34" charset="0"/>
              </a:rPr>
              <a:t>Teplota</a:t>
            </a:r>
            <a:endParaRPr lang="cs-CZ" sz="4400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Opakování kapitoly teplota, měření teploty, jednotky, grafické znázornění závislosti teploty na čase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Zapiš, jak se značí následující veličina a doplň její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</a:p>
          <a:p>
            <a:endParaRPr lang="cs-CZ" dirty="0" smtClean="0"/>
          </a:p>
          <a:p>
            <a:r>
              <a:rPr lang="cs-CZ" dirty="0" smtClean="0"/>
              <a:t>jednotka používaná k měření teploty:</a:t>
            </a:r>
          </a:p>
          <a:p>
            <a:endParaRPr lang="cs-CZ" dirty="0" smtClean="0"/>
          </a:p>
          <a:p>
            <a:r>
              <a:rPr lang="cs-CZ" dirty="0" smtClean="0"/>
              <a:t>mezinárodní jednotka pro teplotu používaná ve fyzice, chemii, astronomii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39752" y="1412776"/>
            <a:ext cx="165618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t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380312" y="2132856"/>
            <a:ext cx="1512168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Franklin Gothic Medium"/>
              </a:rPr>
              <a:t>Stupeň Celsia – značí se </a:t>
            </a:r>
            <a:r>
              <a:rPr lang="cs-CZ" sz="4000" b="1" dirty="0" smtClean="0">
                <a:solidFill>
                  <a:srgbClr val="002060"/>
                </a:solidFill>
              </a:rPr>
              <a:t>ºC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131840" y="5373216"/>
            <a:ext cx="4392488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Franklin Gothic Medium"/>
              </a:rPr>
              <a:t>Stupeň </a:t>
            </a:r>
            <a:r>
              <a:rPr lang="cs-CZ" sz="2000" b="1" dirty="0" err="1" smtClean="0">
                <a:solidFill>
                  <a:schemeClr val="tx1"/>
                </a:solidFill>
                <a:latin typeface="Franklin Gothic Medium"/>
              </a:rPr>
              <a:t>Kelvina</a:t>
            </a:r>
            <a:r>
              <a:rPr lang="cs-CZ" sz="2000" b="1" dirty="0" smtClean="0">
                <a:solidFill>
                  <a:schemeClr val="tx1"/>
                </a:solidFill>
                <a:latin typeface="Franklin Gothic Medium"/>
              </a:rPr>
              <a:t>, značí se  </a:t>
            </a:r>
            <a:r>
              <a:rPr lang="cs-CZ" sz="4000" b="1" dirty="0" smtClean="0">
                <a:solidFill>
                  <a:srgbClr val="002060"/>
                </a:solidFill>
              </a:rPr>
              <a:t>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čísla,Fotografie,objekty,teploměry,teplot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196752"/>
            <a:ext cx="1439441" cy="1439442"/>
          </a:xfrm>
          <a:prstGeom prst="rect">
            <a:avLst/>
          </a:prstGeom>
          <a:noFill/>
        </p:spPr>
      </p:pic>
      <p:pic>
        <p:nvPicPr>
          <p:cNvPr id="7170" name="Picture 2" descr="fotografie,lékařské vybavení,teploměry,zdravotnictv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941168"/>
            <a:ext cx="1583457" cy="158345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vhodný teploměr k měření teploty: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lidského těla</a:t>
            </a:r>
          </a:p>
          <a:p>
            <a:endParaRPr lang="cs-CZ" dirty="0" smtClean="0"/>
          </a:p>
          <a:p>
            <a:r>
              <a:rPr lang="cs-CZ" dirty="0" smtClean="0"/>
              <a:t>venkovního vzduchu</a:t>
            </a:r>
          </a:p>
          <a:p>
            <a:endParaRPr lang="cs-CZ" dirty="0" smtClean="0"/>
          </a:p>
          <a:p>
            <a:r>
              <a:rPr lang="cs-CZ" dirty="0" smtClean="0"/>
              <a:t>vody při zavařování</a:t>
            </a:r>
          </a:p>
          <a:p>
            <a:endParaRPr lang="cs-CZ" dirty="0"/>
          </a:p>
        </p:txBody>
      </p:sp>
      <p:pic>
        <p:nvPicPr>
          <p:cNvPr id="7174" name="Picture 6" descr="fotografie,léčiva,medicína,teploměry,teploty,zdravotnictv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3068960"/>
            <a:ext cx="1367433" cy="1367434"/>
          </a:xfrm>
          <a:prstGeom prst="rect">
            <a:avLst/>
          </a:prstGeom>
          <a:noFill/>
        </p:spPr>
      </p:pic>
      <p:cxnSp>
        <p:nvCxnSpPr>
          <p:cNvPr id="8" name="Pravoúhlá spojovací čára 7"/>
          <p:cNvCxnSpPr/>
          <p:nvPr/>
        </p:nvCxnSpPr>
        <p:spPr>
          <a:xfrm rot="16200000" flipH="1">
            <a:off x="2771800" y="2204864"/>
            <a:ext cx="3024336" cy="2448272"/>
          </a:xfrm>
          <a:prstGeom prst="bentConnector3">
            <a:avLst>
              <a:gd name="adj1" fmla="val 13899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ravoúhlá spojovací čára 10"/>
          <p:cNvCxnSpPr/>
          <p:nvPr/>
        </p:nvCxnSpPr>
        <p:spPr>
          <a:xfrm flipV="1">
            <a:off x="4499992" y="1916832"/>
            <a:ext cx="2736304" cy="115212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ravoúhlá spojovací čára 12"/>
          <p:cNvCxnSpPr/>
          <p:nvPr/>
        </p:nvCxnSpPr>
        <p:spPr>
          <a:xfrm flipV="1">
            <a:off x="4427984" y="3789040"/>
            <a:ext cx="1728192" cy="432048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a)</a:t>
            </a:r>
          </a:p>
          <a:p>
            <a:r>
              <a:rPr lang="cs-CZ" dirty="0" smtClean="0"/>
              <a:t>b)</a:t>
            </a:r>
          </a:p>
          <a:p>
            <a:r>
              <a:rPr lang="cs-CZ" dirty="0" smtClean="0"/>
              <a:t>c)</a:t>
            </a:r>
          </a:p>
          <a:p>
            <a:r>
              <a:rPr lang="cs-CZ" dirty="0" smtClean="0"/>
              <a:t>d)</a:t>
            </a:r>
          </a:p>
          <a:p>
            <a:r>
              <a:rPr lang="cs-CZ" dirty="0" smtClean="0"/>
              <a:t>f)</a:t>
            </a:r>
          </a:p>
          <a:p>
            <a:r>
              <a:rPr lang="cs-CZ" dirty="0" smtClean="0"/>
              <a:t>g)</a:t>
            </a:r>
          </a:p>
          <a:p>
            <a:r>
              <a:rPr lang="cs-CZ" dirty="0" smtClean="0"/>
              <a:t>h)</a:t>
            </a:r>
          </a:p>
          <a:p>
            <a:r>
              <a:rPr lang="cs-CZ" dirty="0" smtClean="0"/>
              <a:t>i)</a:t>
            </a:r>
          </a:p>
          <a:p>
            <a:endParaRPr lang="cs-CZ" dirty="0" smtClean="0"/>
          </a:p>
        </p:txBody>
      </p:sp>
      <p:pic>
        <p:nvPicPr>
          <p:cNvPr id="7170" name="Picture 2" descr="http://www.email.cz/getAttachment?session=%C8r%CF%83%AB%FE%FB%E1%7D%AA%F5%7C%1A%9E%A5%5D%F0I%1Cuo%93L85%2B%05x%F4%3Af%E0%7C%3F%C5%60%E8s%7E%17%FB%DA%8Es%005%C5%AC%93%A2%0D%A9%D8%908%D4%96_%93%8F%0F%04o%ED%D8C%9E%1A%1D%F0%B3V%DB%B0J%AAU%C6%18%15%F9%29o%D8%15%85%94%8C%A3%CE%D9%9E%96%17%C8%07z%16%EC%94S%8F%0C%BD%CD%DC%60%80%EF%C6%95%3B%FFr%F3b%CF%C1%DFX%DD%E0%E8%D0w%C8%FF%F8E%FD%AA%CCCC%C6%90%F3%1B%2B%0D%98%C3%E2%3B%91%F8%01%CC%8D%5CU%9F%9C%CE%B3%80%C8%B9E%E2%F3%1B%2B%0D%98%C3%E2%3B.%ECa%02Z%19%94%EA-%CA%E7%86%C7%D4%CC%3E%E1%FD%09D-%D2%C4%A2%18%97%E1%85%F2%B4%BE%B5"/>
          <p:cNvPicPr>
            <a:picLocks noChangeAspect="1" noChangeArrowheads="1"/>
          </p:cNvPicPr>
          <p:nvPr/>
        </p:nvPicPr>
        <p:blipFill>
          <a:blip r:embed="rId2" cstate="print"/>
          <a:srcRect l="45052" t="7346" r="26236" b="40573"/>
          <a:stretch>
            <a:fillRect/>
          </a:stretch>
        </p:blipFill>
        <p:spPr bwMode="auto">
          <a:xfrm>
            <a:off x="4499992" y="1412776"/>
            <a:ext cx="4320480" cy="507969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teplotu na teploměrech: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87624" y="170080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38 ºC</a:t>
            </a:r>
            <a:endParaRPr lang="cs-CZ" sz="20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2276872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37,2 ºC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87624" y="2852936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-12 ºC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87624" y="3356992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64 ºC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87624" y="4365104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65,5 ºC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87624" y="386104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-11 ºC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624" y="494116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74 ºC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187624" y="5517232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23 ºC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čísla,Fotografie,objekty,teploměry,teploty"/>
          <p:cNvPicPr>
            <a:picLocks noChangeAspect="1" noChangeArrowheads="1"/>
          </p:cNvPicPr>
          <p:nvPr/>
        </p:nvPicPr>
        <p:blipFill>
          <a:blip r:embed="rId2" cstate="print"/>
          <a:srcRect l="34697" t="9832" r="35102"/>
          <a:stretch>
            <a:fillRect/>
          </a:stretch>
        </p:blipFill>
        <p:spPr bwMode="auto">
          <a:xfrm>
            <a:off x="6948264" y="692696"/>
            <a:ext cx="1936238" cy="590861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Vyřeš slovní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 noci byla naměřena teplota 4 </a:t>
            </a:r>
            <a:r>
              <a:rPr lang="cs-CZ" dirty="0" smtClean="0">
                <a:solidFill>
                  <a:schemeClr val="tx1"/>
                </a:solidFill>
                <a:latin typeface="Franklin Gothic Medium"/>
              </a:rPr>
              <a:t>ºC pod nulou, v poledne vystoupila na 9 ºC. O kolik stupňů stoupla teplota?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H="1">
            <a:off x="5076056" y="3501008"/>
            <a:ext cx="288032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4644008" y="3068960"/>
            <a:ext cx="3312368" cy="72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3563888" y="2852936"/>
            <a:ext cx="108012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9 </a:t>
            </a:r>
            <a:r>
              <a:rPr lang="cs-CZ" sz="2000" b="1" dirty="0" smtClean="0">
                <a:solidFill>
                  <a:srgbClr val="002060"/>
                </a:solidFill>
                <a:latin typeface="Franklin Gothic Medium"/>
              </a:rPr>
              <a:t>ºC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923928" y="3429000"/>
            <a:ext cx="11521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  <a:latin typeface="Franklin Gothic Medium"/>
              </a:rPr>
              <a:t>-4 ºC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83568" y="4365104"/>
            <a:ext cx="496855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Franklin Gothic Medium"/>
              </a:rPr>
              <a:t>Od -4 ºC do nuly stoupla o 4 stupně, od nuly do 9 ºC stoupla o 9 stupňů, celkem se tedy teplota zvýšila o </a:t>
            </a:r>
            <a:r>
              <a:rPr lang="cs-CZ" b="1" u="sng" dirty="0" smtClean="0">
                <a:solidFill>
                  <a:srgbClr val="002060"/>
                </a:solidFill>
                <a:latin typeface="Franklin Gothic Medium"/>
              </a:rPr>
              <a:t>13 ºC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čísla,Fotografie,objekty,teploměry,teploty"/>
          <p:cNvPicPr>
            <a:picLocks noChangeAspect="1" noChangeArrowheads="1"/>
          </p:cNvPicPr>
          <p:nvPr/>
        </p:nvPicPr>
        <p:blipFill>
          <a:blip r:embed="rId2" cstate="print"/>
          <a:srcRect l="34697" t="9832" r="35102"/>
          <a:stretch>
            <a:fillRect/>
          </a:stretch>
        </p:blipFill>
        <p:spPr bwMode="auto">
          <a:xfrm>
            <a:off x="6948264" y="692696"/>
            <a:ext cx="1936238" cy="590861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Teplota ve dne byla 13</a:t>
            </a:r>
            <a:r>
              <a:rPr lang="cs-CZ" b="1" dirty="0" smtClean="0">
                <a:solidFill>
                  <a:schemeClr val="tx1"/>
                </a:solidFill>
                <a:latin typeface="Franklin Gothic Medium"/>
              </a:rPr>
              <a:t>ºC</a:t>
            </a:r>
            <a:r>
              <a:rPr lang="cs-CZ" b="1" dirty="0" smtClean="0">
                <a:solidFill>
                  <a:schemeClr val="tx1"/>
                </a:solidFill>
              </a:rPr>
              <a:t>, v noci klesla o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15 stupňů. Kolik stupňů Celsia jsme na teploměru naměřili v noci?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H="1">
            <a:off x="5220072" y="2924944"/>
            <a:ext cx="2736304" cy="43204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4067944" y="2996952"/>
            <a:ext cx="12241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13 ºC</a:t>
            </a:r>
            <a:endParaRPr lang="cs-CZ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7308304" y="2852936"/>
            <a:ext cx="648072" cy="720080"/>
          </a:xfrm>
          <a:prstGeom prst="curvedRightArrow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>
            <a:stCxn id="9" idx="0"/>
          </p:cNvCxnSpPr>
          <p:nvPr/>
        </p:nvCxnSpPr>
        <p:spPr>
          <a:xfrm flipH="1">
            <a:off x="5364088" y="3172471"/>
            <a:ext cx="1944216" cy="83259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Elipsa 11"/>
          <p:cNvSpPr/>
          <p:nvPr/>
        </p:nvSpPr>
        <p:spPr>
          <a:xfrm>
            <a:off x="2555776" y="3717032"/>
            <a:ext cx="302433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Teplota klesla o 15 ºC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95536" y="4653136"/>
            <a:ext cx="6120680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Původní teplota byla 13 ºC, Klesla o 15 ºC. K nule klesla o 13 ºC, pod nulu o 2  ºC. V noci jsme tedy naměřili </a:t>
            </a:r>
            <a:r>
              <a:rPr lang="cs-CZ" b="1" u="sng" dirty="0" smtClean="0">
                <a:solidFill>
                  <a:schemeClr val="tx1"/>
                </a:solidFill>
                <a:latin typeface="Arial Black" pitchFamily="34" charset="0"/>
              </a:rPr>
              <a:t>– 2  ºC</a:t>
            </a:r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.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čísla,Fotografie,objekty,teploměry,teploty"/>
          <p:cNvPicPr>
            <a:picLocks noChangeAspect="1" noChangeArrowheads="1"/>
          </p:cNvPicPr>
          <p:nvPr/>
        </p:nvPicPr>
        <p:blipFill>
          <a:blip r:embed="rId2" cstate="print"/>
          <a:srcRect l="34697" t="9832" r="35102"/>
          <a:stretch>
            <a:fillRect/>
          </a:stretch>
        </p:blipFill>
        <p:spPr bwMode="auto">
          <a:xfrm>
            <a:off x="6516216" y="661355"/>
            <a:ext cx="2627784" cy="619664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Prohlédni si dobře teploměr a urči: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Jaký je rozsah stupnice </a:t>
            </a:r>
            <a:br>
              <a:rPr lang="cs-CZ" dirty="0" smtClean="0"/>
            </a:br>
            <a:r>
              <a:rPr lang="cs-CZ" dirty="0" smtClean="0"/>
              <a:t>ve stupních Celsia</a:t>
            </a:r>
          </a:p>
          <a:p>
            <a:r>
              <a:rPr lang="cs-CZ" dirty="0" smtClean="0"/>
              <a:t>Jakou ukazuje teplotu</a:t>
            </a:r>
          </a:p>
          <a:p>
            <a:r>
              <a:rPr lang="cs-CZ" dirty="0" smtClean="0"/>
              <a:t>Kolik </a:t>
            </a:r>
            <a:r>
              <a:rPr lang="cs-CZ" dirty="0" smtClean="0">
                <a:latin typeface="Franklin Gothic Medium"/>
              </a:rPr>
              <a:t>ºC odpovídá nejmenšímu dílku</a:t>
            </a:r>
            <a:br>
              <a:rPr lang="cs-CZ" dirty="0" smtClean="0">
                <a:latin typeface="Franklin Gothic Medium"/>
              </a:rPr>
            </a:b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Jaká je odchylka měření</a:t>
            </a:r>
            <a:br>
              <a:rPr lang="cs-CZ" dirty="0" smtClean="0">
                <a:latin typeface="Franklin Gothic Medium"/>
              </a:rPr>
            </a:b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K čemu se tento teploměr používá</a:t>
            </a:r>
            <a:br>
              <a:rPr lang="cs-CZ" dirty="0" smtClean="0">
                <a:latin typeface="Franklin Gothic Medium"/>
              </a:rPr>
            </a:b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76056" y="1484784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-60 </a:t>
            </a:r>
            <a:r>
              <a:rPr lang="cs-CZ" b="1" dirty="0" smtClean="0">
                <a:solidFill>
                  <a:schemeClr val="tx1"/>
                </a:solidFill>
                <a:latin typeface="Franklin Gothic Medium"/>
              </a:rPr>
              <a:t>ºC –až 50 ºC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2040" y="2420888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25 ºC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87624" y="3573016"/>
            <a:ext cx="280831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Franklin Gothic Medium"/>
              </a:rPr>
              <a:t>   </a:t>
            </a:r>
            <a:r>
              <a:rPr lang="cs-CZ" b="1" dirty="0" smtClean="0">
                <a:solidFill>
                  <a:schemeClr val="tx1"/>
                </a:solidFill>
              </a:rPr>
              <a:t>1 dílek =1 ºC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95736" y="4509120"/>
            <a:ext cx="417646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Odchylka měření je rovna polovině nejmenšího dílku, </a:t>
            </a:r>
            <a:r>
              <a:rPr lang="cs-CZ" b="1" dirty="0" err="1" smtClean="0">
                <a:solidFill>
                  <a:schemeClr val="tx1"/>
                </a:solidFill>
              </a:rPr>
              <a:t>tj</a:t>
            </a:r>
            <a:r>
              <a:rPr lang="cs-CZ" b="1" dirty="0" smtClean="0">
                <a:solidFill>
                  <a:schemeClr val="tx1"/>
                </a:solidFill>
              </a:rPr>
              <a:t>, 0,5 ºC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95736" y="5589240"/>
            <a:ext cx="280831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Měření venkovní teplota – teploty vzduchu.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grafu je znázorněn průběh teploty během jednoho dne. Najdi 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a)V kolik hodin byla teplota nejvyšší?</a:t>
            </a:r>
          </a:p>
          <a:p>
            <a:r>
              <a:rPr lang="cs-CZ" dirty="0" smtClean="0"/>
              <a:t>b)Kdy byla teplota nad bodem mrazu?</a:t>
            </a:r>
          </a:p>
          <a:p>
            <a:r>
              <a:rPr lang="cs-CZ" dirty="0" smtClean="0"/>
              <a:t>c)V kterou roční dobu byly teploty pravděpodobně naměřeny?</a:t>
            </a:r>
          </a:p>
          <a:p>
            <a:r>
              <a:rPr lang="cs-CZ" dirty="0" smtClean="0"/>
              <a:t>d)Jaká teplota byla v8:00?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Graf </a:t>
            </a:r>
            <a:endParaRPr lang="cs-CZ" dirty="0"/>
          </a:p>
        </p:txBody>
      </p:sp>
      <p:pic>
        <p:nvPicPr>
          <p:cNvPr id="26626" name="Picture 2" descr="http://www.email.cz/getAttachment?session=%1C%20%0CT%11%D3%1D%A2%DB%EF%84%BF%3A5%28%DE%F0I%1Cuo%93L89%BA%B7C%40%B8%AB%0E%7C%3F%C5%60%E8s%7E%17%FB%DA%8Es%005%C5%AC%93%A2%0D%A9%D8%908%D4%96_%93%8F%0F%04o%ED%D8C%9E%1A%1D%F0%B3V%DB%B0J%AAU%C6%18%15%F9%29o%D8%15%85%94%8C%A3%CE%D9%9E%96%17%C8%07z%16%EC%94S%8F%0C%BD%CD%DC%60%80%EF%C6%95%3B%FFr%F3b%CF%C1%DFX%DD%E0%E8%D0w%C8%FF%F8E%FD%AA%CCCC%C6%90%F3%1B%2B%0D%98%C3%E2%3B%91%F8%01%CC%8D%5CU%9F%9C%CE%B3%80%C8%B9E%E2%F3%1B%2B%0D%98%C3%E2%3B.%ECa%02Z%19%94%EA-%CA%E7%86%C7%D4%CC%3E%E1%FD%09D-%D2%C4%A2%18%97%E1%85%F2%B4%BE%B5"/>
          <p:cNvPicPr>
            <a:picLocks noChangeAspect="1" noChangeArrowheads="1"/>
          </p:cNvPicPr>
          <p:nvPr/>
        </p:nvPicPr>
        <p:blipFill>
          <a:blip r:embed="rId2" cstate="print"/>
          <a:srcRect l="17187" t="19233" r="48275" b="41583"/>
          <a:stretch>
            <a:fillRect/>
          </a:stretch>
        </p:blipFill>
        <p:spPr bwMode="auto">
          <a:xfrm>
            <a:off x="5076056" y="2204864"/>
            <a:ext cx="3902482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Zjisti, jaká je teplota zdravého člověka, ptáka, koně.</a:t>
            </a:r>
          </a:p>
          <a:p>
            <a:r>
              <a:rPr lang="cs-CZ" dirty="0" smtClean="0"/>
              <a:t>Najdi průměrnou teplotu v létě v České republice, na Antarktidě, na Rovníku.</a:t>
            </a:r>
          </a:p>
          <a:p>
            <a:r>
              <a:rPr lang="cs-CZ" dirty="0" smtClean="0"/>
              <a:t>Jaká je teplota vody v krytém bazénu? V sauně?</a:t>
            </a:r>
          </a:p>
          <a:p>
            <a:r>
              <a:rPr lang="cs-CZ" dirty="0" smtClean="0"/>
              <a:t>Jaká nejnižší a nejvyšší teplota byla naměřena v </a:t>
            </a:r>
            <a:r>
              <a:rPr lang="cs-CZ" smtClean="0"/>
              <a:t>České republice?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www.microsoft.com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Fyzika 1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a.s., 2007. ISBN 978-80-7235-347-7.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BOHUNĚK, EVA HEJNOVÁ.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Tematické prověrky z učiva fyziky základní školy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Prometheus, 2005. ISBN 80-7196-290-2.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 ŠEDIVÝ, JAN PURKAR, STANISLAV PFEFRČEK.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Úlohy z fyziky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Fortuna, 1996. ISBN 80-7168-315-9.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Sbírka úloh z fyziky pro ZŠ 1. díl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, 1992. ISBN 80-04-26025-X.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219</TotalTime>
  <Words>589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Teplota</vt:lpstr>
      <vt:lpstr>Zapiš, jak se značí následující veličina a doplň její jednotky</vt:lpstr>
      <vt:lpstr>Přiřaď vhodný teploměr k měření teploty:</vt:lpstr>
      <vt:lpstr>Urči teplotu na teploměrech:</vt:lpstr>
      <vt:lpstr>Vyřeš slovní úlohu:</vt:lpstr>
      <vt:lpstr>Vyřeš slovní úlohu</vt:lpstr>
      <vt:lpstr>Prohlédni si dobře teploměr a urči: </vt:lpstr>
      <vt:lpstr>Na grafu je znázorněn průběh teploty během jednoho dne. Najdi odpovědi na otázky: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Teplota</dc:title>
  <dc:creator>ZŠ a MŠ při dětské léčebně</dc:creator>
  <cp:lastModifiedBy>NB</cp:lastModifiedBy>
  <cp:revision>30</cp:revision>
  <dcterms:created xsi:type="dcterms:W3CDTF">2012-01-02T13:17:15Z</dcterms:created>
  <dcterms:modified xsi:type="dcterms:W3CDTF">2012-03-06T20:12:44Z</dcterms:modified>
</cp:coreProperties>
</file>