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Marie Hrbková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VY_32_INOVACE_5A09M3_Sčítání do 100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Sčítání do 100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A81C024-60B8-4A30-A7A9-A8EBF2EE209A}" type="presOf" srcId="{FBBFC3EA-9D9D-4F3A-BEA6-9C2C0E46BF20}" destId="{643EA938-EDE0-4533-ACCC-D2BD6F3A527C}" srcOrd="0" destOrd="0" presId="urn:microsoft.com/office/officeart/2005/8/layout/target3"/>
    <dgm:cxn modelId="{78FC0847-4214-4631-97D4-60F8A9CEDEFA}" type="presOf" srcId="{445C7998-7549-48B0-BD68-D4F0167F02E5}" destId="{BC35EE03-4121-4EF9-923D-7CB6D30D358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D38F95A-08DC-4E1A-A72C-DB11D4051DEF}" type="presOf" srcId="{EBC41103-E2E5-4D48-9B4B-425520D3D098}" destId="{A27B6496-BF1B-4384-9217-9659064D5D6A}" srcOrd="1" destOrd="0" presId="urn:microsoft.com/office/officeart/2005/8/layout/target3"/>
    <dgm:cxn modelId="{12A075E9-AFA1-4684-A240-B2B3E18120E7}" type="presOf" srcId="{EBC41103-E2E5-4D48-9B4B-425520D3D098}" destId="{3BA01B75-849B-4716-8BCD-084A86FF328F}" srcOrd="0" destOrd="0" presId="urn:microsoft.com/office/officeart/2005/8/layout/target3"/>
    <dgm:cxn modelId="{589AAF49-AF69-4EBB-89A7-074AC467DDFC}" type="presOf" srcId="{019433A1-1324-4DE1-9E6F-32B851095F74}" destId="{E7297F21-D4FD-4A41-AE58-814D01A6B5E7}" srcOrd="1" destOrd="0" presId="urn:microsoft.com/office/officeart/2005/8/layout/target3"/>
    <dgm:cxn modelId="{230788A1-11F0-4676-BB12-535A018E88AD}" type="presOf" srcId="{445C7998-7549-48B0-BD68-D4F0167F02E5}" destId="{4D19AB04-24FA-40C2-B203-52AE3D15E171}" srcOrd="1" destOrd="0" presId="urn:microsoft.com/office/officeart/2005/8/layout/target3"/>
    <dgm:cxn modelId="{8BDB1A65-3F7C-43BB-9D1C-E487051FE71B}" type="presOf" srcId="{019433A1-1324-4DE1-9E6F-32B851095F74}" destId="{A3817367-F2BC-482F-8832-FA00B51DCCF3}" srcOrd="0" destOrd="0" presId="urn:microsoft.com/office/officeart/2005/8/layout/target3"/>
    <dgm:cxn modelId="{D99C4A2D-CDE1-4391-BDE0-7A18CDF2D652}" type="presOf" srcId="{39F8B381-5807-488E-AC22-73DD4140ED4A}" destId="{71045F8C-00FA-488E-A7BD-E2E6753D979D}" srcOrd="0" destOrd="0" presId="urn:microsoft.com/office/officeart/2005/8/layout/target3"/>
    <dgm:cxn modelId="{EC2E54BA-7429-4A76-BF73-36FBBF716B79}" type="presOf" srcId="{C73C7642-F245-4585-8F88-243F9FAEF6CA}" destId="{59F530CB-4999-43B3-A00D-6AB53886BD7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D3E6A5BE-47E6-4BB4-9223-CE0AEA922582}" type="presOf" srcId="{C73C7642-F245-4585-8F88-243F9FAEF6CA}" destId="{9A9B6F4F-B6FF-4F2D-B640-A8473E58952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0C68516-8999-4DB6-B4FA-9100D6202ABB}" type="presOf" srcId="{FBBFC3EA-9D9D-4F3A-BEA6-9C2C0E46BF20}" destId="{832BF48F-0145-4429-9E02-8FCA946CCE9E}" srcOrd="1" destOrd="0" presId="urn:microsoft.com/office/officeart/2005/8/layout/target3"/>
    <dgm:cxn modelId="{8F9D69C3-7C96-439E-B5E2-2433D789B3BC}" type="presParOf" srcId="{71045F8C-00FA-488E-A7BD-E2E6753D979D}" destId="{3577EC6B-C980-4F34-8C69-4365E7B8FC8C}" srcOrd="0" destOrd="0" presId="urn:microsoft.com/office/officeart/2005/8/layout/target3"/>
    <dgm:cxn modelId="{B11BFF75-242B-4748-A137-54E9BC2C5D52}" type="presParOf" srcId="{71045F8C-00FA-488E-A7BD-E2E6753D979D}" destId="{6940EB87-DC1D-4BC3-9408-9AC2E1FFC039}" srcOrd="1" destOrd="0" presId="urn:microsoft.com/office/officeart/2005/8/layout/target3"/>
    <dgm:cxn modelId="{83B31A2E-37E9-49BB-8541-1D0049F1DACA}" type="presParOf" srcId="{71045F8C-00FA-488E-A7BD-E2E6753D979D}" destId="{BC35EE03-4121-4EF9-923D-7CB6D30D358D}" srcOrd="2" destOrd="0" presId="urn:microsoft.com/office/officeart/2005/8/layout/target3"/>
    <dgm:cxn modelId="{50B29218-C95C-4D03-ACD0-83385BB989E7}" type="presParOf" srcId="{71045F8C-00FA-488E-A7BD-E2E6753D979D}" destId="{C95EEA27-3CBF-4645-A92D-9D8AF5C1CBFC}" srcOrd="3" destOrd="0" presId="urn:microsoft.com/office/officeart/2005/8/layout/target3"/>
    <dgm:cxn modelId="{1B52BD8A-ACEC-4456-B240-3EA131D1B098}" type="presParOf" srcId="{71045F8C-00FA-488E-A7BD-E2E6753D979D}" destId="{851BB866-B6AE-4566-893F-4C635BA974FC}" srcOrd="4" destOrd="0" presId="urn:microsoft.com/office/officeart/2005/8/layout/target3"/>
    <dgm:cxn modelId="{40F997DE-3EF1-42E7-AE8E-FBAFD43CE861}" type="presParOf" srcId="{71045F8C-00FA-488E-A7BD-E2E6753D979D}" destId="{643EA938-EDE0-4533-ACCC-D2BD6F3A527C}" srcOrd="5" destOrd="0" presId="urn:microsoft.com/office/officeart/2005/8/layout/target3"/>
    <dgm:cxn modelId="{4566D333-DFCA-48F5-B73E-3DD7096AB21B}" type="presParOf" srcId="{71045F8C-00FA-488E-A7BD-E2E6753D979D}" destId="{92F31B18-D66D-4CC7-89B9-378928DE877D}" srcOrd="6" destOrd="0" presId="urn:microsoft.com/office/officeart/2005/8/layout/target3"/>
    <dgm:cxn modelId="{2ABEB9B0-CFA4-4FAA-BD8B-49CDC4A82F7B}" type="presParOf" srcId="{71045F8C-00FA-488E-A7BD-E2E6753D979D}" destId="{902074E1-B931-4618-97F1-FADBE82E9C3C}" srcOrd="7" destOrd="0" presId="urn:microsoft.com/office/officeart/2005/8/layout/target3"/>
    <dgm:cxn modelId="{F48C2C46-7BD2-48F8-8DAD-243815DB726A}" type="presParOf" srcId="{71045F8C-00FA-488E-A7BD-E2E6753D979D}" destId="{A3817367-F2BC-482F-8832-FA00B51DCCF3}" srcOrd="8" destOrd="0" presId="urn:microsoft.com/office/officeart/2005/8/layout/target3"/>
    <dgm:cxn modelId="{30EA6F9D-9264-40C9-9620-692204CECCF9}" type="presParOf" srcId="{71045F8C-00FA-488E-A7BD-E2E6753D979D}" destId="{2DD79E57-A63E-47D4-A1AB-6DF333476AD4}" srcOrd="9" destOrd="0" presId="urn:microsoft.com/office/officeart/2005/8/layout/target3"/>
    <dgm:cxn modelId="{548DAAFF-B3E3-446A-BBE0-B593C0A0EA07}" type="presParOf" srcId="{71045F8C-00FA-488E-A7BD-E2E6753D979D}" destId="{648967D3-ED80-4214-8D87-4E7012561E4A}" srcOrd="10" destOrd="0" presId="urn:microsoft.com/office/officeart/2005/8/layout/target3"/>
    <dgm:cxn modelId="{907AD171-1286-4098-AED8-7E26C2734E28}" type="presParOf" srcId="{71045F8C-00FA-488E-A7BD-E2E6753D979D}" destId="{9A9B6F4F-B6FF-4F2D-B640-A8473E589523}" srcOrd="11" destOrd="0" presId="urn:microsoft.com/office/officeart/2005/8/layout/target3"/>
    <dgm:cxn modelId="{09AA53E7-D699-455D-9614-CEF39AA97EDC}" type="presParOf" srcId="{71045F8C-00FA-488E-A7BD-E2E6753D979D}" destId="{13BD0FAF-9F2C-4708-9E63-A8E8E5252943}" srcOrd="12" destOrd="0" presId="urn:microsoft.com/office/officeart/2005/8/layout/target3"/>
    <dgm:cxn modelId="{E2FE7595-59D2-412D-A79F-94998866FA25}" type="presParOf" srcId="{71045F8C-00FA-488E-A7BD-E2E6753D979D}" destId="{6821E7C9-5E4B-45FA-8F82-01E6F26FAA25}" srcOrd="13" destOrd="0" presId="urn:microsoft.com/office/officeart/2005/8/layout/target3"/>
    <dgm:cxn modelId="{5E444FFE-048D-4293-9C72-52B8F16F4765}" type="presParOf" srcId="{71045F8C-00FA-488E-A7BD-E2E6753D979D}" destId="{3BA01B75-849B-4716-8BCD-084A86FF328F}" srcOrd="14" destOrd="0" presId="urn:microsoft.com/office/officeart/2005/8/layout/target3"/>
    <dgm:cxn modelId="{ED60971B-46C2-4223-8726-35145A053EB9}" type="presParOf" srcId="{71045F8C-00FA-488E-A7BD-E2E6753D979D}" destId="{4D19AB04-24FA-40C2-B203-52AE3D15E171}" srcOrd="15" destOrd="0" presId="urn:microsoft.com/office/officeart/2005/8/layout/target3"/>
    <dgm:cxn modelId="{DF616C6B-2079-428C-99D2-134CAB6B3C4F}" type="presParOf" srcId="{71045F8C-00FA-488E-A7BD-E2E6753D979D}" destId="{832BF48F-0145-4429-9E02-8FCA946CCE9E}" srcOrd="16" destOrd="0" presId="urn:microsoft.com/office/officeart/2005/8/layout/target3"/>
    <dgm:cxn modelId="{9C07BD39-C434-45C9-B401-A9872EC416E8}" type="presParOf" srcId="{71045F8C-00FA-488E-A7BD-E2E6753D979D}" destId="{E7297F21-D4FD-4A41-AE58-814D01A6B5E7}" srcOrd="17" destOrd="0" presId="urn:microsoft.com/office/officeart/2005/8/layout/target3"/>
    <dgm:cxn modelId="{40B60C07-13E8-4126-9DEF-3232AA5AA128}" type="presParOf" srcId="{71045F8C-00FA-488E-A7BD-E2E6753D979D}" destId="{59F530CB-4999-43B3-A00D-6AB53886BD77}" srcOrd="18" destOrd="0" presId="urn:microsoft.com/office/officeart/2005/8/layout/target3"/>
    <dgm:cxn modelId="{AB142FB7-9BBD-46F3-961B-3CBB82D083F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Marie Hrbková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VY_32_INOVACE_5A09M3_Sčítání do 100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Sčítání do 100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127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040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580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073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949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29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521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9727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835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5949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232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F822E-987B-4BDF-AA3A-CABE08A5E2A5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EDEFD-6270-4278-BB95-C644FB5FD6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163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8756651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584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Pro 3. ročník základní školy</a:t>
            </a:r>
          </a:p>
          <a:p>
            <a:pPr marL="0" indent="0">
              <a:buNone/>
            </a:pPr>
            <a:r>
              <a:rPr lang="cs-CZ" sz="2400" dirty="0" smtClean="0"/>
              <a:t>Prezentace a doplňovačky na interaktivní tabuli / pracovní listy/</a:t>
            </a:r>
          </a:p>
          <a:p>
            <a:pPr marL="0" indent="0">
              <a:buNone/>
            </a:pPr>
            <a:r>
              <a:rPr lang="cs-CZ" sz="2400" dirty="0" smtClean="0"/>
              <a:t>Pomůcky: fix na tabuli, funkce pero v programu </a:t>
            </a:r>
            <a:r>
              <a:rPr lang="cs-CZ" sz="2400" dirty="0" err="1" smtClean="0"/>
              <a:t>Qdraw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Inovace: názorná ukázka sčítání propojená s praxí -  základy finanční gramotnosti  </a:t>
            </a:r>
          </a:p>
          <a:p>
            <a:pPr marL="0" indent="0">
              <a:buNone/>
            </a:pPr>
            <a:r>
              <a:rPr lang="cs-CZ" sz="2400" dirty="0" smtClean="0"/>
              <a:t> Metodické pokyny: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snímek– vyvození sčítání dvojciferných čísel s přechodem desítky 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snímek–sčítání čísel</a:t>
            </a:r>
          </a:p>
          <a:p>
            <a:pPr marL="514350" indent="-514350">
              <a:buAutoNum type="arabicPeriod"/>
            </a:pPr>
            <a:r>
              <a:rPr lang="cs-CZ" sz="2400" dirty="0" smtClean="0"/>
              <a:t>snímek-řešení předchozího snímku</a:t>
            </a:r>
            <a:endParaRPr lang="cs-CZ" i="1" u="sng" dirty="0" smtClean="0"/>
          </a:p>
        </p:txBody>
      </p:sp>
    </p:spTree>
    <p:extLst>
      <p:ext uri="{BB962C8B-B14F-4D97-AF65-F5344CB8AC3E}">
        <p14:creationId xmlns:p14="http://schemas.microsoft.com/office/powerpoint/2010/main" val="344864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Volný tvar 9"/>
          <p:cNvSpPr/>
          <p:nvPr/>
        </p:nvSpPr>
        <p:spPr>
          <a:xfrm>
            <a:off x="5768107" y="2036543"/>
            <a:ext cx="2807782" cy="4470433"/>
          </a:xfrm>
          <a:custGeom>
            <a:avLst/>
            <a:gdLst>
              <a:gd name="connsiteX0" fmla="*/ 361089 w 2807782"/>
              <a:gd name="connsiteY0" fmla="*/ 435053 h 4470433"/>
              <a:gd name="connsiteX1" fmla="*/ 1701002 w 2807782"/>
              <a:gd name="connsiteY1" fmla="*/ 118182 h 4470433"/>
              <a:gd name="connsiteX2" fmla="*/ 2506760 w 2807782"/>
              <a:gd name="connsiteY2" fmla="*/ 398839 h 4470433"/>
              <a:gd name="connsiteX3" fmla="*/ 2651616 w 2807782"/>
              <a:gd name="connsiteY3" fmla="*/ 4192241 h 4470433"/>
              <a:gd name="connsiteX4" fmla="*/ 370143 w 2807782"/>
              <a:gd name="connsiteY4" fmla="*/ 3857263 h 4470433"/>
              <a:gd name="connsiteX5" fmla="*/ 8004 w 2807782"/>
              <a:gd name="connsiteY5" fmla="*/ 1258918 h 4470433"/>
              <a:gd name="connsiteX6" fmla="*/ 361089 w 2807782"/>
              <a:gd name="connsiteY6" fmla="*/ 435053 h 4470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07782" h="4470433">
                <a:moveTo>
                  <a:pt x="361089" y="435053"/>
                </a:moveTo>
                <a:cubicBezTo>
                  <a:pt x="643255" y="244930"/>
                  <a:pt x="1343390" y="124218"/>
                  <a:pt x="1701002" y="118182"/>
                </a:cubicBezTo>
                <a:cubicBezTo>
                  <a:pt x="2058614" y="112146"/>
                  <a:pt x="2348324" y="-280171"/>
                  <a:pt x="2506760" y="398839"/>
                </a:cubicBezTo>
                <a:cubicBezTo>
                  <a:pt x="2665196" y="1077849"/>
                  <a:pt x="3007719" y="3615837"/>
                  <a:pt x="2651616" y="4192241"/>
                </a:cubicBezTo>
                <a:cubicBezTo>
                  <a:pt x="2295513" y="4768645"/>
                  <a:pt x="810745" y="4346150"/>
                  <a:pt x="370143" y="3857263"/>
                </a:cubicBezTo>
                <a:cubicBezTo>
                  <a:pt x="-70459" y="3368376"/>
                  <a:pt x="1969" y="1829286"/>
                  <a:pt x="8004" y="1258918"/>
                </a:cubicBezTo>
                <a:cubicBezTo>
                  <a:pt x="14039" y="688550"/>
                  <a:pt x="78923" y="625176"/>
                  <a:pt x="361089" y="435053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6099803" y="4840661"/>
            <a:ext cx="2178868" cy="1428848"/>
          </a:xfrm>
          <a:custGeom>
            <a:avLst/>
            <a:gdLst>
              <a:gd name="connsiteX0" fmla="*/ 183302 w 2178868"/>
              <a:gd name="connsiteY0" fmla="*/ 863022 h 1428848"/>
              <a:gd name="connsiteX1" fmla="*/ 255730 w 2178868"/>
              <a:gd name="connsiteY1" fmla="*/ 138745 h 1428848"/>
              <a:gd name="connsiteX2" fmla="*/ 2003048 w 2178868"/>
              <a:gd name="connsiteY2" fmla="*/ 120638 h 1428848"/>
              <a:gd name="connsiteX3" fmla="*/ 1912514 w 2178868"/>
              <a:gd name="connsiteY3" fmla="*/ 1406230 h 1428848"/>
              <a:gd name="connsiteX4" fmla="*/ 183302 w 2178868"/>
              <a:gd name="connsiteY4" fmla="*/ 863022 h 1428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8868" h="1428848">
                <a:moveTo>
                  <a:pt x="183302" y="863022"/>
                </a:moveTo>
                <a:cubicBezTo>
                  <a:pt x="-92829" y="651774"/>
                  <a:pt x="-47561" y="262476"/>
                  <a:pt x="255730" y="138745"/>
                </a:cubicBezTo>
                <a:cubicBezTo>
                  <a:pt x="559021" y="15014"/>
                  <a:pt x="1726917" y="-90610"/>
                  <a:pt x="2003048" y="120638"/>
                </a:cubicBezTo>
                <a:cubicBezTo>
                  <a:pt x="2279179" y="331886"/>
                  <a:pt x="2215805" y="1276464"/>
                  <a:pt x="1912514" y="1406230"/>
                </a:cubicBezTo>
                <a:cubicBezTo>
                  <a:pt x="1609223" y="1535996"/>
                  <a:pt x="459433" y="1074270"/>
                  <a:pt x="183302" y="86302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301372" y="4081478"/>
            <a:ext cx="5133890" cy="1627577"/>
          </a:xfrm>
          <a:custGeom>
            <a:avLst/>
            <a:gdLst>
              <a:gd name="connsiteX0" fmla="*/ 214676 w 5133890"/>
              <a:gd name="connsiteY0" fmla="*/ 472415 h 1627577"/>
              <a:gd name="connsiteX1" fmla="*/ 1074755 w 5133890"/>
              <a:gd name="connsiteY1" fmla="*/ 119330 h 1627577"/>
              <a:gd name="connsiteX2" fmla="*/ 3872276 w 5133890"/>
              <a:gd name="connsiteY2" fmla="*/ 28795 h 1627577"/>
              <a:gd name="connsiteX3" fmla="*/ 5076386 w 5133890"/>
              <a:gd name="connsiteY3" fmla="*/ 581057 h 1627577"/>
              <a:gd name="connsiteX4" fmla="*/ 4460751 w 5133890"/>
              <a:gd name="connsiteY4" fmla="*/ 1432082 h 1627577"/>
              <a:gd name="connsiteX5" fmla="*/ 404798 w 5133890"/>
              <a:gd name="connsiteY5" fmla="*/ 1549777 h 1627577"/>
              <a:gd name="connsiteX6" fmla="*/ 214676 w 5133890"/>
              <a:gd name="connsiteY6" fmla="*/ 472415 h 1627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33890" h="1627577">
                <a:moveTo>
                  <a:pt x="214676" y="472415"/>
                </a:moveTo>
                <a:cubicBezTo>
                  <a:pt x="326335" y="234007"/>
                  <a:pt x="465155" y="193267"/>
                  <a:pt x="1074755" y="119330"/>
                </a:cubicBezTo>
                <a:cubicBezTo>
                  <a:pt x="1684355" y="45393"/>
                  <a:pt x="3205338" y="-48160"/>
                  <a:pt x="3872276" y="28795"/>
                </a:cubicBezTo>
                <a:cubicBezTo>
                  <a:pt x="4539215" y="105749"/>
                  <a:pt x="4978307" y="347176"/>
                  <a:pt x="5076386" y="581057"/>
                </a:cubicBezTo>
                <a:cubicBezTo>
                  <a:pt x="5174465" y="814938"/>
                  <a:pt x="5239349" y="1270629"/>
                  <a:pt x="4460751" y="1432082"/>
                </a:cubicBezTo>
                <a:cubicBezTo>
                  <a:pt x="3682153" y="1593535"/>
                  <a:pt x="1106442" y="1712739"/>
                  <a:pt x="404798" y="1549777"/>
                </a:cubicBezTo>
                <a:cubicBezTo>
                  <a:pt x="-296846" y="1386815"/>
                  <a:pt x="103017" y="710823"/>
                  <a:pt x="214676" y="472415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5839288" y="2342817"/>
            <a:ext cx="2430137" cy="2488388"/>
          </a:xfrm>
          <a:custGeom>
            <a:avLst/>
            <a:gdLst>
              <a:gd name="connsiteX0" fmla="*/ 326122 w 2430137"/>
              <a:gd name="connsiteY0" fmla="*/ 499971 h 2488388"/>
              <a:gd name="connsiteX1" fmla="*/ 932704 w 2430137"/>
              <a:gd name="connsiteY1" fmla="*/ 110672 h 2488388"/>
              <a:gd name="connsiteX2" fmla="*/ 2245457 w 2430137"/>
              <a:gd name="connsiteY2" fmla="*/ 210260 h 2488388"/>
              <a:gd name="connsiteX3" fmla="*/ 2191136 w 2430137"/>
              <a:gd name="connsiteY3" fmla="*/ 2337825 h 2488388"/>
              <a:gd name="connsiteX4" fmla="*/ 117892 w 2430137"/>
              <a:gd name="connsiteY4" fmla="*/ 2111488 h 2488388"/>
              <a:gd name="connsiteX5" fmla="*/ 326122 w 2430137"/>
              <a:gd name="connsiteY5" fmla="*/ 499971 h 248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30137" h="2488388">
                <a:moveTo>
                  <a:pt x="326122" y="499971"/>
                </a:moveTo>
                <a:cubicBezTo>
                  <a:pt x="461924" y="166502"/>
                  <a:pt x="612815" y="158957"/>
                  <a:pt x="932704" y="110672"/>
                </a:cubicBezTo>
                <a:cubicBezTo>
                  <a:pt x="1252593" y="62387"/>
                  <a:pt x="2035718" y="-160932"/>
                  <a:pt x="2245457" y="210260"/>
                </a:cubicBezTo>
                <a:cubicBezTo>
                  <a:pt x="2455196" y="581452"/>
                  <a:pt x="2545730" y="2020954"/>
                  <a:pt x="2191136" y="2337825"/>
                </a:cubicBezTo>
                <a:cubicBezTo>
                  <a:pt x="1836542" y="2654696"/>
                  <a:pt x="427219" y="2419306"/>
                  <a:pt x="117892" y="2111488"/>
                </a:cubicBezTo>
                <a:cubicBezTo>
                  <a:pt x="-191435" y="1803670"/>
                  <a:pt x="190320" y="833440"/>
                  <a:pt x="326122" y="499971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B05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Volný tvar 4"/>
          <p:cNvSpPr/>
          <p:nvPr/>
        </p:nvSpPr>
        <p:spPr>
          <a:xfrm>
            <a:off x="111309" y="2238198"/>
            <a:ext cx="5298482" cy="1748952"/>
          </a:xfrm>
          <a:custGeom>
            <a:avLst/>
            <a:gdLst>
              <a:gd name="connsiteX0" fmla="*/ 368525 w 5298482"/>
              <a:gd name="connsiteY0" fmla="*/ 269612 h 1748952"/>
              <a:gd name="connsiteX1" fmla="*/ 1789919 w 5298482"/>
              <a:gd name="connsiteY1" fmla="*/ 34222 h 1748952"/>
              <a:gd name="connsiteX2" fmla="*/ 3826948 w 5298482"/>
              <a:gd name="connsiteY2" fmla="*/ 25168 h 1748952"/>
              <a:gd name="connsiteX3" fmla="*/ 5148754 w 5298482"/>
              <a:gd name="connsiteY3" fmla="*/ 260558 h 1748952"/>
              <a:gd name="connsiteX4" fmla="*/ 4732295 w 5298482"/>
              <a:gd name="connsiteY4" fmla="*/ 1446562 h 1748952"/>
              <a:gd name="connsiteX5" fmla="*/ 386632 w 5298482"/>
              <a:gd name="connsiteY5" fmla="*/ 1663846 h 1748952"/>
              <a:gd name="connsiteX6" fmla="*/ 368525 w 5298482"/>
              <a:gd name="connsiteY6" fmla="*/ 269612 h 1748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98482" h="1748952">
                <a:moveTo>
                  <a:pt x="368525" y="269612"/>
                </a:moveTo>
                <a:cubicBezTo>
                  <a:pt x="602406" y="-1992"/>
                  <a:pt x="1213515" y="74963"/>
                  <a:pt x="1789919" y="34222"/>
                </a:cubicBezTo>
                <a:cubicBezTo>
                  <a:pt x="2366323" y="-6519"/>
                  <a:pt x="3267142" y="-12555"/>
                  <a:pt x="3826948" y="25168"/>
                </a:cubicBezTo>
                <a:cubicBezTo>
                  <a:pt x="4386754" y="62891"/>
                  <a:pt x="4997863" y="23659"/>
                  <a:pt x="5148754" y="260558"/>
                </a:cubicBezTo>
                <a:cubicBezTo>
                  <a:pt x="5299645" y="497457"/>
                  <a:pt x="5525982" y="1212681"/>
                  <a:pt x="4732295" y="1446562"/>
                </a:cubicBezTo>
                <a:cubicBezTo>
                  <a:pt x="3938608" y="1680443"/>
                  <a:pt x="1110909" y="1863022"/>
                  <a:pt x="386632" y="1663846"/>
                </a:cubicBezTo>
                <a:cubicBezTo>
                  <a:pt x="-337645" y="1464670"/>
                  <a:pt x="134644" y="541216"/>
                  <a:pt x="368525" y="269612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Sčítání dvojciferných čísel s přechodem desítky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4181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           </a:t>
            </a:r>
            <a:r>
              <a:rPr lang="cs-CZ" b="1" u="sng" dirty="0" smtClean="0">
                <a:solidFill>
                  <a:srgbClr val="C00000"/>
                </a:solidFill>
              </a:rPr>
              <a:t>47        +         35         =          82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b="1" u="sng" dirty="0" smtClean="0">
                <a:solidFill>
                  <a:srgbClr val="00B050"/>
                </a:solidFill>
              </a:rPr>
              <a:t>40    +    30    =   70</a:t>
            </a:r>
            <a:r>
              <a:rPr lang="cs-CZ" dirty="0" smtClean="0">
                <a:solidFill>
                  <a:srgbClr val="00B050"/>
                </a:solidFill>
              </a:rPr>
              <a:t>         </a:t>
            </a:r>
            <a:r>
              <a:rPr lang="cs-CZ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    +      5    =    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70    +    12    =    82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7" name="Vlna 6"/>
          <p:cNvSpPr/>
          <p:nvPr/>
        </p:nvSpPr>
        <p:spPr>
          <a:xfrm>
            <a:off x="511074" y="3057341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583955" y="4560814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18" name="Ovál 17"/>
          <p:cNvSpPr/>
          <p:nvPr/>
        </p:nvSpPr>
        <p:spPr>
          <a:xfrm>
            <a:off x="1384605" y="4776010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1843222" y="4817046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1123142" y="4314033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1" name="Ovál 20"/>
          <p:cNvSpPr/>
          <p:nvPr/>
        </p:nvSpPr>
        <p:spPr>
          <a:xfrm>
            <a:off x="1565863" y="4237848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2" name="Ovál 21"/>
          <p:cNvSpPr/>
          <p:nvPr/>
        </p:nvSpPr>
        <p:spPr>
          <a:xfrm>
            <a:off x="539552" y="4823399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3" name="Ovál 22"/>
          <p:cNvSpPr/>
          <p:nvPr/>
        </p:nvSpPr>
        <p:spPr>
          <a:xfrm>
            <a:off x="899592" y="4872582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4" name="Ovál 23"/>
          <p:cNvSpPr/>
          <p:nvPr/>
        </p:nvSpPr>
        <p:spPr>
          <a:xfrm>
            <a:off x="3460726" y="4231139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5" name="Ovál 24"/>
          <p:cNvSpPr/>
          <p:nvPr/>
        </p:nvSpPr>
        <p:spPr>
          <a:xfrm>
            <a:off x="3165742" y="4560814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6" name="Ovál 25"/>
          <p:cNvSpPr/>
          <p:nvPr/>
        </p:nvSpPr>
        <p:spPr>
          <a:xfrm>
            <a:off x="2947485" y="4211626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7" name="Ovál 26"/>
          <p:cNvSpPr/>
          <p:nvPr/>
        </p:nvSpPr>
        <p:spPr>
          <a:xfrm>
            <a:off x="4180806" y="4645800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8" name="Ovál 27"/>
          <p:cNvSpPr/>
          <p:nvPr/>
        </p:nvSpPr>
        <p:spPr>
          <a:xfrm>
            <a:off x="4522796" y="4538206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29" name="Ovál 28"/>
          <p:cNvSpPr/>
          <p:nvPr/>
        </p:nvSpPr>
        <p:spPr>
          <a:xfrm>
            <a:off x="7264444" y="4994988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30" name="Ovál 29"/>
          <p:cNvSpPr/>
          <p:nvPr/>
        </p:nvSpPr>
        <p:spPr>
          <a:xfrm>
            <a:off x="7246442" y="5539776"/>
            <a:ext cx="720080" cy="69837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 Kč</a:t>
            </a:r>
            <a:endParaRPr lang="cs-CZ" sz="2400" dirty="0"/>
          </a:p>
        </p:txBody>
      </p:sp>
      <p:sp>
        <p:nvSpPr>
          <p:cNvPr id="38" name="Vlna 37"/>
          <p:cNvSpPr/>
          <p:nvPr/>
        </p:nvSpPr>
        <p:spPr>
          <a:xfrm>
            <a:off x="1423980" y="2566344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39" name="Vlna 38"/>
          <p:cNvSpPr/>
          <p:nvPr/>
        </p:nvSpPr>
        <p:spPr>
          <a:xfrm>
            <a:off x="1124842" y="2896065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0" name="Vlna 39"/>
          <p:cNvSpPr/>
          <p:nvPr/>
        </p:nvSpPr>
        <p:spPr>
          <a:xfrm>
            <a:off x="583955" y="2566344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1" name="Vlna 40"/>
          <p:cNvSpPr/>
          <p:nvPr/>
        </p:nvSpPr>
        <p:spPr>
          <a:xfrm>
            <a:off x="3663394" y="2809316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2" name="Vlna 41"/>
          <p:cNvSpPr/>
          <p:nvPr/>
        </p:nvSpPr>
        <p:spPr>
          <a:xfrm>
            <a:off x="4036742" y="2446301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3" name="Vlna 42"/>
          <p:cNvSpPr/>
          <p:nvPr/>
        </p:nvSpPr>
        <p:spPr>
          <a:xfrm>
            <a:off x="3165742" y="2641677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4" name="Vlna 43"/>
          <p:cNvSpPr/>
          <p:nvPr/>
        </p:nvSpPr>
        <p:spPr>
          <a:xfrm>
            <a:off x="6886402" y="3886395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5" name="Vlna 44"/>
          <p:cNvSpPr/>
          <p:nvPr/>
        </p:nvSpPr>
        <p:spPr>
          <a:xfrm>
            <a:off x="6156176" y="3814507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6" name="Vlna 45"/>
          <p:cNvSpPr/>
          <p:nvPr/>
        </p:nvSpPr>
        <p:spPr>
          <a:xfrm>
            <a:off x="6995556" y="3533015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7" name="Vlna 46"/>
          <p:cNvSpPr/>
          <p:nvPr/>
        </p:nvSpPr>
        <p:spPr>
          <a:xfrm>
            <a:off x="6156176" y="3359554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8" name="Vlna 47"/>
          <p:cNvSpPr/>
          <p:nvPr/>
        </p:nvSpPr>
        <p:spPr>
          <a:xfrm>
            <a:off x="6944170" y="3003526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9" name="Vlna 48"/>
          <p:cNvSpPr/>
          <p:nvPr/>
        </p:nvSpPr>
        <p:spPr>
          <a:xfrm>
            <a:off x="7012416" y="2566344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0" name="Vlna 49"/>
          <p:cNvSpPr/>
          <p:nvPr/>
        </p:nvSpPr>
        <p:spPr>
          <a:xfrm>
            <a:off x="6274334" y="2822293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51" name="Vlna 50"/>
          <p:cNvSpPr/>
          <p:nvPr/>
        </p:nvSpPr>
        <p:spPr>
          <a:xfrm>
            <a:off x="6458116" y="5112536"/>
            <a:ext cx="972108" cy="723699"/>
          </a:xfrm>
          <a:prstGeom prst="wav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10 Kč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546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Postupně sčítej čísla v sousedních krychlích a do krychle nad nimi napiš vždy výsledky</a:t>
            </a:r>
            <a:endParaRPr lang="cs-CZ" sz="3200" dirty="0"/>
          </a:p>
        </p:txBody>
      </p:sp>
      <p:sp>
        <p:nvSpPr>
          <p:cNvPr id="17" name="Krychle 16"/>
          <p:cNvSpPr/>
          <p:nvPr/>
        </p:nvSpPr>
        <p:spPr>
          <a:xfrm>
            <a:off x="5436096" y="455944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15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8" name="Krychle 17"/>
          <p:cNvSpPr/>
          <p:nvPr/>
        </p:nvSpPr>
        <p:spPr>
          <a:xfrm>
            <a:off x="6084168" y="456341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9" name="Krychle 18"/>
          <p:cNvSpPr/>
          <p:nvPr/>
        </p:nvSpPr>
        <p:spPr>
          <a:xfrm>
            <a:off x="6732240" y="455944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9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0" name="Krychle 19"/>
          <p:cNvSpPr/>
          <p:nvPr/>
        </p:nvSpPr>
        <p:spPr>
          <a:xfrm>
            <a:off x="7380312" y="456341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5796136" y="3941040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Krychle 14"/>
          <p:cNvSpPr/>
          <p:nvPr/>
        </p:nvSpPr>
        <p:spPr>
          <a:xfrm>
            <a:off x="6444208" y="393305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Krychle 15"/>
          <p:cNvSpPr/>
          <p:nvPr/>
        </p:nvSpPr>
        <p:spPr>
          <a:xfrm>
            <a:off x="7092280" y="3927668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Krychle 11"/>
          <p:cNvSpPr/>
          <p:nvPr/>
        </p:nvSpPr>
        <p:spPr>
          <a:xfrm>
            <a:off x="6084168" y="328498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Krychle 12"/>
          <p:cNvSpPr/>
          <p:nvPr/>
        </p:nvSpPr>
        <p:spPr>
          <a:xfrm>
            <a:off x="6732240" y="328498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Krychle 9"/>
          <p:cNvSpPr/>
          <p:nvPr/>
        </p:nvSpPr>
        <p:spPr>
          <a:xfrm>
            <a:off x="6444208" y="264489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Krychle 20"/>
          <p:cNvSpPr/>
          <p:nvPr/>
        </p:nvSpPr>
        <p:spPr>
          <a:xfrm>
            <a:off x="971600" y="456742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2" name="Krychle 21"/>
          <p:cNvSpPr/>
          <p:nvPr/>
        </p:nvSpPr>
        <p:spPr>
          <a:xfrm>
            <a:off x="1619672" y="457140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9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3" name="Krychle 22"/>
          <p:cNvSpPr/>
          <p:nvPr/>
        </p:nvSpPr>
        <p:spPr>
          <a:xfrm>
            <a:off x="2267744" y="456742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8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4" name="Krychle 23"/>
          <p:cNvSpPr/>
          <p:nvPr/>
        </p:nvSpPr>
        <p:spPr>
          <a:xfrm>
            <a:off x="2915816" y="457140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5" name="Krychle 24"/>
          <p:cNvSpPr/>
          <p:nvPr/>
        </p:nvSpPr>
        <p:spPr>
          <a:xfrm>
            <a:off x="1331640" y="3949024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ychle 25"/>
          <p:cNvSpPr/>
          <p:nvPr/>
        </p:nvSpPr>
        <p:spPr>
          <a:xfrm>
            <a:off x="1979712" y="394104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Krychle 26"/>
          <p:cNvSpPr/>
          <p:nvPr/>
        </p:nvSpPr>
        <p:spPr>
          <a:xfrm>
            <a:off x="2627784" y="3935652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Krychle 27"/>
          <p:cNvSpPr/>
          <p:nvPr/>
        </p:nvSpPr>
        <p:spPr>
          <a:xfrm>
            <a:off x="1619672" y="329296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Krychle 28"/>
          <p:cNvSpPr/>
          <p:nvPr/>
        </p:nvSpPr>
        <p:spPr>
          <a:xfrm>
            <a:off x="2267744" y="329296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Krychle 29"/>
          <p:cNvSpPr/>
          <p:nvPr/>
        </p:nvSpPr>
        <p:spPr>
          <a:xfrm>
            <a:off x="1979712" y="265288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606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48072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17" name="Krychle 16"/>
          <p:cNvSpPr/>
          <p:nvPr/>
        </p:nvSpPr>
        <p:spPr>
          <a:xfrm>
            <a:off x="5436096" y="455944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15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8" name="Krychle 17"/>
          <p:cNvSpPr/>
          <p:nvPr/>
        </p:nvSpPr>
        <p:spPr>
          <a:xfrm>
            <a:off x="6084168" y="456341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9" name="Krychle 18"/>
          <p:cNvSpPr/>
          <p:nvPr/>
        </p:nvSpPr>
        <p:spPr>
          <a:xfrm>
            <a:off x="6732240" y="455944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9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0" name="Krychle 19"/>
          <p:cNvSpPr/>
          <p:nvPr/>
        </p:nvSpPr>
        <p:spPr>
          <a:xfrm>
            <a:off x="7380312" y="456341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5796136" y="3941040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31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Krychle 14"/>
          <p:cNvSpPr/>
          <p:nvPr/>
        </p:nvSpPr>
        <p:spPr>
          <a:xfrm>
            <a:off x="6444208" y="393305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25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Krychle 15"/>
          <p:cNvSpPr/>
          <p:nvPr/>
        </p:nvSpPr>
        <p:spPr>
          <a:xfrm>
            <a:off x="7092280" y="3927668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Krychle 11"/>
          <p:cNvSpPr/>
          <p:nvPr/>
        </p:nvSpPr>
        <p:spPr>
          <a:xfrm>
            <a:off x="6084168" y="328498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56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6732240" y="3284984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41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6444208" y="2644896"/>
            <a:ext cx="864096" cy="856112"/>
          </a:xfrm>
          <a:prstGeom prst="cub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97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1" name="Krychle 20"/>
          <p:cNvSpPr/>
          <p:nvPr/>
        </p:nvSpPr>
        <p:spPr>
          <a:xfrm>
            <a:off x="971600" y="456742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2" name="Krychle 21"/>
          <p:cNvSpPr/>
          <p:nvPr/>
        </p:nvSpPr>
        <p:spPr>
          <a:xfrm>
            <a:off x="1619672" y="457140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9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3" name="Krychle 22"/>
          <p:cNvSpPr/>
          <p:nvPr/>
        </p:nvSpPr>
        <p:spPr>
          <a:xfrm>
            <a:off x="2267744" y="456742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8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4" name="Krychle 23"/>
          <p:cNvSpPr/>
          <p:nvPr/>
        </p:nvSpPr>
        <p:spPr>
          <a:xfrm>
            <a:off x="2915816" y="457140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5" name="Krychle 24"/>
          <p:cNvSpPr/>
          <p:nvPr/>
        </p:nvSpPr>
        <p:spPr>
          <a:xfrm>
            <a:off x="1331640" y="3949024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26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6" name="Krychle 25"/>
          <p:cNvSpPr/>
          <p:nvPr/>
        </p:nvSpPr>
        <p:spPr>
          <a:xfrm>
            <a:off x="1979712" y="394104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17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7" name="Krychle 26"/>
          <p:cNvSpPr/>
          <p:nvPr/>
        </p:nvSpPr>
        <p:spPr>
          <a:xfrm>
            <a:off x="2627784" y="3935652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34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8" name="Krychle 27"/>
          <p:cNvSpPr/>
          <p:nvPr/>
        </p:nvSpPr>
        <p:spPr>
          <a:xfrm>
            <a:off x="1619672" y="329296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43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9" name="Krychle 28"/>
          <p:cNvSpPr/>
          <p:nvPr/>
        </p:nvSpPr>
        <p:spPr>
          <a:xfrm>
            <a:off x="2267744" y="3292968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51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0" name="Krychle 29"/>
          <p:cNvSpPr/>
          <p:nvPr/>
        </p:nvSpPr>
        <p:spPr>
          <a:xfrm>
            <a:off x="1979712" y="2652880"/>
            <a:ext cx="864096" cy="856112"/>
          </a:xfrm>
          <a:prstGeom prst="cube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94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649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Práce </a:t>
            </a:r>
            <a:r>
              <a:rPr lang="cs-CZ" sz="3200" smtClean="0"/>
              <a:t>je dílem </a:t>
            </a:r>
            <a:r>
              <a:rPr lang="cs-CZ" sz="3200" dirty="0" smtClean="0"/>
              <a:t>autora. Využity byly pouze obrazce.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256746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231</Words>
  <Application>Microsoft Office PowerPoint</Application>
  <PresentationFormat>Předvádění na obrazovce (4:3)</PresentationFormat>
  <Paragraphs>86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Sčítání dvojciferných čísel s přechodem desítky</vt:lpstr>
      <vt:lpstr>Postupně sčítej čísla v sousedních krychlích a do krychle nad nimi napiš vždy výsledky</vt:lpstr>
      <vt:lpstr>Řešení</vt:lpstr>
      <vt:lpstr>Práce je dílem autora. Využity byly pouze obrazce.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Libor</cp:lastModifiedBy>
  <cp:revision>31</cp:revision>
  <dcterms:created xsi:type="dcterms:W3CDTF">2012-01-07T15:20:12Z</dcterms:created>
  <dcterms:modified xsi:type="dcterms:W3CDTF">2012-03-07T19:19:36Z</dcterms:modified>
</cp:coreProperties>
</file>