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58" r:id="rId11"/>
    <p:sldId id="259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150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CA51B5C-9664-4F83-804A-4F17952C1B77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895EC79-AA20-455E-9F69-DE3BD08E691E}">
      <dgm:prSet phldrT="[Text]" custT="1"/>
      <dgm:spPr/>
      <dgm:t>
        <a:bodyPr/>
        <a:lstStyle/>
        <a:p>
          <a:r>
            <a:rPr lang="cs-CZ" sz="1600" dirty="0" smtClean="0"/>
            <a:t>Cíl hodiny:</a:t>
          </a:r>
          <a:endParaRPr lang="cs-CZ" sz="1600" dirty="0"/>
        </a:p>
      </dgm:t>
    </dgm:pt>
    <dgm:pt modelId="{D378B7CE-B96D-490F-8C86-92BB714F8CB7}" type="parTrans" cxnId="{3242CD68-7471-41E5-A162-71D4D0369342}">
      <dgm:prSet/>
      <dgm:spPr/>
      <dgm:t>
        <a:bodyPr/>
        <a:lstStyle/>
        <a:p>
          <a:endParaRPr lang="cs-CZ"/>
        </a:p>
      </dgm:t>
    </dgm:pt>
    <dgm:pt modelId="{ED51E2BB-9F4D-476C-AA88-0976216396F1}" type="sibTrans" cxnId="{3242CD68-7471-41E5-A162-71D4D0369342}">
      <dgm:prSet/>
      <dgm:spPr/>
      <dgm:t>
        <a:bodyPr/>
        <a:lstStyle/>
        <a:p>
          <a:endParaRPr lang="cs-CZ"/>
        </a:p>
      </dgm:t>
    </dgm:pt>
    <dgm:pt modelId="{C23FB3AD-ADCB-439B-91E3-CCAC5D95039A}">
      <dgm:prSet phldrT="[Text]" custT="1"/>
      <dgm:spPr/>
      <dgm:t>
        <a:bodyPr/>
        <a:lstStyle/>
        <a:p>
          <a:r>
            <a:rPr lang="cs-CZ" sz="1600" dirty="0" smtClean="0"/>
            <a:t>Práce s prezentací:</a:t>
          </a:r>
          <a:endParaRPr lang="cs-CZ" sz="1600" dirty="0"/>
        </a:p>
      </dgm:t>
    </dgm:pt>
    <dgm:pt modelId="{E8F4590D-EE57-4DBA-981A-7B5DC7E6FE30}" type="parTrans" cxnId="{07769A82-639E-4E6F-A09D-55D9DB6FA404}">
      <dgm:prSet/>
      <dgm:spPr/>
      <dgm:t>
        <a:bodyPr/>
        <a:lstStyle/>
        <a:p>
          <a:endParaRPr lang="cs-CZ"/>
        </a:p>
      </dgm:t>
    </dgm:pt>
    <dgm:pt modelId="{B7FA4744-82CA-4441-9DD4-9F545817CC38}" type="sibTrans" cxnId="{07769A82-639E-4E6F-A09D-55D9DB6FA404}">
      <dgm:prSet/>
      <dgm:spPr/>
      <dgm:t>
        <a:bodyPr/>
        <a:lstStyle/>
        <a:p>
          <a:endParaRPr lang="cs-CZ"/>
        </a:p>
      </dgm:t>
    </dgm:pt>
    <dgm:pt modelId="{21CD1CFD-9C1D-4CCD-9C1F-96D7FEC97AFE}">
      <dgm:prSet phldrT="[Text]" custT="1"/>
      <dgm:spPr/>
      <dgm:t>
        <a:bodyPr/>
        <a:lstStyle/>
        <a:p>
          <a:r>
            <a:rPr lang="cs-CZ" sz="1600" dirty="0" smtClean="0"/>
            <a:t>Průřezová témata:</a:t>
          </a:r>
          <a:endParaRPr lang="cs-CZ" sz="1600" dirty="0"/>
        </a:p>
      </dgm:t>
    </dgm:pt>
    <dgm:pt modelId="{6B88D69A-901D-49EC-9C82-3E8771265969}" type="parTrans" cxnId="{2ED553C3-9970-4CB3-82E7-DC2243E00141}">
      <dgm:prSet/>
      <dgm:spPr/>
      <dgm:t>
        <a:bodyPr/>
        <a:lstStyle/>
        <a:p>
          <a:endParaRPr lang="cs-CZ"/>
        </a:p>
      </dgm:t>
    </dgm:pt>
    <dgm:pt modelId="{C1B6801D-3A6B-48D4-96B8-B97B489035DF}" type="sibTrans" cxnId="{2ED553C3-9970-4CB3-82E7-DC2243E00141}">
      <dgm:prSet/>
      <dgm:spPr/>
      <dgm:t>
        <a:bodyPr/>
        <a:lstStyle/>
        <a:p>
          <a:endParaRPr lang="cs-CZ"/>
        </a:p>
      </dgm:t>
    </dgm:pt>
    <dgm:pt modelId="{30796B16-12F9-40D6-9015-EB89BB5F506A}">
      <dgm:prSet custT="1"/>
      <dgm:spPr/>
      <dgm:t>
        <a:bodyPr/>
        <a:lstStyle/>
        <a:p>
          <a:r>
            <a:rPr lang="cs-CZ" sz="1600" dirty="0" smtClean="0"/>
            <a:t>Opakování pojmů čas, používání různých jednotek času, převody jednotek času, využívání fyzikální veličiny v praxi, měření času. </a:t>
          </a:r>
          <a:endParaRPr lang="cs-CZ" sz="1600" dirty="0"/>
        </a:p>
      </dgm:t>
    </dgm:pt>
    <dgm:pt modelId="{ED755F1C-86B7-4DB5-BA5A-B1D076DC4559}" type="parTrans" cxnId="{773B4E95-D83D-45E1-8111-38311894B2D9}">
      <dgm:prSet/>
      <dgm:spPr/>
      <dgm:t>
        <a:bodyPr/>
        <a:lstStyle/>
        <a:p>
          <a:endParaRPr lang="cs-CZ"/>
        </a:p>
      </dgm:t>
    </dgm:pt>
    <dgm:pt modelId="{23F69EB6-D0B5-42A1-BFD3-0AF4F2B355FD}" type="sibTrans" cxnId="{773B4E95-D83D-45E1-8111-38311894B2D9}">
      <dgm:prSet/>
      <dgm:spPr/>
      <dgm:t>
        <a:bodyPr/>
        <a:lstStyle/>
        <a:p>
          <a:endParaRPr lang="cs-CZ"/>
        </a:p>
      </dgm:t>
    </dgm:pt>
    <dgm:pt modelId="{5D5106FA-2091-4491-8130-81C8257822BF}">
      <dgm:prSet custT="1"/>
      <dgm:spPr/>
      <dgm:t>
        <a:bodyPr/>
        <a:lstStyle/>
        <a:p>
          <a:r>
            <a:rPr lang="cs-CZ" sz="1600" dirty="0" smtClean="0"/>
            <a:t>Možnost společného opakování učiva, využití pro skupinovou práci.</a:t>
          </a:r>
          <a:endParaRPr lang="cs-CZ" sz="1600" dirty="0"/>
        </a:p>
      </dgm:t>
    </dgm:pt>
    <dgm:pt modelId="{12D0AA0B-4753-4646-9D0D-C826D8D93BCA}" type="parTrans" cxnId="{87DFE991-FEF8-4018-8340-B05FFEDC9DA4}">
      <dgm:prSet/>
      <dgm:spPr/>
      <dgm:t>
        <a:bodyPr/>
        <a:lstStyle/>
        <a:p>
          <a:endParaRPr lang="cs-CZ"/>
        </a:p>
      </dgm:t>
    </dgm:pt>
    <dgm:pt modelId="{3E420758-2CF8-4A42-B2D5-A3A7BAB58591}" type="sibTrans" cxnId="{87DFE991-FEF8-4018-8340-B05FFEDC9DA4}">
      <dgm:prSet/>
      <dgm:spPr/>
      <dgm:t>
        <a:bodyPr/>
        <a:lstStyle/>
        <a:p>
          <a:endParaRPr lang="cs-CZ"/>
        </a:p>
      </dgm:t>
    </dgm:pt>
    <dgm:pt modelId="{51801BC8-D6DC-4669-A849-3FE3157A21FE}">
      <dgm:prSet custT="1"/>
      <dgm:spPr/>
      <dgm:t>
        <a:bodyPr/>
        <a:lstStyle/>
        <a:p>
          <a:r>
            <a:rPr lang="cs-CZ" sz="1600" dirty="0" smtClean="0"/>
            <a:t>Zejména v domácím úkolu – lze využít i jako samostatnou práci v hodině , souvislost tématu s úlohami v  M, Z, </a:t>
          </a:r>
          <a:r>
            <a:rPr lang="cs-CZ" sz="1600" dirty="0" err="1" smtClean="0"/>
            <a:t>Př</a:t>
          </a:r>
          <a:r>
            <a:rPr lang="cs-CZ" sz="1600" dirty="0" smtClean="0"/>
            <a:t>, D </a:t>
          </a:r>
          <a:endParaRPr lang="cs-CZ" sz="1600" dirty="0"/>
        </a:p>
      </dgm:t>
    </dgm:pt>
    <dgm:pt modelId="{5EAB8B63-0717-454E-82D4-34FECA88C3BA}" type="parTrans" cxnId="{D682DB75-E008-4B82-85E7-32BA5ED9AECF}">
      <dgm:prSet/>
      <dgm:spPr/>
      <dgm:t>
        <a:bodyPr/>
        <a:lstStyle/>
        <a:p>
          <a:endParaRPr lang="cs-CZ"/>
        </a:p>
      </dgm:t>
    </dgm:pt>
    <dgm:pt modelId="{B84A2A51-44FC-4FFB-AFAE-E6010354ECCC}" type="sibTrans" cxnId="{D682DB75-E008-4B82-85E7-32BA5ED9AECF}">
      <dgm:prSet/>
      <dgm:spPr/>
      <dgm:t>
        <a:bodyPr/>
        <a:lstStyle/>
        <a:p>
          <a:endParaRPr lang="cs-CZ"/>
        </a:p>
      </dgm:t>
    </dgm:pt>
    <dgm:pt modelId="{357F34FD-9159-4421-ADFD-8E14EBA959DF}" type="pres">
      <dgm:prSet presAssocID="{FCA51B5C-9664-4F83-804A-4F17952C1B77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786576EC-D75C-4DB0-B314-C85D4862E4CA}" type="pres">
      <dgm:prSet presAssocID="{3895EC79-AA20-455E-9F69-DE3BD08E691E}" presName="parentLin" presStyleCnt="0"/>
      <dgm:spPr/>
    </dgm:pt>
    <dgm:pt modelId="{EB0ECFC4-C995-40AD-A8E9-595ABAA26A22}" type="pres">
      <dgm:prSet presAssocID="{3895EC79-AA20-455E-9F69-DE3BD08E691E}" presName="parentLeftMargin" presStyleLbl="node1" presStyleIdx="0" presStyleCnt="3"/>
      <dgm:spPr/>
      <dgm:t>
        <a:bodyPr/>
        <a:lstStyle/>
        <a:p>
          <a:endParaRPr lang="cs-CZ"/>
        </a:p>
      </dgm:t>
    </dgm:pt>
    <dgm:pt modelId="{867F9FBB-DA2B-45E8-A45C-7C53C4121152}" type="pres">
      <dgm:prSet presAssocID="{3895EC79-AA20-455E-9F69-DE3BD08E691E}" presName="parentText" presStyleLbl="node1" presStyleIdx="0" presStyleCnt="3" custScaleY="4093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3BD7F68-B256-41A2-AF8D-7FF61038E16B}" type="pres">
      <dgm:prSet presAssocID="{3895EC79-AA20-455E-9F69-DE3BD08E691E}" presName="negativeSpace" presStyleCnt="0"/>
      <dgm:spPr/>
    </dgm:pt>
    <dgm:pt modelId="{CBC03896-5359-44E0-8915-FCD9B030F579}" type="pres">
      <dgm:prSet presAssocID="{3895EC79-AA20-455E-9F69-DE3BD08E691E}" presName="childText" presStyleLbl="conFgAcc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23B6F7A-3280-4B61-8C5A-157F38DB805D}" type="pres">
      <dgm:prSet presAssocID="{ED51E2BB-9F4D-476C-AA88-0976216396F1}" presName="spaceBetweenRectangles" presStyleCnt="0"/>
      <dgm:spPr/>
    </dgm:pt>
    <dgm:pt modelId="{24B7CFB4-FF55-4562-A794-0EB5393671C4}" type="pres">
      <dgm:prSet presAssocID="{C23FB3AD-ADCB-439B-91E3-CCAC5D95039A}" presName="parentLin" presStyleCnt="0"/>
      <dgm:spPr/>
    </dgm:pt>
    <dgm:pt modelId="{D8A736F1-6882-4EE8-B8CF-94E99995BBC4}" type="pres">
      <dgm:prSet presAssocID="{C23FB3AD-ADCB-439B-91E3-CCAC5D95039A}" presName="parentLeftMargin" presStyleLbl="node1" presStyleIdx="0" presStyleCnt="3"/>
      <dgm:spPr/>
      <dgm:t>
        <a:bodyPr/>
        <a:lstStyle/>
        <a:p>
          <a:endParaRPr lang="cs-CZ"/>
        </a:p>
      </dgm:t>
    </dgm:pt>
    <dgm:pt modelId="{0DE7C07F-6E89-49E7-849E-19E901F4E55C}" type="pres">
      <dgm:prSet presAssocID="{C23FB3AD-ADCB-439B-91E3-CCAC5D95039A}" presName="parentText" presStyleLbl="node1" presStyleIdx="1" presStyleCnt="3" custScaleY="47468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A0DF4E2-C357-494D-8797-8B5E841504F2}" type="pres">
      <dgm:prSet presAssocID="{C23FB3AD-ADCB-439B-91E3-CCAC5D95039A}" presName="negativeSpace" presStyleCnt="0"/>
      <dgm:spPr/>
    </dgm:pt>
    <dgm:pt modelId="{7434E60B-9D92-4C96-BC05-49E506135518}" type="pres">
      <dgm:prSet presAssocID="{C23FB3AD-ADCB-439B-91E3-CCAC5D95039A}" presName="childText" presStyleLbl="conFgAcc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B5427D5-06B1-41D5-84C6-F7C7B8DCA45D}" type="pres">
      <dgm:prSet presAssocID="{B7FA4744-82CA-4441-9DD4-9F545817CC38}" presName="spaceBetweenRectangles" presStyleCnt="0"/>
      <dgm:spPr/>
    </dgm:pt>
    <dgm:pt modelId="{350B5CD4-14C5-4C8F-AD3E-3204822691E7}" type="pres">
      <dgm:prSet presAssocID="{21CD1CFD-9C1D-4CCD-9C1F-96D7FEC97AFE}" presName="parentLin" presStyleCnt="0"/>
      <dgm:spPr/>
    </dgm:pt>
    <dgm:pt modelId="{E849BD94-F756-4A2B-878A-8B8D1301ACCA}" type="pres">
      <dgm:prSet presAssocID="{21CD1CFD-9C1D-4CCD-9C1F-96D7FEC97AFE}" presName="parentLeftMargin" presStyleLbl="node1" presStyleIdx="1" presStyleCnt="3"/>
      <dgm:spPr/>
      <dgm:t>
        <a:bodyPr/>
        <a:lstStyle/>
        <a:p>
          <a:endParaRPr lang="cs-CZ"/>
        </a:p>
      </dgm:t>
    </dgm:pt>
    <dgm:pt modelId="{B303A152-D5F1-4A18-813F-E2E35B67E925}" type="pres">
      <dgm:prSet presAssocID="{21CD1CFD-9C1D-4CCD-9C1F-96D7FEC97AFE}" presName="parentText" presStyleLbl="node1" presStyleIdx="2" presStyleCnt="3" custScaleY="4975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FDAF200-F332-4E4A-80AF-DCEE715F35A5}" type="pres">
      <dgm:prSet presAssocID="{21CD1CFD-9C1D-4CCD-9C1F-96D7FEC97AFE}" presName="negativeSpace" presStyleCnt="0"/>
      <dgm:spPr/>
    </dgm:pt>
    <dgm:pt modelId="{F2F6B223-CEF1-4552-AA17-F64BAF562805}" type="pres">
      <dgm:prSet presAssocID="{21CD1CFD-9C1D-4CCD-9C1F-96D7FEC97AFE}" presName="childText" presStyleLbl="conFgAcc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9DC4918-F6EF-4BC3-9C23-996DE562A385}" type="presOf" srcId="{5D5106FA-2091-4491-8130-81C8257822BF}" destId="{7434E60B-9D92-4C96-BC05-49E506135518}" srcOrd="0" destOrd="0" presId="urn:microsoft.com/office/officeart/2005/8/layout/list1"/>
    <dgm:cxn modelId="{87DFE991-FEF8-4018-8340-B05FFEDC9DA4}" srcId="{C23FB3AD-ADCB-439B-91E3-CCAC5D95039A}" destId="{5D5106FA-2091-4491-8130-81C8257822BF}" srcOrd="0" destOrd="0" parTransId="{12D0AA0B-4753-4646-9D0D-C826D8D93BCA}" sibTransId="{3E420758-2CF8-4A42-B2D5-A3A7BAB58591}"/>
    <dgm:cxn modelId="{773B4E95-D83D-45E1-8111-38311894B2D9}" srcId="{3895EC79-AA20-455E-9F69-DE3BD08E691E}" destId="{30796B16-12F9-40D6-9015-EB89BB5F506A}" srcOrd="0" destOrd="0" parTransId="{ED755F1C-86B7-4DB5-BA5A-B1D076DC4559}" sibTransId="{23F69EB6-D0B5-42A1-BFD3-0AF4F2B355FD}"/>
    <dgm:cxn modelId="{8F71B6A3-98F6-4984-B864-8B76136B5EC7}" type="presOf" srcId="{21CD1CFD-9C1D-4CCD-9C1F-96D7FEC97AFE}" destId="{E849BD94-F756-4A2B-878A-8B8D1301ACCA}" srcOrd="0" destOrd="0" presId="urn:microsoft.com/office/officeart/2005/8/layout/list1"/>
    <dgm:cxn modelId="{0C57CC26-E263-49E1-8051-95323C3C93B2}" type="presOf" srcId="{51801BC8-D6DC-4669-A849-3FE3157A21FE}" destId="{F2F6B223-CEF1-4552-AA17-F64BAF562805}" srcOrd="0" destOrd="0" presId="urn:microsoft.com/office/officeart/2005/8/layout/list1"/>
    <dgm:cxn modelId="{7DA04524-EFB5-4B93-BC54-199F1F7EEFEA}" type="presOf" srcId="{C23FB3AD-ADCB-439B-91E3-CCAC5D95039A}" destId="{D8A736F1-6882-4EE8-B8CF-94E99995BBC4}" srcOrd="0" destOrd="0" presId="urn:microsoft.com/office/officeart/2005/8/layout/list1"/>
    <dgm:cxn modelId="{1D8133D9-B30B-48A5-A572-8FAD19BDFC34}" type="presOf" srcId="{FCA51B5C-9664-4F83-804A-4F17952C1B77}" destId="{357F34FD-9159-4421-ADFD-8E14EBA959DF}" srcOrd="0" destOrd="0" presId="urn:microsoft.com/office/officeart/2005/8/layout/list1"/>
    <dgm:cxn modelId="{1EAFFD3A-242E-415B-82ED-5CD98E4B98B0}" type="presOf" srcId="{3895EC79-AA20-455E-9F69-DE3BD08E691E}" destId="{EB0ECFC4-C995-40AD-A8E9-595ABAA26A22}" srcOrd="0" destOrd="0" presId="urn:microsoft.com/office/officeart/2005/8/layout/list1"/>
    <dgm:cxn modelId="{FFDD08F2-AD87-497D-A9D9-2114E47F4360}" type="presOf" srcId="{30796B16-12F9-40D6-9015-EB89BB5F506A}" destId="{CBC03896-5359-44E0-8915-FCD9B030F579}" srcOrd="0" destOrd="0" presId="urn:microsoft.com/office/officeart/2005/8/layout/list1"/>
    <dgm:cxn modelId="{DA909948-F277-4805-ADDD-9E7727F81C8F}" type="presOf" srcId="{21CD1CFD-9C1D-4CCD-9C1F-96D7FEC97AFE}" destId="{B303A152-D5F1-4A18-813F-E2E35B67E925}" srcOrd="1" destOrd="0" presId="urn:microsoft.com/office/officeart/2005/8/layout/list1"/>
    <dgm:cxn modelId="{07769A82-639E-4E6F-A09D-55D9DB6FA404}" srcId="{FCA51B5C-9664-4F83-804A-4F17952C1B77}" destId="{C23FB3AD-ADCB-439B-91E3-CCAC5D95039A}" srcOrd="1" destOrd="0" parTransId="{E8F4590D-EE57-4DBA-981A-7B5DC7E6FE30}" sibTransId="{B7FA4744-82CA-4441-9DD4-9F545817CC38}"/>
    <dgm:cxn modelId="{3242CD68-7471-41E5-A162-71D4D0369342}" srcId="{FCA51B5C-9664-4F83-804A-4F17952C1B77}" destId="{3895EC79-AA20-455E-9F69-DE3BD08E691E}" srcOrd="0" destOrd="0" parTransId="{D378B7CE-B96D-490F-8C86-92BB714F8CB7}" sibTransId="{ED51E2BB-9F4D-476C-AA88-0976216396F1}"/>
    <dgm:cxn modelId="{D682DB75-E008-4B82-85E7-32BA5ED9AECF}" srcId="{21CD1CFD-9C1D-4CCD-9C1F-96D7FEC97AFE}" destId="{51801BC8-D6DC-4669-A849-3FE3157A21FE}" srcOrd="0" destOrd="0" parTransId="{5EAB8B63-0717-454E-82D4-34FECA88C3BA}" sibTransId="{B84A2A51-44FC-4FFB-AFAE-E6010354ECCC}"/>
    <dgm:cxn modelId="{B80E452C-9C9E-4E54-BF7A-F3EC7E58EE5B}" type="presOf" srcId="{3895EC79-AA20-455E-9F69-DE3BD08E691E}" destId="{867F9FBB-DA2B-45E8-A45C-7C53C4121152}" srcOrd="1" destOrd="0" presId="urn:microsoft.com/office/officeart/2005/8/layout/list1"/>
    <dgm:cxn modelId="{2ED553C3-9970-4CB3-82E7-DC2243E00141}" srcId="{FCA51B5C-9664-4F83-804A-4F17952C1B77}" destId="{21CD1CFD-9C1D-4CCD-9C1F-96D7FEC97AFE}" srcOrd="2" destOrd="0" parTransId="{6B88D69A-901D-49EC-9C82-3E8771265969}" sibTransId="{C1B6801D-3A6B-48D4-96B8-B97B489035DF}"/>
    <dgm:cxn modelId="{D9361F75-6949-4205-8732-6CB4933D02F0}" type="presOf" srcId="{C23FB3AD-ADCB-439B-91E3-CCAC5D95039A}" destId="{0DE7C07F-6E89-49E7-849E-19E901F4E55C}" srcOrd="1" destOrd="0" presId="urn:microsoft.com/office/officeart/2005/8/layout/list1"/>
    <dgm:cxn modelId="{A38BB46C-F2F4-4586-8957-C20D1ACC4939}" type="presParOf" srcId="{357F34FD-9159-4421-ADFD-8E14EBA959DF}" destId="{786576EC-D75C-4DB0-B314-C85D4862E4CA}" srcOrd="0" destOrd="0" presId="urn:microsoft.com/office/officeart/2005/8/layout/list1"/>
    <dgm:cxn modelId="{AC856015-6614-4091-910E-E4F989AD6F3A}" type="presParOf" srcId="{786576EC-D75C-4DB0-B314-C85D4862E4CA}" destId="{EB0ECFC4-C995-40AD-A8E9-595ABAA26A22}" srcOrd="0" destOrd="0" presId="urn:microsoft.com/office/officeart/2005/8/layout/list1"/>
    <dgm:cxn modelId="{6329AFA8-59FC-4771-947C-50370263E489}" type="presParOf" srcId="{786576EC-D75C-4DB0-B314-C85D4862E4CA}" destId="{867F9FBB-DA2B-45E8-A45C-7C53C4121152}" srcOrd="1" destOrd="0" presId="urn:microsoft.com/office/officeart/2005/8/layout/list1"/>
    <dgm:cxn modelId="{AC4C5E76-1655-4FF8-9B61-1C68A444295A}" type="presParOf" srcId="{357F34FD-9159-4421-ADFD-8E14EBA959DF}" destId="{53BD7F68-B256-41A2-AF8D-7FF61038E16B}" srcOrd="1" destOrd="0" presId="urn:microsoft.com/office/officeart/2005/8/layout/list1"/>
    <dgm:cxn modelId="{1391B35A-4456-4B3C-B3BF-A62981C80B40}" type="presParOf" srcId="{357F34FD-9159-4421-ADFD-8E14EBA959DF}" destId="{CBC03896-5359-44E0-8915-FCD9B030F579}" srcOrd="2" destOrd="0" presId="urn:microsoft.com/office/officeart/2005/8/layout/list1"/>
    <dgm:cxn modelId="{CA49396A-5402-4E4B-ACD3-837643312D81}" type="presParOf" srcId="{357F34FD-9159-4421-ADFD-8E14EBA959DF}" destId="{D23B6F7A-3280-4B61-8C5A-157F38DB805D}" srcOrd="3" destOrd="0" presId="urn:microsoft.com/office/officeart/2005/8/layout/list1"/>
    <dgm:cxn modelId="{3648DDFD-0A7A-40C2-A05B-4009A2658C9B}" type="presParOf" srcId="{357F34FD-9159-4421-ADFD-8E14EBA959DF}" destId="{24B7CFB4-FF55-4562-A794-0EB5393671C4}" srcOrd="4" destOrd="0" presId="urn:microsoft.com/office/officeart/2005/8/layout/list1"/>
    <dgm:cxn modelId="{1CEAE622-DAC8-4857-A17E-E7BEC33EA5E5}" type="presParOf" srcId="{24B7CFB4-FF55-4562-A794-0EB5393671C4}" destId="{D8A736F1-6882-4EE8-B8CF-94E99995BBC4}" srcOrd="0" destOrd="0" presId="urn:microsoft.com/office/officeart/2005/8/layout/list1"/>
    <dgm:cxn modelId="{E4E217C2-290F-4F24-BC5B-E6847105E55A}" type="presParOf" srcId="{24B7CFB4-FF55-4562-A794-0EB5393671C4}" destId="{0DE7C07F-6E89-49E7-849E-19E901F4E55C}" srcOrd="1" destOrd="0" presId="urn:microsoft.com/office/officeart/2005/8/layout/list1"/>
    <dgm:cxn modelId="{00D4C43F-1D28-44A3-BE60-B848007B2CCD}" type="presParOf" srcId="{357F34FD-9159-4421-ADFD-8E14EBA959DF}" destId="{BA0DF4E2-C357-494D-8797-8B5E841504F2}" srcOrd="5" destOrd="0" presId="urn:microsoft.com/office/officeart/2005/8/layout/list1"/>
    <dgm:cxn modelId="{CDA603B3-88C9-407C-B659-FD9B750C92B6}" type="presParOf" srcId="{357F34FD-9159-4421-ADFD-8E14EBA959DF}" destId="{7434E60B-9D92-4C96-BC05-49E506135518}" srcOrd="6" destOrd="0" presId="urn:microsoft.com/office/officeart/2005/8/layout/list1"/>
    <dgm:cxn modelId="{BC006764-AE2E-4966-8269-93839964DC4E}" type="presParOf" srcId="{357F34FD-9159-4421-ADFD-8E14EBA959DF}" destId="{9B5427D5-06B1-41D5-84C6-F7C7B8DCA45D}" srcOrd="7" destOrd="0" presId="urn:microsoft.com/office/officeart/2005/8/layout/list1"/>
    <dgm:cxn modelId="{A591A268-945B-4D0C-93EF-BA7495BBA699}" type="presParOf" srcId="{357F34FD-9159-4421-ADFD-8E14EBA959DF}" destId="{350B5CD4-14C5-4C8F-AD3E-3204822691E7}" srcOrd="8" destOrd="0" presId="urn:microsoft.com/office/officeart/2005/8/layout/list1"/>
    <dgm:cxn modelId="{6C5D2CD6-6E08-4D32-9AA9-2685728DBC15}" type="presParOf" srcId="{350B5CD4-14C5-4C8F-AD3E-3204822691E7}" destId="{E849BD94-F756-4A2B-878A-8B8D1301ACCA}" srcOrd="0" destOrd="0" presId="urn:microsoft.com/office/officeart/2005/8/layout/list1"/>
    <dgm:cxn modelId="{6A3AD8A2-CE33-49DB-B4F6-F5C7791FBFDC}" type="presParOf" srcId="{350B5CD4-14C5-4C8F-AD3E-3204822691E7}" destId="{B303A152-D5F1-4A18-813F-E2E35B67E925}" srcOrd="1" destOrd="0" presId="urn:microsoft.com/office/officeart/2005/8/layout/list1"/>
    <dgm:cxn modelId="{1A88A74A-CF31-4896-A1BF-78AC99C9CA5A}" type="presParOf" srcId="{357F34FD-9159-4421-ADFD-8E14EBA959DF}" destId="{5FDAF200-F332-4E4A-80AF-DCEE715F35A5}" srcOrd="9" destOrd="0" presId="urn:microsoft.com/office/officeart/2005/8/layout/list1"/>
    <dgm:cxn modelId="{89595B9B-86F5-487D-8A18-F8B9B3D967AB}" type="presParOf" srcId="{357F34FD-9159-4421-ADFD-8E14EBA959DF}" destId="{F2F6B223-CEF1-4552-AA17-F64BAF562805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5DE4F-DD28-4813-83A8-732C110F0FB0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2A4875D2-76DA-48D8-8453-5EF03051FA7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5DE4F-DD28-4813-83A8-732C110F0FB0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2A4875D2-76DA-48D8-8453-5EF03051FA7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5DE4F-DD28-4813-83A8-732C110F0FB0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4875D2-76DA-48D8-8453-5EF03051FA7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5DE4F-DD28-4813-83A8-732C110F0FB0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4875D2-76DA-48D8-8453-5EF03051FA7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5DE4F-DD28-4813-83A8-732C110F0FB0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2A4875D2-76DA-48D8-8453-5EF03051FA7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5DE4F-DD28-4813-83A8-732C110F0FB0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4875D2-76DA-48D8-8453-5EF03051FA7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5DE4F-DD28-4813-83A8-732C110F0FB0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4875D2-76DA-48D8-8453-5EF03051FA7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5DE4F-DD28-4813-83A8-732C110F0FB0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4875D2-76DA-48D8-8453-5EF03051FA7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5DE4F-DD28-4813-83A8-732C110F0FB0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4875D2-76DA-48D8-8453-5EF03051FA7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5DE4F-DD28-4813-83A8-732C110F0FB0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4875D2-76DA-48D8-8453-5EF03051FA7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5DE4F-DD28-4813-83A8-732C110F0FB0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4875D2-76DA-48D8-8453-5EF03051FA7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A05DE4F-DD28-4813-83A8-732C110F0FB0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2A4875D2-76DA-48D8-8453-5EF03051FA7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icrosoft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4606" y="548680"/>
            <a:ext cx="6081713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55717722"/>
              </p:ext>
            </p:extLst>
          </p:nvPr>
        </p:nvGraphicFramePr>
        <p:xfrm>
          <a:off x="611560" y="2276870"/>
          <a:ext cx="7128792" cy="35172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128792"/>
              </a:tblGrid>
              <a:tr h="524178">
                <a:tc>
                  <a:txBody>
                    <a:bodyPr/>
                    <a:lstStyle/>
                    <a:p>
                      <a:pPr algn="l"/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Název</a:t>
                      </a:r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školy: 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Základní škola a Mateřská škola při dětské léčebně, Janské Lázně, Horní promenáda 268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Autor: </a:t>
                      </a:r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Mgr. Svatava </a:t>
                      </a:r>
                      <a:r>
                        <a:rPr lang="cs-CZ" sz="2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Juhászová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  <a:p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Datum: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16.1.2012</a:t>
                      </a:r>
                      <a:endParaRPr lang="cs-CZ" sz="2400" b="0" baseline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Název: </a:t>
                      </a:r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VY_52_INOVACE_05_FYZIKA</a:t>
                      </a:r>
                      <a:endParaRPr lang="cs-CZ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Téma: </a:t>
                      </a:r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Opakování </a:t>
                      </a:r>
                      <a:r>
                        <a:rPr lang="cs-CZ" sz="2400" smtClean="0">
                          <a:latin typeface="Times New Roman" pitchFamily="18" charset="0"/>
                          <a:cs typeface="Times New Roman" pitchFamily="18" charset="0"/>
                        </a:rPr>
                        <a:t>učiva </a:t>
                      </a:r>
                      <a:r>
                        <a:rPr lang="cs-CZ" sz="2400" smtClean="0">
                          <a:latin typeface="Times New Roman" pitchFamily="18" charset="0"/>
                          <a:cs typeface="Times New Roman" pitchFamily="18" charset="0"/>
                        </a:rPr>
                        <a:t>fyziky</a:t>
                      </a:r>
                      <a:r>
                        <a:rPr lang="cs-CZ" sz="2400" baseline="0" smtClean="0">
                          <a:latin typeface="Times New Roman" pitchFamily="18" charset="0"/>
                          <a:cs typeface="Times New Roman" pitchFamily="18" charset="0"/>
                        </a:rPr>
                        <a:t> - Čas  </a:t>
                      </a:r>
                      <a:endParaRPr lang="cs-CZ" sz="2400" baseline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Ročník</a:t>
                      </a:r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: 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  <a:endParaRPr lang="cs-CZ" sz="2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Číslo projektu: </a:t>
                      </a:r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CZ.1.07/1.4.00/21.2979</a:t>
                      </a:r>
                      <a:endParaRPr lang="cs-CZ" sz="2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časy,důchodci,firmy,fotografie,hodinky,hodiny,kapesní hodinky,odcházející do důchodu,odchody do důchodu,oslavy,uznání,zvláštní příležitost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548680"/>
            <a:ext cx="6048672" cy="6048672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4400" b="1" dirty="0" smtClean="0">
                <a:solidFill>
                  <a:schemeClr val="tx1"/>
                </a:solidFill>
                <a:latin typeface="Arial Black" pitchFamily="34" charset="0"/>
              </a:rPr>
              <a:t>čas</a:t>
            </a:r>
            <a:endParaRPr lang="cs-CZ" sz="4400" b="1" dirty="0">
              <a:solidFill>
                <a:schemeClr val="tx1"/>
              </a:solidFill>
              <a:latin typeface="Arial Black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40000" lnSpcReduction="20000"/>
          </a:bodyPr>
          <a:lstStyle/>
          <a:p>
            <a:r>
              <a:rPr lang="cs-CZ" sz="8000" dirty="0" smtClean="0">
                <a:solidFill>
                  <a:schemeClr val="tx1"/>
                </a:solidFill>
                <a:latin typeface="Arial Black" pitchFamily="34" charset="0"/>
              </a:rPr>
              <a:t>Opakování kapitoly čas, měření času, jednotky, převody jednotek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Zapiš, jak se značí následující veličina a doplň její jednotky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čas 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jednotka základní</a:t>
            </a:r>
          </a:p>
          <a:p>
            <a:endParaRPr lang="cs-CZ" dirty="0" smtClean="0"/>
          </a:p>
          <a:p>
            <a:r>
              <a:rPr lang="cs-CZ" dirty="0" smtClean="0"/>
              <a:t>jednotky odvozená</a:t>
            </a:r>
          </a:p>
          <a:p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2339752" y="1772816"/>
            <a:ext cx="2592288" cy="10081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rgbClr val="002060"/>
                </a:solidFill>
                <a:latin typeface="Arial Black" pitchFamily="34" charset="0"/>
              </a:rPr>
              <a:t>t</a:t>
            </a:r>
            <a:endParaRPr lang="cs-CZ" sz="4000" b="1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4355976" y="3789040"/>
            <a:ext cx="3024336" cy="10081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002060"/>
                </a:solidFill>
                <a:latin typeface="Arial Black" pitchFamily="34" charset="0"/>
              </a:rPr>
              <a:t>Sekunda, značíme s</a:t>
            </a:r>
          </a:p>
        </p:txBody>
      </p:sp>
      <p:sp>
        <p:nvSpPr>
          <p:cNvPr id="6" name="Obdélník 5"/>
          <p:cNvSpPr/>
          <p:nvPr/>
        </p:nvSpPr>
        <p:spPr>
          <a:xfrm>
            <a:off x="4355976" y="5085184"/>
            <a:ext cx="3528392" cy="14401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002060"/>
                </a:solidFill>
                <a:latin typeface="Arial Black" pitchFamily="34" charset="0"/>
              </a:rPr>
              <a:t>Hodina – </a:t>
            </a:r>
            <a:r>
              <a:rPr lang="cs-CZ" sz="2800" b="1" dirty="0" err="1" smtClean="0">
                <a:solidFill>
                  <a:srgbClr val="002060"/>
                </a:solidFill>
                <a:latin typeface="Arial Black" pitchFamily="34" charset="0"/>
              </a:rPr>
              <a:t>h</a:t>
            </a:r>
            <a:r>
              <a:rPr lang="cs-CZ" sz="2800" b="1" dirty="0" smtClean="0">
                <a:solidFill>
                  <a:srgbClr val="002060"/>
                </a:solidFill>
                <a:latin typeface="Arial Black" pitchFamily="34" charset="0"/>
              </a:rPr>
              <a:t>., minuta – min., </a:t>
            </a:r>
            <a:br>
              <a:rPr lang="cs-CZ" sz="2800" b="1" dirty="0" smtClean="0">
                <a:solidFill>
                  <a:srgbClr val="002060"/>
                </a:solidFill>
                <a:latin typeface="Arial Black" pitchFamily="34" charset="0"/>
              </a:rPr>
            </a:br>
            <a:r>
              <a:rPr lang="cs-CZ" sz="2800" b="1" dirty="0" smtClean="0">
                <a:solidFill>
                  <a:srgbClr val="002060"/>
                </a:solidFill>
                <a:latin typeface="Arial Black" pitchFamily="34" charset="0"/>
              </a:rPr>
              <a:t>den – d….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časy,Fotografie,hodiny,objekty,písky,přesýpací hodiny"/>
          <p:cNvPicPr>
            <a:picLocks noChangeAspect="1" noChangeArrowheads="1"/>
          </p:cNvPicPr>
          <p:nvPr/>
        </p:nvPicPr>
        <p:blipFill>
          <a:blip r:embed="rId2" cstate="print"/>
          <a:srcRect l="26316" t="5263" r="26316" b="5263"/>
          <a:stretch>
            <a:fillRect/>
          </a:stretch>
        </p:blipFill>
        <p:spPr bwMode="auto">
          <a:xfrm>
            <a:off x="7884368" y="692696"/>
            <a:ext cx="648072" cy="1224136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Doplň do vět vhodné jednotky: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Rok trvá 365 _______.</a:t>
            </a:r>
          </a:p>
          <a:p>
            <a:r>
              <a:rPr lang="cs-CZ" dirty="0" smtClean="0"/>
              <a:t>Atlet uběhl sto metrů za 10,5 _____.</a:t>
            </a:r>
          </a:p>
          <a:p>
            <a:r>
              <a:rPr lang="cs-CZ" dirty="0" smtClean="0"/>
              <a:t>Vyučovací hodina trvá 45 _______.</a:t>
            </a:r>
          </a:p>
          <a:p>
            <a:r>
              <a:rPr lang="cs-CZ" dirty="0" smtClean="0"/>
              <a:t>Pracovní doba většiny povolání je 8 ______.</a:t>
            </a:r>
          </a:p>
          <a:p>
            <a:r>
              <a:rPr lang="cs-CZ" dirty="0" smtClean="0"/>
              <a:t>Třetina hokejového zápasu se hraje 20 ____.</a:t>
            </a:r>
          </a:p>
          <a:p>
            <a:r>
              <a:rPr lang="cs-CZ" dirty="0" smtClean="0"/>
              <a:t>Lunární měsíc je dlouhý 28 __________.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3347864" y="1556792"/>
            <a:ext cx="144016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 Black" pitchFamily="34" charset="0"/>
              </a:rPr>
              <a:t>dní</a:t>
            </a:r>
            <a:endParaRPr lang="cs-CZ" sz="2800" b="1" dirty="0">
              <a:solidFill>
                <a:schemeClr val="tx1">
                  <a:lumMod val="95000"/>
                  <a:lumOff val="5000"/>
                </a:schemeClr>
              </a:solidFill>
              <a:latin typeface="Arial Black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6084168" y="2060848"/>
            <a:ext cx="144016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 Black" pitchFamily="34" charset="0"/>
              </a:rPr>
              <a:t>sekund</a:t>
            </a:r>
          </a:p>
        </p:txBody>
      </p:sp>
      <p:sp>
        <p:nvSpPr>
          <p:cNvPr id="6" name="Obdélník 5"/>
          <p:cNvSpPr/>
          <p:nvPr/>
        </p:nvSpPr>
        <p:spPr>
          <a:xfrm>
            <a:off x="7308304" y="3212976"/>
            <a:ext cx="144016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 Black" pitchFamily="34" charset="0"/>
              </a:rPr>
              <a:t>hodin</a:t>
            </a:r>
          </a:p>
        </p:txBody>
      </p:sp>
      <p:sp>
        <p:nvSpPr>
          <p:cNvPr id="7" name="Obdélník 6"/>
          <p:cNvSpPr/>
          <p:nvPr/>
        </p:nvSpPr>
        <p:spPr>
          <a:xfrm>
            <a:off x="5508104" y="2708920"/>
            <a:ext cx="144016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 Black" pitchFamily="34" charset="0"/>
              </a:rPr>
              <a:t>minut</a:t>
            </a:r>
          </a:p>
        </p:txBody>
      </p:sp>
      <p:sp>
        <p:nvSpPr>
          <p:cNvPr id="8" name="Obdélník 7"/>
          <p:cNvSpPr/>
          <p:nvPr/>
        </p:nvSpPr>
        <p:spPr>
          <a:xfrm>
            <a:off x="5868144" y="4437112"/>
            <a:ext cx="144016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 Black" pitchFamily="34" charset="0"/>
              </a:rPr>
              <a:t>dní</a:t>
            </a:r>
          </a:p>
        </p:txBody>
      </p:sp>
      <p:sp>
        <p:nvSpPr>
          <p:cNvPr id="9" name="Obdélník 8"/>
          <p:cNvSpPr/>
          <p:nvPr/>
        </p:nvSpPr>
        <p:spPr>
          <a:xfrm>
            <a:off x="7812360" y="3861048"/>
            <a:ext cx="1152128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 Black" pitchFamily="34" charset="0"/>
              </a:rPr>
              <a:t>minut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Převeď na uvedenou jednotku času: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20 min = ________s</a:t>
            </a:r>
          </a:p>
          <a:p>
            <a:r>
              <a:rPr lang="cs-CZ" dirty="0" smtClean="0"/>
              <a:t>15 min 10 s = ________s</a:t>
            </a:r>
          </a:p>
          <a:p>
            <a:r>
              <a:rPr lang="cs-CZ" dirty="0" smtClean="0"/>
              <a:t>3 300 min = _________h</a:t>
            </a:r>
          </a:p>
          <a:p>
            <a:r>
              <a:rPr lang="cs-CZ" dirty="0" smtClean="0"/>
              <a:t>2 h = _________min</a:t>
            </a:r>
          </a:p>
          <a:p>
            <a:r>
              <a:rPr lang="cs-CZ" dirty="0" smtClean="0"/>
              <a:t>2,5 h = _________min</a:t>
            </a:r>
          </a:p>
          <a:p>
            <a:r>
              <a:rPr lang="cs-CZ" dirty="0" smtClean="0"/>
              <a:t>1 d = _________h</a:t>
            </a:r>
          </a:p>
          <a:p>
            <a:r>
              <a:rPr lang="cs-CZ" dirty="0" smtClean="0"/>
              <a:t>0,25 h = ________min</a:t>
            </a:r>
            <a:endParaRPr lang="cs-CZ" dirty="0"/>
          </a:p>
        </p:txBody>
      </p:sp>
      <p:sp>
        <p:nvSpPr>
          <p:cNvPr id="5" name="Zaoblený obdélník 4"/>
          <p:cNvSpPr/>
          <p:nvPr/>
        </p:nvSpPr>
        <p:spPr>
          <a:xfrm>
            <a:off x="2483768" y="1556792"/>
            <a:ext cx="1512168" cy="5040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bg2">
                    <a:lumMod val="10000"/>
                  </a:schemeClr>
                </a:solidFill>
                <a:latin typeface="Arial Black" pitchFamily="34" charset="0"/>
              </a:rPr>
              <a:t>1 200</a:t>
            </a:r>
            <a:endParaRPr lang="cs-CZ" sz="2800" b="1" dirty="0">
              <a:solidFill>
                <a:schemeClr val="bg2">
                  <a:lumMod val="10000"/>
                </a:schemeClr>
              </a:solidFill>
              <a:latin typeface="Arial Black" pitchFamily="34" charset="0"/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3419872" y="2132856"/>
            <a:ext cx="1512168" cy="5040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bg2">
                    <a:lumMod val="10000"/>
                  </a:schemeClr>
                </a:solidFill>
                <a:latin typeface="Arial Black" pitchFamily="34" charset="0"/>
              </a:rPr>
              <a:t>910</a:t>
            </a:r>
          </a:p>
        </p:txBody>
      </p:sp>
      <p:sp>
        <p:nvSpPr>
          <p:cNvPr id="7" name="Zaoblený obdélník 6"/>
          <p:cNvSpPr/>
          <p:nvPr/>
        </p:nvSpPr>
        <p:spPr>
          <a:xfrm>
            <a:off x="3203848" y="2708920"/>
            <a:ext cx="1512168" cy="5040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bg2">
                    <a:lumMod val="10000"/>
                  </a:schemeClr>
                </a:solidFill>
                <a:latin typeface="Arial Black" pitchFamily="34" charset="0"/>
              </a:rPr>
              <a:t>55</a:t>
            </a:r>
          </a:p>
        </p:txBody>
      </p:sp>
      <p:sp>
        <p:nvSpPr>
          <p:cNvPr id="8" name="Zaoblený obdélník 7"/>
          <p:cNvSpPr/>
          <p:nvPr/>
        </p:nvSpPr>
        <p:spPr>
          <a:xfrm>
            <a:off x="1835696" y="3284984"/>
            <a:ext cx="1512168" cy="5040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bg2">
                    <a:lumMod val="10000"/>
                  </a:schemeClr>
                </a:solidFill>
                <a:latin typeface="Arial Black" pitchFamily="34" charset="0"/>
              </a:rPr>
              <a:t>120</a:t>
            </a:r>
          </a:p>
        </p:txBody>
      </p:sp>
      <p:sp>
        <p:nvSpPr>
          <p:cNvPr id="9" name="Zaoblený obdélník 8"/>
          <p:cNvSpPr/>
          <p:nvPr/>
        </p:nvSpPr>
        <p:spPr>
          <a:xfrm>
            <a:off x="2195736" y="4437112"/>
            <a:ext cx="1512168" cy="5040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bg2">
                    <a:lumMod val="10000"/>
                  </a:schemeClr>
                </a:solidFill>
                <a:latin typeface="Arial Black" pitchFamily="34" charset="0"/>
              </a:rPr>
              <a:t>24</a:t>
            </a:r>
          </a:p>
        </p:txBody>
      </p:sp>
      <p:sp>
        <p:nvSpPr>
          <p:cNvPr id="10" name="Zaoblený obdélník 9"/>
          <p:cNvSpPr/>
          <p:nvPr/>
        </p:nvSpPr>
        <p:spPr>
          <a:xfrm>
            <a:off x="2195736" y="3861048"/>
            <a:ext cx="1512168" cy="5040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bg2">
                    <a:lumMod val="10000"/>
                  </a:schemeClr>
                </a:solidFill>
                <a:latin typeface="Arial Black" pitchFamily="34" charset="0"/>
              </a:rPr>
              <a:t>150</a:t>
            </a:r>
          </a:p>
        </p:txBody>
      </p:sp>
      <p:sp>
        <p:nvSpPr>
          <p:cNvPr id="11" name="Zaoblený obdélník 10"/>
          <p:cNvSpPr/>
          <p:nvPr/>
        </p:nvSpPr>
        <p:spPr>
          <a:xfrm>
            <a:off x="2339752" y="5013176"/>
            <a:ext cx="1512168" cy="5040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bg2">
                    <a:lumMod val="10000"/>
                  </a:schemeClr>
                </a:solidFill>
                <a:latin typeface="Arial Black" pitchFamily="34" charset="0"/>
              </a:rPr>
              <a:t>15</a:t>
            </a:r>
          </a:p>
        </p:txBody>
      </p:sp>
      <p:pic>
        <p:nvPicPr>
          <p:cNvPr id="12" name="Obrázek 11" descr="MB900387950.JPG"/>
          <p:cNvPicPr>
            <a:picLocks noChangeAspect="1"/>
          </p:cNvPicPr>
          <p:nvPr/>
        </p:nvPicPr>
        <p:blipFill>
          <a:blip r:embed="rId2" cstate="print"/>
          <a:srcRect l="-355" t="15789" r="4198" b="15790"/>
          <a:stretch>
            <a:fillRect/>
          </a:stretch>
        </p:blipFill>
        <p:spPr>
          <a:xfrm>
            <a:off x="5868144" y="2060848"/>
            <a:ext cx="2304256" cy="187220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ek 8" descr="MB900438570.JPG"/>
          <p:cNvPicPr>
            <a:picLocks noChangeAspect="1"/>
          </p:cNvPicPr>
          <p:nvPr/>
        </p:nvPicPr>
        <p:blipFill>
          <a:blip r:embed="rId2" cstate="print"/>
          <a:srcRect l="15750" t="3937" r="17314"/>
          <a:stretch>
            <a:fillRect/>
          </a:stretch>
        </p:blipFill>
        <p:spPr>
          <a:xfrm>
            <a:off x="4716016" y="4653136"/>
            <a:ext cx="1224136" cy="1756792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Čím změříš čas, budeš-li chtít zjistit: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za jak dlouho uběhne kůň dráhu Velké pardubické  ____________</a:t>
            </a:r>
          </a:p>
          <a:p>
            <a:r>
              <a:rPr lang="cs-CZ" dirty="0" smtClean="0"/>
              <a:t>dobu, po kterou se vaří knedlíky________</a:t>
            </a:r>
          </a:p>
          <a:p>
            <a:r>
              <a:rPr lang="cs-CZ" dirty="0" smtClean="0"/>
              <a:t>délku jednoho měsíce __________</a:t>
            </a:r>
          </a:p>
          <a:p>
            <a:r>
              <a:rPr lang="cs-CZ" dirty="0" smtClean="0"/>
              <a:t>konec vyučovací hodiny __________</a:t>
            </a:r>
          </a:p>
          <a:p>
            <a:pPr>
              <a:buNone/>
            </a:pPr>
            <a:endParaRPr lang="cs-CZ" dirty="0" smtClean="0"/>
          </a:p>
          <a:p>
            <a:endParaRPr lang="cs-CZ" dirty="0"/>
          </a:p>
        </p:txBody>
      </p:sp>
      <p:sp>
        <p:nvSpPr>
          <p:cNvPr id="4" name="Elipsa 3"/>
          <p:cNvSpPr/>
          <p:nvPr/>
        </p:nvSpPr>
        <p:spPr>
          <a:xfrm>
            <a:off x="3275856" y="2060848"/>
            <a:ext cx="2016224" cy="50405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2">
                    <a:lumMod val="50000"/>
                  </a:schemeClr>
                </a:solidFill>
                <a:latin typeface="Arial Black" pitchFamily="34" charset="0"/>
              </a:rPr>
              <a:t>stopky</a:t>
            </a:r>
            <a:endParaRPr lang="cs-CZ" sz="2400" b="1" dirty="0">
              <a:solidFill>
                <a:schemeClr val="tx2">
                  <a:lumMod val="50000"/>
                </a:schemeClr>
              </a:solidFill>
              <a:latin typeface="Arial Black" pitchFamily="34" charset="0"/>
            </a:endParaRPr>
          </a:p>
        </p:txBody>
      </p:sp>
      <p:sp>
        <p:nvSpPr>
          <p:cNvPr id="5" name="Elipsa 4"/>
          <p:cNvSpPr/>
          <p:nvPr/>
        </p:nvSpPr>
        <p:spPr>
          <a:xfrm>
            <a:off x="6660232" y="2564904"/>
            <a:ext cx="2232248" cy="50405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2">
                    <a:lumMod val="50000"/>
                  </a:schemeClr>
                </a:solidFill>
                <a:latin typeface="Arial Black" pitchFamily="34" charset="0"/>
              </a:rPr>
              <a:t>minutka</a:t>
            </a:r>
          </a:p>
        </p:txBody>
      </p:sp>
      <p:sp>
        <p:nvSpPr>
          <p:cNvPr id="6" name="Elipsa 5"/>
          <p:cNvSpPr/>
          <p:nvPr/>
        </p:nvSpPr>
        <p:spPr>
          <a:xfrm>
            <a:off x="4932040" y="3140968"/>
            <a:ext cx="2448272" cy="50405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2">
                    <a:lumMod val="50000"/>
                  </a:schemeClr>
                </a:solidFill>
                <a:latin typeface="Arial Black" pitchFamily="34" charset="0"/>
              </a:rPr>
              <a:t>kalendář</a:t>
            </a:r>
          </a:p>
        </p:txBody>
      </p:sp>
      <p:sp>
        <p:nvSpPr>
          <p:cNvPr id="7" name="Elipsa 6"/>
          <p:cNvSpPr/>
          <p:nvPr/>
        </p:nvSpPr>
        <p:spPr>
          <a:xfrm>
            <a:off x="5364088" y="3789040"/>
            <a:ext cx="2592288" cy="50405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2">
                    <a:lumMod val="50000"/>
                  </a:schemeClr>
                </a:solidFill>
                <a:latin typeface="Arial Black" pitchFamily="34" charset="0"/>
              </a:rPr>
              <a:t>hodinky</a:t>
            </a:r>
          </a:p>
        </p:txBody>
      </p:sp>
      <p:pic>
        <p:nvPicPr>
          <p:cNvPr id="8" name="Obrázek 7" descr="MB900386749.JPG"/>
          <p:cNvPicPr>
            <a:picLocks noChangeAspect="1"/>
          </p:cNvPicPr>
          <p:nvPr/>
        </p:nvPicPr>
        <p:blipFill>
          <a:blip r:embed="rId3" cstate="print"/>
          <a:srcRect l="19687" t="15750" r="21251" b="9439"/>
          <a:stretch>
            <a:fillRect/>
          </a:stretch>
        </p:blipFill>
        <p:spPr>
          <a:xfrm>
            <a:off x="1259632" y="4869160"/>
            <a:ext cx="1080120" cy="136815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16200000">
            <a:off x="2220170" y="164206"/>
            <a:ext cx="4379118" cy="81724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1. </a:t>
            </a:r>
            <a:r>
              <a:rPr lang="cs-CZ" sz="3100" dirty="0" smtClean="0"/>
              <a:t>Vypiš čísla spojů, které jedou nejrychleji.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sz="3100" dirty="0" smtClean="0"/>
              <a:t>2.Jak dlouho pojedeš ze Svobody nad Úpou do pece pod Sněžkou v 6 hodin ráno ve všední den.</a:t>
            </a:r>
            <a:endParaRPr lang="cs-CZ" sz="3100" dirty="0"/>
          </a:p>
        </p:txBody>
      </p:sp>
      <p:sp>
        <p:nvSpPr>
          <p:cNvPr id="5" name="Šipka dolů 4"/>
          <p:cNvSpPr/>
          <p:nvPr/>
        </p:nvSpPr>
        <p:spPr>
          <a:xfrm>
            <a:off x="4860032" y="2492896"/>
            <a:ext cx="216024" cy="64807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Šipka dolů 5"/>
          <p:cNvSpPr/>
          <p:nvPr/>
        </p:nvSpPr>
        <p:spPr>
          <a:xfrm flipH="1">
            <a:off x="5076056" y="2492896"/>
            <a:ext cx="242313" cy="64807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3059832" y="1772816"/>
            <a:ext cx="1800200" cy="10081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rgbClr val="002060"/>
                </a:solidFill>
                <a:latin typeface="Arial Black" pitchFamily="34" charset="0"/>
              </a:rPr>
              <a:t>45 min</a:t>
            </a:r>
            <a:endParaRPr lang="cs-CZ" sz="2000" b="1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9" name="Šipka dolů 8"/>
          <p:cNvSpPr/>
          <p:nvPr/>
        </p:nvSpPr>
        <p:spPr>
          <a:xfrm>
            <a:off x="4139952" y="2708920"/>
            <a:ext cx="432048" cy="64807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Elipsa 9"/>
          <p:cNvSpPr/>
          <p:nvPr/>
        </p:nvSpPr>
        <p:spPr>
          <a:xfrm>
            <a:off x="179512" y="1484784"/>
            <a:ext cx="2952328" cy="50405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 Black" pitchFamily="34" charset="0"/>
              </a:rPr>
              <a:t>Spoj 23, 25</a:t>
            </a:r>
            <a:endParaRPr lang="cs-CZ" sz="2400" b="1" dirty="0">
              <a:solidFill>
                <a:schemeClr val="tx1">
                  <a:lumMod val="95000"/>
                  <a:lumOff val="5000"/>
                </a:schemeClr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 animBg="1"/>
      <p:bldP spid="9" grpId="0" animBg="1"/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Vyřeš slovní úlohy: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Pavel zahájil výstup z Pomezních bud na Sněžku v 10:32. V kolik hodin bude na vrcholu, jestliže mu cesty na vrchol trvá 138 minut? Najdi nadmořskou výšku Sněžky. </a:t>
            </a:r>
          </a:p>
          <a:p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řešení: </a:t>
            </a:r>
          </a:p>
        </p:txBody>
      </p:sp>
      <p:sp>
        <p:nvSpPr>
          <p:cNvPr id="4" name="Obdélník 3"/>
          <p:cNvSpPr/>
          <p:nvPr/>
        </p:nvSpPr>
        <p:spPr>
          <a:xfrm>
            <a:off x="2123728" y="3789040"/>
            <a:ext cx="6264696" cy="21602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002060"/>
                </a:solidFill>
              </a:rPr>
              <a:t>138 – ( 2 . 60) = 18  → Pavel šel 2 hodiny 18 minut, když vyšel  v 10: 32,</a:t>
            </a:r>
            <a:br>
              <a:rPr lang="cs-CZ" sz="2400" b="1" dirty="0" smtClean="0">
                <a:solidFill>
                  <a:srgbClr val="002060"/>
                </a:solidFill>
              </a:rPr>
            </a:br>
            <a:r>
              <a:rPr lang="cs-CZ" sz="2400" b="1" u="sng" dirty="0" smtClean="0">
                <a:solidFill>
                  <a:srgbClr val="002060"/>
                </a:solidFill>
              </a:rPr>
              <a:t>na vrchol  dojde v 12 : 50</a:t>
            </a:r>
            <a:r>
              <a:rPr lang="cs-CZ" sz="2400" b="1" dirty="0" smtClean="0">
                <a:solidFill>
                  <a:srgbClr val="002060"/>
                </a:solidFill>
              </a:rPr>
              <a:t>. </a:t>
            </a:r>
          </a:p>
          <a:p>
            <a:pPr algn="ctr"/>
            <a:r>
              <a:rPr lang="cs-CZ" sz="2400" b="1" dirty="0" smtClean="0">
                <a:solidFill>
                  <a:srgbClr val="002060"/>
                </a:solidFill>
              </a:rPr>
              <a:t>Sněžka má nadmořskou výšku  1 602 m.</a:t>
            </a:r>
            <a:endParaRPr lang="cs-CZ" sz="24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Domácí úkol: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Proč byl zaveden letní čas, co tento pojem znamená?</a:t>
            </a:r>
          </a:p>
          <a:p>
            <a:r>
              <a:rPr lang="cs-CZ" dirty="0" smtClean="0"/>
              <a:t>Kde můžeš vidět nejbližší orloj, sluneční hodiny, přesýpací hodiny?</a:t>
            </a:r>
          </a:p>
          <a:p>
            <a:r>
              <a:rPr lang="cs-CZ" dirty="0" smtClean="0"/>
              <a:t>Kdy byl zaveden Gregoriánský kalendář? Jaké byly kalendáře před tím?</a:t>
            </a:r>
          </a:p>
          <a:p>
            <a:r>
              <a:rPr lang="cs-CZ" dirty="0" smtClean="0"/>
              <a:t>Za jak dlouho přesně oběhne Země Slunce?</a:t>
            </a:r>
          </a:p>
          <a:p>
            <a:r>
              <a:rPr lang="cs-CZ" dirty="0" smtClean="0"/>
              <a:t> Co je to „reakční doba“, jaký má vliv na dopravní nehody, jak souvisí s alkoholem?</a:t>
            </a:r>
            <a:endParaRPr lang="cs-CZ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600" b="0" i="0" u="none" strike="noStrike" kern="1200" cap="all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Anotace</a:t>
            </a:r>
            <a:endParaRPr kumimoji="0" lang="cs-CZ" sz="3600" b="0" i="0" u="none" strike="noStrike" kern="1200" cap="all" spc="0" normalizeH="0" baseline="0" noProof="0" dirty="0">
              <a:ln>
                <a:noFill/>
              </a:ln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3" name="Zástupný symbol pro obsah 4"/>
          <p:cNvGraphicFramePr>
            <a:graphicFrameLocks/>
          </p:cNvGraphicFramePr>
          <p:nvPr/>
        </p:nvGraphicFramePr>
        <p:xfrm>
          <a:off x="304800" y="1554163"/>
          <a:ext cx="8686800" cy="4525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301752" y="457200"/>
            <a:ext cx="8686800" cy="841248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600" b="0" i="0" u="none" strike="noStrike" kern="1200" cap="all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Zdroj                            citace</a:t>
            </a:r>
            <a:endParaRPr kumimoji="0" lang="cs-CZ" sz="3600" b="0" i="0" u="none" strike="noStrike" kern="1200" cap="all" spc="0" normalizeH="0" baseline="0" noProof="0" dirty="0">
              <a:ln>
                <a:noFill/>
              </a:ln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" name="Zástupný symbol pro obsah 2"/>
          <p:cNvSpPr txBox="1">
            <a:spLocks/>
          </p:cNvSpPr>
          <p:nvPr/>
        </p:nvSpPr>
        <p:spPr>
          <a:xfrm>
            <a:off x="304800" y="1600200"/>
            <a:ext cx="4191000" cy="47244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Char char=""/>
              <a:tabLst/>
              <a:defRPr/>
            </a:pPr>
            <a:r>
              <a:rPr kumimoji="0" lang="cs-CZ" sz="3200" b="0" i="0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Vlastní tvorba</a:t>
            </a:r>
            <a:endParaRPr kumimoji="0" lang="cs-CZ" sz="32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pro obsah 3"/>
          <p:cNvSpPr txBox="1">
            <a:spLocks/>
          </p:cNvSpPr>
          <p:nvPr/>
        </p:nvSpPr>
        <p:spPr>
          <a:xfrm>
            <a:off x="4648200" y="1600200"/>
            <a:ext cx="4343400" cy="4724400"/>
          </a:xfrm>
          <a:prstGeom prst="rect">
            <a:avLst/>
          </a:prstGeom>
        </p:spPr>
        <p:txBody>
          <a:bodyPr>
            <a:normAutofit fontScale="62500" lnSpcReduction="2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Char char=""/>
              <a:tabLst/>
              <a:defRPr/>
            </a:pPr>
            <a:r>
              <a:rPr kumimoji="0" lang="cs-CZ" sz="3200" b="0" i="0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  <a:hlinkClick r:id="rId2"/>
              </a:rPr>
              <a:t>www.microsoft.com</a:t>
            </a:r>
            <a:endParaRPr kumimoji="0" lang="cs-CZ" sz="3200" b="0" i="0" u="none" strike="noStrike" kern="1200" cap="none" spc="0" normalizeH="0" baseline="0" noProof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Char char=""/>
              <a:tabLst/>
              <a:defRPr/>
            </a:pPr>
            <a:r>
              <a:rPr kumimoji="0" lang="cs-CZ" sz="3200" b="0" i="1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Fyzika 1</a:t>
            </a:r>
            <a:r>
              <a:rPr kumimoji="0" lang="cs-CZ" sz="3200" b="0" i="0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 Praha: SPN a.s., 2007. ISBN 978-80-7235-347-7.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Char char=""/>
              <a:tabLst/>
              <a:defRPr/>
            </a:pPr>
            <a:r>
              <a:rPr kumimoji="0" lang="cs-CZ" sz="3200" b="0" i="0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JIŘÍ BOHUNĚK, EVA HEJNOVÁ. </a:t>
            </a:r>
            <a:r>
              <a:rPr kumimoji="0" lang="cs-CZ" sz="3200" b="0" i="1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Tematické prověrky z učiva fyziky základní školy</a:t>
            </a:r>
            <a:r>
              <a:rPr kumimoji="0" lang="cs-CZ" sz="3200" b="0" i="0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 Praha: Prometheus, 2005. ISBN 80-7196-290-2.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Char char=""/>
              <a:tabLst/>
              <a:defRPr/>
            </a:pPr>
            <a:r>
              <a:rPr kumimoji="0" lang="cs-CZ" sz="3200" b="0" i="0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JAN ŠEDIVÝ, JAN PURKAR, STANISLAV PFEFRČEK. </a:t>
            </a:r>
            <a:r>
              <a:rPr kumimoji="0" lang="cs-CZ" sz="3200" b="0" i="1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Úlohy z fyziky</a:t>
            </a:r>
            <a:r>
              <a:rPr kumimoji="0" lang="cs-CZ" sz="3200" b="0" i="0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 Praha: Fortuna, 1996. ISBN 80-7168-315-9.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Char char=""/>
              <a:tabLst/>
              <a:defRPr/>
            </a:pPr>
            <a:r>
              <a:rPr kumimoji="0" lang="cs-CZ" sz="3200" b="0" i="0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JIŘÍ BOHUNĚK. </a:t>
            </a:r>
            <a:r>
              <a:rPr kumimoji="0" lang="cs-CZ" sz="3200" b="0" i="1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Sbírka úloh z fyziky pro ZŠ 1. díl</a:t>
            </a:r>
            <a:r>
              <a:rPr kumimoji="0" lang="cs-CZ" sz="3200" b="0" i="0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 Praha: SPN , 1992. ISBN 80-04-26025-X. </a:t>
            </a: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408</TotalTime>
  <Words>517</Words>
  <Application>Microsoft Office PowerPoint</Application>
  <PresentationFormat>Předvádění na obrazovce (4:3)</PresentationFormat>
  <Paragraphs>85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Cesta</vt:lpstr>
      <vt:lpstr>Prezentace aplikace PowerPoint</vt:lpstr>
      <vt:lpstr>čas</vt:lpstr>
      <vt:lpstr>Zapiš, jak se značí následující veličina a doplň její jednotky</vt:lpstr>
      <vt:lpstr>Doplň do vět vhodné jednotky:</vt:lpstr>
      <vt:lpstr>Převeď na uvedenou jednotku času:</vt:lpstr>
      <vt:lpstr>Čím změříš čas, budeš-li chtít zjistit:</vt:lpstr>
      <vt:lpstr>1. Vypiš čísla spojů, které jedou nejrychleji. 2.Jak dlouho pojedeš ze Svobody nad Úpou do pece pod Sněžkou v 6 hodin ráno ve všední den.</vt:lpstr>
      <vt:lpstr>Vyřeš slovní úlohy:</vt:lpstr>
      <vt:lpstr>Domácí úkol: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čas</dc:title>
  <dc:creator>ZŠ a MŠ při dětské léčebně</dc:creator>
  <cp:lastModifiedBy>Vesna202261</cp:lastModifiedBy>
  <cp:revision>50</cp:revision>
  <dcterms:created xsi:type="dcterms:W3CDTF">2012-01-02T13:17:49Z</dcterms:created>
  <dcterms:modified xsi:type="dcterms:W3CDTF">2012-03-06T10:33:17Z</dcterms:modified>
</cp:coreProperties>
</file>