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sldIdLst>
    <p:sldId id="256" r:id="rId2"/>
    <p:sldId id="301" r:id="rId3"/>
    <p:sldId id="306" r:id="rId4"/>
    <p:sldId id="304" r:id="rId5"/>
    <p:sldId id="305" r:id="rId6"/>
    <p:sldId id="307" r:id="rId7"/>
    <p:sldId id="308" r:id="rId8"/>
    <p:sldId id="311" r:id="rId9"/>
    <p:sldId id="310" r:id="rId10"/>
    <p:sldId id="312" r:id="rId11"/>
    <p:sldId id="319" r:id="rId12"/>
    <p:sldId id="303" r:id="rId13"/>
    <p:sldId id="313" r:id="rId14"/>
    <p:sldId id="314" r:id="rId15"/>
    <p:sldId id="316" r:id="rId16"/>
    <p:sldId id="315" r:id="rId17"/>
    <p:sldId id="318" r:id="rId18"/>
    <p:sldId id="317" r:id="rId19"/>
    <p:sldId id="283" r:id="rId20"/>
    <p:sldId id="28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678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9/9/2012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7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6.wdp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microsoft.com/office/2007/relationships/hdphoto" Target="../media/hdphoto7.wdp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6.wdp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150181.html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26786.html" TargetMode="External"/><Relationship Id="rId2" Type="http://schemas.openxmlformats.org/officeDocument/2006/relationships/hyperlink" Target="http://commons.wikimedia.org/wiki/File:Lichen_parietinus_%E2%80%94_Flora_Batava_%E2%80%94_Volume_v9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39553" y="260648"/>
            <a:ext cx="8064895" cy="2745305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lnSpc>
                <a:spcPct val="150000"/>
              </a:lnSpc>
            </a:pP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VY_32_INOVACE_02_PRVOUKA 2 _SVĚTOVÉ STRANY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SVĚTOVÉ STRANY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1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635896" y="3005953"/>
            <a:ext cx="4932548" cy="9848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SVĚTOVÉ STRANY</a:t>
            </a:r>
          </a:p>
          <a:p>
            <a:pPr algn="ctr"/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třídy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Patří do vzdělávací oblasti Člověk a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jeho svět.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se na základě příběhu seznamují se světovými stranami a směrovou růžicí.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se také seznamují s určováním světových stran podle přírodních jevů.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Své poznatky si mohou ověřit v přírodě. 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vičení žáky motivuje k větší aktivitě.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31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29000"/>
            <a:ext cx="2765036" cy="2765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4518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385" l="3692" r="94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3051"/>
            <a:ext cx="4205041" cy="4205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08" b="99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163" y="448894"/>
            <a:ext cx="1784337" cy="178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679342"/>
            <a:ext cx="46085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POHÁDKA </a:t>
            </a:r>
          </a:p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O SLUNCI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07163" y="530120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94531" y="608631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23264" y="650065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2426" y="134106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407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8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79342"/>
            <a:ext cx="72000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V jedné Indiánské vesnici si všimli, že Slunce putuje po obloze každý den stále po stejné trase.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62" b="98462" l="19692" r="7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616" y="2060848"/>
            <a:ext cx="4389048" cy="4389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987824" y="609329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23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99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2516" y="4365104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79342"/>
            <a:ext cx="72000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Ráno se objevuje za velkou skálou, v poledne je nejvýše, nad hlavami Indiánů a večer se schovává za hustý les.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31" b="94769" l="9231" r="98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6573" y="3909267"/>
            <a:ext cx="2664297" cy="2664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1231" b="78462" l="308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319" y="3501008"/>
            <a:ext cx="3599681" cy="3599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07163" y="602128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6207647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256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32 -0.06875 L 0.02205 -0.29815 C 0.02899 -0.3507 0.0559 -0.3963 0.09132 -0.42917 C 0.13125 -0.46528 0.17187 -0.48056 0.20903 -0.47315 L 0.38733 -0.4419 " pathEditMode="relative" rAng="-2088505" ptsTypes="F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90" y="-2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7" presetClass="path" presetSubtype="0" accel="50000" decel="5000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animMotion origin="layout" path="M 0.38733 -0.44166 L 0.55972 -0.44907 C 0.59792 -0.45231 0.63316 -0.43217 0.65816 -0.3956 C 0.68698 -0.35416 0.69739 -0.30648 0.69167 -0.25694 L 0.67187 -0.02777 " pathEditMode="relative" rAng="2853096" ptsTypes="FffFF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29" y="1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79342"/>
            <a:ext cx="72000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Toto se opakovalo každý den. 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Stále stejným způsobem. 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Po celý rok.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99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564904"/>
            <a:ext cx="3024336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1840" y="508576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84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99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79342"/>
            <a:ext cx="72000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Indiáni proto dali těmto místům jména.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31" b="94769" l="9231" r="98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132" y="1268759"/>
            <a:ext cx="4807768" cy="4807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39752" y="5491752"/>
            <a:ext cx="604867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MÍSTO, KDE SE RÁNO SLUNCE OBJEVUJE, POJMENOVALI </a:t>
            </a:r>
            <a:r>
              <a:rPr lang="cs-CZ" sz="2800" b="1" dirty="0" smtClean="0"/>
              <a:t>VÝCHOD.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87724" y="494116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548" y="3176972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356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99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73953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1231" b="78462" l="308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644" y="1664804"/>
            <a:ext cx="5400600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84188" y="836711"/>
            <a:ext cx="604867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MÍSTO, KDE SE VEČER SLUNCE SCHOVÁVÁ, NAZVALI </a:t>
            </a:r>
            <a:r>
              <a:rPr lang="cs-CZ" sz="2800" b="1" dirty="0" smtClean="0"/>
              <a:t>ZÁPAD.</a:t>
            </a:r>
            <a:endParaRPr lang="cs-CZ" sz="2400" dirty="0" smtClean="0"/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22244" y="4257382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79812" y="566124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74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306862"/>
            <a:ext cx="64807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MÍSTO, ODKUD SLUNCE PÁLÍ NEJSILNĚJI, NAZVALI </a:t>
            </a:r>
            <a:r>
              <a:rPr lang="cs-CZ" sz="2800" b="1" dirty="0" smtClean="0"/>
              <a:t>JIH.</a:t>
            </a:r>
          </a:p>
          <a:p>
            <a:endParaRPr lang="cs-CZ" dirty="0"/>
          </a:p>
          <a:p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99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876" y="819200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75768" y="364502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8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085184"/>
            <a:ext cx="698477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2400" dirty="0" smtClean="0"/>
              <a:t>MÍSTO, KTERÉ MĚLI PO LEVÉ STRANĚ, </a:t>
            </a:r>
          </a:p>
          <a:p>
            <a:r>
              <a:rPr lang="cs-CZ" sz="2400" dirty="0" smtClean="0"/>
              <a:t>KDYŽ VYHLÍŽELI VÝCHOD SLUNCE, NAZVALI </a:t>
            </a:r>
            <a:r>
              <a:rPr lang="cs-CZ" sz="2800" b="1" dirty="0" smtClean="0"/>
              <a:t>SEVEREM.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99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91580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31" b="94769" l="9231" r="98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98117"/>
            <a:ext cx="3691644" cy="3691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986" y="2276872"/>
            <a:ext cx="2386958" cy="2305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19872" y="163554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89830" y="472514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93256" y="457539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020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31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29000"/>
            <a:ext cx="2765036" cy="2765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4518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385" l="3692" r="94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3051"/>
            <a:ext cx="4205041" cy="4205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08" b="99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085694"/>
            <a:ext cx="1784337" cy="178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07163" y="530120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94531" y="608631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23264" y="650065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089" y="1972723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8506" y="685584"/>
            <a:ext cx="72000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Velký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šaman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vše zapsal a zaznamenal.</a:t>
            </a:r>
          </a:p>
        </p:txBody>
      </p:sp>
    </p:spTree>
    <p:extLst>
      <p:ext uri="{BB962C8B-B14F-4D97-AF65-F5344CB8AC3E}">
        <p14:creationId xmlns:p14="http://schemas.microsoft.com/office/powerpoint/2010/main" val="96455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8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2123728" y="1412776"/>
            <a:ext cx="4320000" cy="4320000"/>
            <a:chOff x="1678075" y="1349534"/>
            <a:chExt cx="4320000" cy="4320000"/>
          </a:xfrm>
        </p:grpSpPr>
        <p:sp>
          <p:nvSpPr>
            <p:cNvPr id="5" name="Čtyřcípá hvězda 4"/>
            <p:cNvSpPr/>
            <p:nvPr/>
          </p:nvSpPr>
          <p:spPr>
            <a:xfrm rot="2779700">
              <a:off x="2218075" y="1759123"/>
              <a:ext cx="3240000" cy="3240000"/>
            </a:xfrm>
            <a:prstGeom prst="star4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Čtyřcípá hvězda 2"/>
            <p:cNvSpPr/>
            <p:nvPr/>
          </p:nvSpPr>
          <p:spPr>
            <a:xfrm>
              <a:off x="1678075" y="1349534"/>
              <a:ext cx="4320000" cy="4320000"/>
            </a:xfrm>
            <a:prstGeom prst="star4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504644" y="6021288"/>
            <a:ext cx="1583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JIH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92643" y="3372721"/>
            <a:ext cx="1583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VÝCHOD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912" y="3372721"/>
            <a:ext cx="1583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ZÁPAD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04644" y="751844"/>
            <a:ext cx="1583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SEVER</a:t>
            </a:r>
            <a:endParaRPr lang="cs-CZ" sz="2000" dirty="0"/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99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755" y="2841713"/>
            <a:ext cx="1453945" cy="1453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52616" y="3334643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8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976" y="5497264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 </a:t>
            </a:r>
            <a:r>
              <a:rPr lang="cs-CZ" sz="2400" dirty="0" smtClean="0"/>
              <a:t>Samostatně </a:t>
            </a:r>
            <a:r>
              <a:rPr lang="cs-CZ" sz="2400" dirty="0"/>
              <a:t>stojící stromy mívají hustější větve z jižní </a:t>
            </a:r>
            <a:r>
              <a:rPr lang="cs-CZ" sz="2400" dirty="0" smtClean="0"/>
              <a:t>strany</a:t>
            </a:r>
            <a:r>
              <a:rPr lang="cs-CZ" sz="2400" dirty="0"/>
              <a:t>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16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200" y="1195584"/>
            <a:ext cx="410445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79342"/>
            <a:ext cx="7200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DALŠÍ MOUDRA INDIÁNŮ: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47656" y="3262000"/>
            <a:ext cx="1583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JIH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0848" y="436510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520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7372" y="4917678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 </a:t>
            </a:r>
            <a:r>
              <a:rPr lang="cs-CZ" sz="2400" dirty="0" smtClean="0"/>
              <a:t> </a:t>
            </a:r>
            <a:r>
              <a:rPr lang="cs-CZ" sz="2400" dirty="0"/>
              <a:t>Letokruhy na pařezech jsou směrem k jihu širší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77" b="99692" l="1231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1967" y="148478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76056" y="400506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42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nt Hill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779" y="1413520"/>
            <a:ext cx="4502393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5157192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 </a:t>
            </a:r>
            <a:r>
              <a:rPr lang="cs-CZ" sz="2400" dirty="0" smtClean="0"/>
              <a:t>Mírnější </a:t>
            </a:r>
            <a:r>
              <a:rPr lang="cs-CZ" sz="2400" dirty="0"/>
              <a:t>svah mravenišť bývá orientován k jihu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17479" y="342900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0653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6784" y="4797152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 </a:t>
            </a:r>
            <a:r>
              <a:rPr lang="cs-CZ" sz="2400" dirty="0" smtClean="0"/>
              <a:t>Včelí </a:t>
            </a:r>
            <a:r>
              <a:rPr lang="cs-CZ" sz="2400" dirty="0"/>
              <a:t>úly jsou většinou otočeny vchodem k jihu</a:t>
            </a:r>
            <a:r>
              <a:rPr lang="cs-CZ" sz="2400" dirty="0" smtClean="0"/>
              <a:t>.</a:t>
            </a:r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479" l="1563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24744"/>
            <a:ext cx="3124944" cy="3124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386104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146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437112"/>
            <a:ext cx="73448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 </a:t>
            </a:r>
            <a:r>
              <a:rPr lang="cs-CZ" sz="2400" dirty="0" smtClean="0"/>
              <a:t>Mechy a lišejníky dávají přednost vlhčím a chladnějším stranám stromů a kamenů, </a:t>
            </a:r>
          </a:p>
          <a:p>
            <a:pPr algn="ctr"/>
            <a:r>
              <a:rPr lang="cs-CZ" sz="2400" dirty="0" smtClean="0"/>
              <a:t>obvykle je najdeme na severní, </a:t>
            </a:r>
          </a:p>
          <a:p>
            <a:pPr algn="ctr"/>
            <a:r>
              <a:rPr lang="cs-CZ" sz="2400" dirty="0" smtClean="0"/>
              <a:t>příp. severozápadní straně.</a:t>
            </a:r>
          </a:p>
        </p:txBody>
      </p:sp>
      <p:pic>
        <p:nvPicPr>
          <p:cNvPr id="14338" name="Picture 2" descr="File:Lichen parietinus — Flora Batava — Volume v9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205" b="62270" l="25792" r="73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943" y="301296"/>
            <a:ext cx="42100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2040" y="378904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0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451548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 </a:t>
            </a:r>
            <a:r>
              <a:rPr lang="cs-CZ" sz="2400" dirty="0" smtClean="0"/>
              <a:t>Na jaře zůstává sníh déle na severních svazích.</a:t>
            </a:r>
            <a:endParaRPr lang="cs-CZ" sz="2400" dirty="0"/>
          </a:p>
        </p:txBody>
      </p:sp>
      <p:pic>
        <p:nvPicPr>
          <p:cNvPr id="15362" name="Picture 2" descr="Kliponius Mountain In A Cartoon Style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24744"/>
            <a:ext cx="2828925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19576" y="374775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3551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01: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2012-09-09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04: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05: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06: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07: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09: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10: </a:t>
            </a:r>
            <a:r>
              <a:rPr lang="cs-CZ" sz="1600" dirty="0" smtClean="0"/>
              <a:t>KELLY.</a:t>
            </a:r>
            <a:r>
              <a:rPr lang="cs-CZ" sz="1600" i="1" dirty="0" smtClean="0"/>
              <a:t>, </a:t>
            </a:r>
            <a:r>
              <a:rPr lang="cs-CZ" sz="1600" i="1" dirty="0"/>
              <a:t>Ant </a:t>
            </a:r>
            <a:r>
              <a:rPr lang="cs-CZ" sz="1600" i="1" dirty="0" err="1"/>
              <a:t>Hill</a:t>
            </a:r>
            <a:r>
              <a:rPr lang="cs-CZ" sz="1600" i="1" dirty="0"/>
              <a:t> </a:t>
            </a:r>
            <a:r>
              <a:rPr lang="cs-CZ" sz="1600" i="1" dirty="0" err="1"/>
              <a:t>clip</a:t>
            </a:r>
            <a:r>
              <a:rPr lang="cs-CZ" sz="1600" i="1" dirty="0"/>
              <a:t> </a:t>
            </a:r>
            <a:r>
              <a:rPr lang="cs-CZ" sz="1600" i="1" dirty="0" smtClean="0"/>
              <a:t>art </a:t>
            </a:r>
            <a:r>
              <a:rPr lang="en-US" sz="1600" dirty="0" smtClean="0"/>
              <a:t>[online</a:t>
            </a:r>
            <a:r>
              <a:rPr lang="en-US" sz="1600" dirty="0"/>
              <a:t>]. </a:t>
            </a:r>
            <a:r>
              <a:rPr lang="en-US" sz="1600" dirty="0" smtClean="0"/>
              <a:t>20</a:t>
            </a:r>
            <a:r>
              <a:rPr lang="cs-CZ" sz="1600" dirty="0" smtClean="0"/>
              <a:t>11-10-04 </a:t>
            </a:r>
            <a:r>
              <a:rPr lang="en-US" sz="1600" dirty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2012-09-09</a:t>
            </a:r>
            <a:r>
              <a:rPr lang="en-US" sz="1600" dirty="0" smtClean="0"/>
              <a:t>]</a:t>
            </a:r>
            <a:r>
              <a:rPr lang="cs-CZ" sz="1600" dirty="0"/>
              <a:t>. Dostupný pod licencí Public </a:t>
            </a:r>
            <a:r>
              <a:rPr lang="cs-CZ" sz="1600" dirty="0" err="1"/>
              <a:t>Domain</a:t>
            </a:r>
            <a:r>
              <a:rPr lang="cs-CZ" sz="1600" dirty="0"/>
              <a:t> na WWW: </a:t>
            </a:r>
            <a:r>
              <a:rPr lang="cs-CZ" sz="1600" dirty="0" smtClean="0">
                <a:hlinkClick r:id="rId2"/>
              </a:rPr>
              <a:t>http://www.clker.com/clipart-150181.html</a:t>
            </a:r>
            <a:r>
              <a:rPr lang="cs-CZ" sz="1600" dirty="0" smtClean="0"/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11: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12: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SEPP, CHRISTIAAN.,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i="1" dirty="0" err="1"/>
              <a:t>Lichen</a:t>
            </a:r>
            <a:r>
              <a:rPr lang="cs-CZ" sz="1600" i="1" dirty="0"/>
              <a:t> </a:t>
            </a:r>
            <a:r>
              <a:rPr lang="cs-CZ" sz="1600" i="1" dirty="0" err="1"/>
              <a:t>parietinus</a:t>
            </a:r>
            <a:r>
              <a:rPr lang="cs-CZ" sz="1600" i="1" dirty="0"/>
              <a:t> — Flora </a:t>
            </a:r>
            <a:r>
              <a:rPr lang="cs-CZ" sz="1600" i="1" dirty="0" err="1"/>
              <a:t>Batava</a:t>
            </a:r>
            <a:r>
              <a:rPr lang="cs-CZ" sz="1600" i="1" dirty="0"/>
              <a:t> — </a:t>
            </a:r>
            <a:r>
              <a:rPr lang="cs-CZ" sz="1600" i="1" dirty="0" err="1"/>
              <a:t>Volume</a:t>
            </a:r>
            <a:r>
              <a:rPr lang="cs-CZ" sz="1600" i="1" dirty="0"/>
              <a:t> </a:t>
            </a:r>
            <a:r>
              <a:rPr lang="cs-CZ" sz="1600" i="1" dirty="0" smtClean="0"/>
              <a:t>v9.jpg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1846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http://commons.wikimedia.org/wiki/File:Lichen_parietinus_%E2%80%94_Flora_Batava_%E2%80%94_Volume_v9.jpg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13: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OCAL.</a:t>
            </a:r>
            <a:r>
              <a:rPr lang="cs-CZ" sz="1600" i="1" dirty="0" smtClean="0"/>
              <a:t>, </a:t>
            </a:r>
            <a:r>
              <a:rPr lang="en-US" sz="1600" i="1" dirty="0" err="1"/>
              <a:t>Kliponius</a:t>
            </a:r>
            <a:r>
              <a:rPr lang="en-US" sz="1600" i="1" dirty="0"/>
              <a:t> Mountain In A Cartoon Style clip </a:t>
            </a:r>
            <a:r>
              <a:rPr lang="en-US" sz="1600" i="1" dirty="0" smtClean="0"/>
              <a:t>art</a:t>
            </a:r>
            <a:r>
              <a:rPr lang="cs-CZ" sz="1600" i="1" dirty="0" smtClean="0"/>
              <a:t> </a:t>
            </a:r>
            <a:r>
              <a:rPr lang="en-US" sz="1600" dirty="0" smtClean="0"/>
              <a:t>[online</a:t>
            </a:r>
            <a:r>
              <a:rPr lang="en-US" sz="1600" dirty="0"/>
              <a:t>]. </a:t>
            </a:r>
            <a:r>
              <a:rPr lang="en-US" sz="1600" dirty="0" smtClean="0"/>
              <a:t>20</a:t>
            </a:r>
            <a:r>
              <a:rPr lang="cs-CZ" sz="1600" dirty="0" smtClean="0"/>
              <a:t>09-04-19 </a:t>
            </a:r>
            <a:r>
              <a:rPr lang="en-US" sz="1600" dirty="0"/>
              <a:t>[</a:t>
            </a:r>
            <a:r>
              <a:rPr lang="cs-CZ" sz="1600" dirty="0"/>
              <a:t>cit. 2012-09-09</a:t>
            </a:r>
            <a:r>
              <a:rPr lang="en-US" sz="1600" dirty="0"/>
              <a:t>]</a:t>
            </a:r>
            <a:r>
              <a:rPr lang="cs-CZ" sz="1600" dirty="0"/>
              <a:t>. Dostupný pod licencí Public </a:t>
            </a:r>
            <a:r>
              <a:rPr lang="cs-CZ" sz="1600" dirty="0" err="1"/>
              <a:t>Domain</a:t>
            </a:r>
            <a:r>
              <a:rPr lang="cs-CZ" sz="1600" dirty="0"/>
              <a:t> na WWW</a:t>
            </a:r>
            <a:r>
              <a:rPr lang="cs-CZ" sz="1600" dirty="0" smtClean="0"/>
              <a:t>: </a:t>
            </a:r>
            <a:r>
              <a:rPr lang="cs-CZ" sz="1600" dirty="0" smtClean="0">
                <a:hlinkClick r:id="rId3"/>
              </a:rPr>
              <a:t>http://www.clker.com/clipart-26786.html</a:t>
            </a:r>
            <a:r>
              <a:rPr lang="cs-CZ" sz="1600" dirty="0" smtClean="0"/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5">
      <a:dk1>
        <a:srgbClr val="000000"/>
      </a:dk1>
      <a:lt1>
        <a:srgbClr val="FFEFC1"/>
      </a:lt1>
      <a:dk2>
        <a:srgbClr val="E57B7F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1181</TotalTime>
  <Words>533</Words>
  <Application>Microsoft Office PowerPoint</Application>
  <PresentationFormat>Předvádění na obrazovce (4:3)</PresentationFormat>
  <Paragraphs>86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Bohatý</vt:lpstr>
      <vt:lpstr>Acrobat Document</vt:lpstr>
      <vt:lpstr>Název školy: Svobodná základní škola,o.p.s. Autor: Karolína Bryczová Vasková Název materiálu: VY_32_INOVACE_02_PRVOUKA 2 _SVĚTOVÉ STRANY Název: SVĚTOVÉ STRANY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206</cp:revision>
  <dcterms:created xsi:type="dcterms:W3CDTF">2012-03-31T12:09:58Z</dcterms:created>
  <dcterms:modified xsi:type="dcterms:W3CDTF">2012-09-09T19:52:07Z</dcterms:modified>
</cp:coreProperties>
</file>