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6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0" r:id="rId12"/>
    <p:sldId id="25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A51B5C-9664-4F83-804A-4F17952C1B77}" type="doc">
      <dgm:prSet loTypeId="urn:microsoft.com/office/officeart/2005/8/layout/list1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cs-CZ"/>
        </a:p>
      </dgm:t>
    </dgm:pt>
    <dgm:pt modelId="{3895EC79-AA20-455E-9F69-DE3BD08E691E}">
      <dgm:prSet phldrT="[Text]" custT="1"/>
      <dgm:spPr/>
      <dgm:t>
        <a:bodyPr/>
        <a:lstStyle/>
        <a:p>
          <a:r>
            <a:rPr lang="cs-CZ" sz="1600" dirty="0" smtClean="0"/>
            <a:t>Cíl hodiny:</a:t>
          </a:r>
          <a:endParaRPr lang="cs-CZ" sz="1600" dirty="0"/>
        </a:p>
      </dgm:t>
    </dgm:pt>
    <dgm:pt modelId="{D378B7CE-B96D-490F-8C86-92BB714F8CB7}" type="parTrans" cxnId="{3242CD68-7471-41E5-A162-71D4D0369342}">
      <dgm:prSet/>
      <dgm:spPr/>
      <dgm:t>
        <a:bodyPr/>
        <a:lstStyle/>
        <a:p>
          <a:endParaRPr lang="cs-CZ"/>
        </a:p>
      </dgm:t>
    </dgm:pt>
    <dgm:pt modelId="{ED51E2BB-9F4D-476C-AA88-0976216396F1}" type="sibTrans" cxnId="{3242CD68-7471-41E5-A162-71D4D0369342}">
      <dgm:prSet/>
      <dgm:spPr/>
      <dgm:t>
        <a:bodyPr/>
        <a:lstStyle/>
        <a:p>
          <a:endParaRPr lang="cs-CZ"/>
        </a:p>
      </dgm:t>
    </dgm:pt>
    <dgm:pt modelId="{C23FB3AD-ADCB-439B-91E3-CCAC5D95039A}">
      <dgm:prSet phldrT="[Text]" custT="1"/>
      <dgm:spPr/>
      <dgm:t>
        <a:bodyPr/>
        <a:lstStyle/>
        <a:p>
          <a:r>
            <a:rPr lang="cs-CZ" sz="1600" dirty="0" smtClean="0"/>
            <a:t>Práce s prezentací:</a:t>
          </a:r>
          <a:endParaRPr lang="cs-CZ" sz="1600" dirty="0"/>
        </a:p>
      </dgm:t>
    </dgm:pt>
    <dgm:pt modelId="{E8F4590D-EE57-4DBA-981A-7B5DC7E6FE30}" type="parTrans" cxnId="{07769A82-639E-4E6F-A09D-55D9DB6FA404}">
      <dgm:prSet/>
      <dgm:spPr/>
      <dgm:t>
        <a:bodyPr/>
        <a:lstStyle/>
        <a:p>
          <a:endParaRPr lang="cs-CZ"/>
        </a:p>
      </dgm:t>
    </dgm:pt>
    <dgm:pt modelId="{B7FA4744-82CA-4441-9DD4-9F545817CC38}" type="sibTrans" cxnId="{07769A82-639E-4E6F-A09D-55D9DB6FA404}">
      <dgm:prSet/>
      <dgm:spPr/>
      <dgm:t>
        <a:bodyPr/>
        <a:lstStyle/>
        <a:p>
          <a:endParaRPr lang="cs-CZ"/>
        </a:p>
      </dgm:t>
    </dgm:pt>
    <dgm:pt modelId="{21CD1CFD-9C1D-4CCD-9C1F-96D7FEC97AFE}">
      <dgm:prSet phldrT="[Text]" custT="1"/>
      <dgm:spPr/>
      <dgm:t>
        <a:bodyPr/>
        <a:lstStyle/>
        <a:p>
          <a:r>
            <a:rPr lang="cs-CZ" sz="1600" dirty="0" smtClean="0"/>
            <a:t>Průřezová témata:</a:t>
          </a:r>
          <a:endParaRPr lang="cs-CZ" sz="1600" dirty="0"/>
        </a:p>
      </dgm:t>
    </dgm:pt>
    <dgm:pt modelId="{6B88D69A-901D-49EC-9C82-3E8771265969}" type="parTrans" cxnId="{2ED553C3-9970-4CB3-82E7-DC2243E00141}">
      <dgm:prSet/>
      <dgm:spPr/>
      <dgm:t>
        <a:bodyPr/>
        <a:lstStyle/>
        <a:p>
          <a:endParaRPr lang="cs-CZ"/>
        </a:p>
      </dgm:t>
    </dgm:pt>
    <dgm:pt modelId="{C1B6801D-3A6B-48D4-96B8-B97B489035DF}" type="sibTrans" cxnId="{2ED553C3-9970-4CB3-82E7-DC2243E00141}">
      <dgm:prSet/>
      <dgm:spPr/>
      <dgm:t>
        <a:bodyPr/>
        <a:lstStyle/>
        <a:p>
          <a:endParaRPr lang="cs-CZ"/>
        </a:p>
      </dgm:t>
    </dgm:pt>
    <dgm:pt modelId="{30796B16-12F9-40D6-9015-EB89BB5F506A}">
      <dgm:prSet custT="1"/>
      <dgm:spPr/>
      <dgm:t>
        <a:bodyPr/>
        <a:lstStyle/>
        <a:p>
          <a:r>
            <a:rPr lang="cs-CZ" sz="1600" dirty="0" smtClean="0"/>
            <a:t>Opakování pojmů hustota, používání různých jednotek hustoty, výpočet hustoty, využívání fyzikální veličiny v praxi, práce s tabulkami, orientace v nich. </a:t>
          </a:r>
          <a:endParaRPr lang="cs-CZ" sz="1600" dirty="0"/>
        </a:p>
      </dgm:t>
    </dgm:pt>
    <dgm:pt modelId="{ED755F1C-86B7-4DB5-BA5A-B1D076DC4559}" type="parTrans" cxnId="{773B4E95-D83D-45E1-8111-38311894B2D9}">
      <dgm:prSet/>
      <dgm:spPr/>
      <dgm:t>
        <a:bodyPr/>
        <a:lstStyle/>
        <a:p>
          <a:endParaRPr lang="cs-CZ"/>
        </a:p>
      </dgm:t>
    </dgm:pt>
    <dgm:pt modelId="{23F69EB6-D0B5-42A1-BFD3-0AF4F2B355FD}" type="sibTrans" cxnId="{773B4E95-D83D-45E1-8111-38311894B2D9}">
      <dgm:prSet/>
      <dgm:spPr/>
      <dgm:t>
        <a:bodyPr/>
        <a:lstStyle/>
        <a:p>
          <a:endParaRPr lang="cs-CZ"/>
        </a:p>
      </dgm:t>
    </dgm:pt>
    <dgm:pt modelId="{5D5106FA-2091-4491-8130-81C8257822BF}">
      <dgm:prSet custT="1"/>
      <dgm:spPr/>
      <dgm:t>
        <a:bodyPr/>
        <a:lstStyle/>
        <a:p>
          <a:r>
            <a:rPr lang="cs-CZ" sz="1600" dirty="0" smtClean="0"/>
            <a:t>Možnost společného opakování učiva, použit jako test, využití pro skupinovou práci.</a:t>
          </a:r>
          <a:endParaRPr lang="cs-CZ" sz="1600" dirty="0"/>
        </a:p>
      </dgm:t>
    </dgm:pt>
    <dgm:pt modelId="{12D0AA0B-4753-4646-9D0D-C826D8D93BCA}" type="parTrans" cxnId="{87DFE991-FEF8-4018-8340-B05FFEDC9DA4}">
      <dgm:prSet/>
      <dgm:spPr/>
      <dgm:t>
        <a:bodyPr/>
        <a:lstStyle/>
        <a:p>
          <a:endParaRPr lang="cs-CZ"/>
        </a:p>
      </dgm:t>
    </dgm:pt>
    <dgm:pt modelId="{3E420758-2CF8-4A42-B2D5-A3A7BAB58591}" type="sibTrans" cxnId="{87DFE991-FEF8-4018-8340-B05FFEDC9DA4}">
      <dgm:prSet/>
      <dgm:spPr/>
      <dgm:t>
        <a:bodyPr/>
        <a:lstStyle/>
        <a:p>
          <a:endParaRPr lang="cs-CZ"/>
        </a:p>
      </dgm:t>
    </dgm:pt>
    <dgm:pt modelId="{51801BC8-D6DC-4669-A849-3FE3157A21FE}">
      <dgm:prSet custT="1"/>
      <dgm:spPr/>
      <dgm:t>
        <a:bodyPr/>
        <a:lstStyle/>
        <a:p>
          <a:r>
            <a:rPr lang="cs-CZ" sz="1600" dirty="0" smtClean="0"/>
            <a:t>Zejména v domácím úkolu – lze využít i jako samostatnou práci v hodině , souvislost tématu s úlohami v  M, Z, </a:t>
          </a:r>
          <a:r>
            <a:rPr lang="cs-CZ" sz="1600" dirty="0" err="1" smtClean="0"/>
            <a:t>Př</a:t>
          </a:r>
          <a:r>
            <a:rPr lang="cs-CZ" sz="1600" smtClean="0"/>
            <a:t>, D </a:t>
          </a:r>
          <a:endParaRPr lang="cs-CZ" sz="1600" dirty="0"/>
        </a:p>
      </dgm:t>
    </dgm:pt>
    <dgm:pt modelId="{5EAB8B63-0717-454E-82D4-34FECA88C3BA}" type="parTrans" cxnId="{D682DB75-E008-4B82-85E7-32BA5ED9AECF}">
      <dgm:prSet/>
      <dgm:spPr/>
      <dgm:t>
        <a:bodyPr/>
        <a:lstStyle/>
        <a:p>
          <a:endParaRPr lang="cs-CZ"/>
        </a:p>
      </dgm:t>
    </dgm:pt>
    <dgm:pt modelId="{B84A2A51-44FC-4FFB-AFAE-E6010354ECCC}" type="sibTrans" cxnId="{D682DB75-E008-4B82-85E7-32BA5ED9AECF}">
      <dgm:prSet/>
      <dgm:spPr/>
      <dgm:t>
        <a:bodyPr/>
        <a:lstStyle/>
        <a:p>
          <a:endParaRPr lang="cs-CZ"/>
        </a:p>
      </dgm:t>
    </dgm:pt>
    <dgm:pt modelId="{357F34FD-9159-4421-ADFD-8E14EBA959DF}" type="pres">
      <dgm:prSet presAssocID="{FCA51B5C-9664-4F83-804A-4F17952C1B7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6576EC-D75C-4DB0-B314-C85D4862E4CA}" type="pres">
      <dgm:prSet presAssocID="{3895EC79-AA20-455E-9F69-DE3BD08E691E}" presName="parentLin" presStyleCnt="0"/>
      <dgm:spPr/>
    </dgm:pt>
    <dgm:pt modelId="{EB0ECFC4-C995-40AD-A8E9-595ABAA26A22}" type="pres">
      <dgm:prSet presAssocID="{3895EC79-AA20-455E-9F69-DE3BD08E691E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867F9FBB-DA2B-45E8-A45C-7C53C4121152}" type="pres">
      <dgm:prSet presAssocID="{3895EC79-AA20-455E-9F69-DE3BD08E691E}" presName="parentText" presStyleLbl="node1" presStyleIdx="0" presStyleCnt="3" custScaleY="4093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BD7F68-B256-41A2-AF8D-7FF61038E16B}" type="pres">
      <dgm:prSet presAssocID="{3895EC79-AA20-455E-9F69-DE3BD08E691E}" presName="negativeSpace" presStyleCnt="0"/>
      <dgm:spPr/>
    </dgm:pt>
    <dgm:pt modelId="{CBC03896-5359-44E0-8915-FCD9B030F579}" type="pres">
      <dgm:prSet presAssocID="{3895EC79-AA20-455E-9F69-DE3BD08E691E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3B6F7A-3280-4B61-8C5A-157F38DB805D}" type="pres">
      <dgm:prSet presAssocID="{ED51E2BB-9F4D-476C-AA88-0976216396F1}" presName="spaceBetweenRectangles" presStyleCnt="0"/>
      <dgm:spPr/>
    </dgm:pt>
    <dgm:pt modelId="{24B7CFB4-FF55-4562-A794-0EB5393671C4}" type="pres">
      <dgm:prSet presAssocID="{C23FB3AD-ADCB-439B-91E3-CCAC5D95039A}" presName="parentLin" presStyleCnt="0"/>
      <dgm:spPr/>
    </dgm:pt>
    <dgm:pt modelId="{D8A736F1-6882-4EE8-B8CF-94E99995BBC4}" type="pres">
      <dgm:prSet presAssocID="{C23FB3AD-ADCB-439B-91E3-CCAC5D95039A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0DE7C07F-6E89-49E7-849E-19E901F4E55C}" type="pres">
      <dgm:prSet presAssocID="{C23FB3AD-ADCB-439B-91E3-CCAC5D95039A}" presName="parentText" presStyleLbl="node1" presStyleIdx="1" presStyleCnt="3" custScaleY="4746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0DF4E2-C357-494D-8797-8B5E841504F2}" type="pres">
      <dgm:prSet presAssocID="{C23FB3AD-ADCB-439B-91E3-CCAC5D95039A}" presName="negativeSpace" presStyleCnt="0"/>
      <dgm:spPr/>
    </dgm:pt>
    <dgm:pt modelId="{7434E60B-9D92-4C96-BC05-49E506135518}" type="pres">
      <dgm:prSet presAssocID="{C23FB3AD-ADCB-439B-91E3-CCAC5D95039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5427D5-06B1-41D5-84C6-F7C7B8DCA45D}" type="pres">
      <dgm:prSet presAssocID="{B7FA4744-82CA-4441-9DD4-9F545817CC38}" presName="spaceBetweenRectangles" presStyleCnt="0"/>
      <dgm:spPr/>
    </dgm:pt>
    <dgm:pt modelId="{350B5CD4-14C5-4C8F-AD3E-3204822691E7}" type="pres">
      <dgm:prSet presAssocID="{21CD1CFD-9C1D-4CCD-9C1F-96D7FEC97AFE}" presName="parentLin" presStyleCnt="0"/>
      <dgm:spPr/>
    </dgm:pt>
    <dgm:pt modelId="{E849BD94-F756-4A2B-878A-8B8D1301ACCA}" type="pres">
      <dgm:prSet presAssocID="{21CD1CFD-9C1D-4CCD-9C1F-96D7FEC97AFE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B303A152-D5F1-4A18-813F-E2E35B67E925}" type="pres">
      <dgm:prSet presAssocID="{21CD1CFD-9C1D-4CCD-9C1F-96D7FEC97AFE}" presName="parentText" presStyleLbl="node1" presStyleIdx="2" presStyleCnt="3" custScaleY="49756" custLinFactNeighborX="3784" custLinFactNeighborY="303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DAF200-F332-4E4A-80AF-DCEE715F35A5}" type="pres">
      <dgm:prSet presAssocID="{21CD1CFD-9C1D-4CCD-9C1F-96D7FEC97AFE}" presName="negativeSpace" presStyleCnt="0"/>
      <dgm:spPr/>
    </dgm:pt>
    <dgm:pt modelId="{F2F6B223-CEF1-4552-AA17-F64BAF562805}" type="pres">
      <dgm:prSet presAssocID="{21CD1CFD-9C1D-4CCD-9C1F-96D7FEC97AF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3B4E95-D83D-45E1-8111-38311894B2D9}" srcId="{3895EC79-AA20-455E-9F69-DE3BD08E691E}" destId="{30796B16-12F9-40D6-9015-EB89BB5F506A}" srcOrd="0" destOrd="0" parTransId="{ED755F1C-86B7-4DB5-BA5A-B1D076DC4559}" sibTransId="{23F69EB6-D0B5-42A1-BFD3-0AF4F2B355FD}"/>
    <dgm:cxn modelId="{3242CD68-7471-41E5-A162-71D4D0369342}" srcId="{FCA51B5C-9664-4F83-804A-4F17952C1B77}" destId="{3895EC79-AA20-455E-9F69-DE3BD08E691E}" srcOrd="0" destOrd="0" parTransId="{D378B7CE-B96D-490F-8C86-92BB714F8CB7}" sibTransId="{ED51E2BB-9F4D-476C-AA88-0976216396F1}"/>
    <dgm:cxn modelId="{8FBF0F9E-0252-426E-82B5-00C7F1631C11}" type="presOf" srcId="{5D5106FA-2091-4491-8130-81C8257822BF}" destId="{7434E60B-9D92-4C96-BC05-49E506135518}" srcOrd="0" destOrd="0" presId="urn:microsoft.com/office/officeart/2005/8/layout/list1"/>
    <dgm:cxn modelId="{07769A82-639E-4E6F-A09D-55D9DB6FA404}" srcId="{FCA51B5C-9664-4F83-804A-4F17952C1B77}" destId="{C23FB3AD-ADCB-439B-91E3-CCAC5D95039A}" srcOrd="1" destOrd="0" parTransId="{E8F4590D-EE57-4DBA-981A-7B5DC7E6FE30}" sibTransId="{B7FA4744-82CA-4441-9DD4-9F545817CC38}"/>
    <dgm:cxn modelId="{70982692-4DFA-4616-B09E-3443D4F93466}" type="presOf" srcId="{C23FB3AD-ADCB-439B-91E3-CCAC5D95039A}" destId="{0DE7C07F-6E89-49E7-849E-19E901F4E55C}" srcOrd="1" destOrd="0" presId="urn:microsoft.com/office/officeart/2005/8/layout/list1"/>
    <dgm:cxn modelId="{C087AC34-0205-4679-85D0-93EB54A8D184}" type="presOf" srcId="{3895EC79-AA20-455E-9F69-DE3BD08E691E}" destId="{867F9FBB-DA2B-45E8-A45C-7C53C4121152}" srcOrd="1" destOrd="0" presId="urn:microsoft.com/office/officeart/2005/8/layout/list1"/>
    <dgm:cxn modelId="{6103F53E-4436-4AAB-B870-EB52E859B718}" type="presOf" srcId="{C23FB3AD-ADCB-439B-91E3-CCAC5D95039A}" destId="{D8A736F1-6882-4EE8-B8CF-94E99995BBC4}" srcOrd="0" destOrd="0" presId="urn:microsoft.com/office/officeart/2005/8/layout/list1"/>
    <dgm:cxn modelId="{2ED553C3-9970-4CB3-82E7-DC2243E00141}" srcId="{FCA51B5C-9664-4F83-804A-4F17952C1B77}" destId="{21CD1CFD-9C1D-4CCD-9C1F-96D7FEC97AFE}" srcOrd="2" destOrd="0" parTransId="{6B88D69A-901D-49EC-9C82-3E8771265969}" sibTransId="{C1B6801D-3A6B-48D4-96B8-B97B489035DF}"/>
    <dgm:cxn modelId="{BC3966B7-7FF6-453B-A828-FA51C214BA75}" type="presOf" srcId="{3895EC79-AA20-455E-9F69-DE3BD08E691E}" destId="{EB0ECFC4-C995-40AD-A8E9-595ABAA26A22}" srcOrd="0" destOrd="0" presId="urn:microsoft.com/office/officeart/2005/8/layout/list1"/>
    <dgm:cxn modelId="{60467D55-4004-4A34-B68D-8B0FB39FBA23}" type="presOf" srcId="{21CD1CFD-9C1D-4CCD-9C1F-96D7FEC97AFE}" destId="{B303A152-D5F1-4A18-813F-E2E35B67E925}" srcOrd="1" destOrd="0" presId="urn:microsoft.com/office/officeart/2005/8/layout/list1"/>
    <dgm:cxn modelId="{D682DB75-E008-4B82-85E7-32BA5ED9AECF}" srcId="{21CD1CFD-9C1D-4CCD-9C1F-96D7FEC97AFE}" destId="{51801BC8-D6DC-4669-A849-3FE3157A21FE}" srcOrd="0" destOrd="0" parTransId="{5EAB8B63-0717-454E-82D4-34FECA88C3BA}" sibTransId="{B84A2A51-44FC-4FFB-AFAE-E6010354ECCC}"/>
    <dgm:cxn modelId="{471A168B-C9D6-42C1-8BA4-678E7BDEC76D}" type="presOf" srcId="{30796B16-12F9-40D6-9015-EB89BB5F506A}" destId="{CBC03896-5359-44E0-8915-FCD9B030F579}" srcOrd="0" destOrd="0" presId="urn:microsoft.com/office/officeart/2005/8/layout/list1"/>
    <dgm:cxn modelId="{71168DEC-D4CB-4830-9407-60C1E5315671}" type="presOf" srcId="{51801BC8-D6DC-4669-A849-3FE3157A21FE}" destId="{F2F6B223-CEF1-4552-AA17-F64BAF562805}" srcOrd="0" destOrd="0" presId="urn:microsoft.com/office/officeart/2005/8/layout/list1"/>
    <dgm:cxn modelId="{3A6CC522-6068-4482-90CA-EED337BB3C9A}" type="presOf" srcId="{21CD1CFD-9C1D-4CCD-9C1F-96D7FEC97AFE}" destId="{E849BD94-F756-4A2B-878A-8B8D1301ACCA}" srcOrd="0" destOrd="0" presId="urn:microsoft.com/office/officeart/2005/8/layout/list1"/>
    <dgm:cxn modelId="{87DFE991-FEF8-4018-8340-B05FFEDC9DA4}" srcId="{C23FB3AD-ADCB-439B-91E3-CCAC5D95039A}" destId="{5D5106FA-2091-4491-8130-81C8257822BF}" srcOrd="0" destOrd="0" parTransId="{12D0AA0B-4753-4646-9D0D-C826D8D93BCA}" sibTransId="{3E420758-2CF8-4A42-B2D5-A3A7BAB58591}"/>
    <dgm:cxn modelId="{2845455C-1401-49DB-ACF5-064431D863B3}" type="presOf" srcId="{FCA51B5C-9664-4F83-804A-4F17952C1B77}" destId="{357F34FD-9159-4421-ADFD-8E14EBA959DF}" srcOrd="0" destOrd="0" presId="urn:microsoft.com/office/officeart/2005/8/layout/list1"/>
    <dgm:cxn modelId="{FA143D47-AC64-4F53-8993-DBCFC3FB8C56}" type="presParOf" srcId="{357F34FD-9159-4421-ADFD-8E14EBA959DF}" destId="{786576EC-D75C-4DB0-B314-C85D4862E4CA}" srcOrd="0" destOrd="0" presId="urn:microsoft.com/office/officeart/2005/8/layout/list1"/>
    <dgm:cxn modelId="{99520D99-C963-4AF3-A3CD-AB9225509AE8}" type="presParOf" srcId="{786576EC-D75C-4DB0-B314-C85D4862E4CA}" destId="{EB0ECFC4-C995-40AD-A8E9-595ABAA26A22}" srcOrd="0" destOrd="0" presId="urn:microsoft.com/office/officeart/2005/8/layout/list1"/>
    <dgm:cxn modelId="{1664F86A-9588-4A20-980C-E4D2F441F1D2}" type="presParOf" srcId="{786576EC-D75C-4DB0-B314-C85D4862E4CA}" destId="{867F9FBB-DA2B-45E8-A45C-7C53C4121152}" srcOrd="1" destOrd="0" presId="urn:microsoft.com/office/officeart/2005/8/layout/list1"/>
    <dgm:cxn modelId="{B3F3F97C-7D5A-46AE-A0EC-A2B70593B20F}" type="presParOf" srcId="{357F34FD-9159-4421-ADFD-8E14EBA959DF}" destId="{53BD7F68-B256-41A2-AF8D-7FF61038E16B}" srcOrd="1" destOrd="0" presId="urn:microsoft.com/office/officeart/2005/8/layout/list1"/>
    <dgm:cxn modelId="{5D1104B3-9B8F-4866-8C2F-29B2AE6220C6}" type="presParOf" srcId="{357F34FD-9159-4421-ADFD-8E14EBA959DF}" destId="{CBC03896-5359-44E0-8915-FCD9B030F579}" srcOrd="2" destOrd="0" presId="urn:microsoft.com/office/officeart/2005/8/layout/list1"/>
    <dgm:cxn modelId="{338081ED-2969-4FE0-94CE-384FD1F4E98A}" type="presParOf" srcId="{357F34FD-9159-4421-ADFD-8E14EBA959DF}" destId="{D23B6F7A-3280-4B61-8C5A-157F38DB805D}" srcOrd="3" destOrd="0" presId="urn:microsoft.com/office/officeart/2005/8/layout/list1"/>
    <dgm:cxn modelId="{0924AB73-B33B-4F9B-93C9-33F762EC15FE}" type="presParOf" srcId="{357F34FD-9159-4421-ADFD-8E14EBA959DF}" destId="{24B7CFB4-FF55-4562-A794-0EB5393671C4}" srcOrd="4" destOrd="0" presId="urn:microsoft.com/office/officeart/2005/8/layout/list1"/>
    <dgm:cxn modelId="{4D749725-F536-4F74-9AB1-D27945A70099}" type="presParOf" srcId="{24B7CFB4-FF55-4562-A794-0EB5393671C4}" destId="{D8A736F1-6882-4EE8-B8CF-94E99995BBC4}" srcOrd="0" destOrd="0" presId="urn:microsoft.com/office/officeart/2005/8/layout/list1"/>
    <dgm:cxn modelId="{00C28143-BE4C-4CF5-8D36-634352AD6104}" type="presParOf" srcId="{24B7CFB4-FF55-4562-A794-0EB5393671C4}" destId="{0DE7C07F-6E89-49E7-849E-19E901F4E55C}" srcOrd="1" destOrd="0" presId="urn:microsoft.com/office/officeart/2005/8/layout/list1"/>
    <dgm:cxn modelId="{02C1DD39-55E2-4D8F-9500-20E7FE1A4591}" type="presParOf" srcId="{357F34FD-9159-4421-ADFD-8E14EBA959DF}" destId="{BA0DF4E2-C357-494D-8797-8B5E841504F2}" srcOrd="5" destOrd="0" presId="urn:microsoft.com/office/officeart/2005/8/layout/list1"/>
    <dgm:cxn modelId="{61859D61-DB5A-4C77-ACA3-A44BB894D3A4}" type="presParOf" srcId="{357F34FD-9159-4421-ADFD-8E14EBA959DF}" destId="{7434E60B-9D92-4C96-BC05-49E506135518}" srcOrd="6" destOrd="0" presId="urn:microsoft.com/office/officeart/2005/8/layout/list1"/>
    <dgm:cxn modelId="{00AC3B76-1CFC-41A4-9937-C9D4B75A1F96}" type="presParOf" srcId="{357F34FD-9159-4421-ADFD-8E14EBA959DF}" destId="{9B5427D5-06B1-41D5-84C6-F7C7B8DCA45D}" srcOrd="7" destOrd="0" presId="urn:microsoft.com/office/officeart/2005/8/layout/list1"/>
    <dgm:cxn modelId="{6AD86051-52C6-4DCA-8072-FECDC7BFFD76}" type="presParOf" srcId="{357F34FD-9159-4421-ADFD-8E14EBA959DF}" destId="{350B5CD4-14C5-4C8F-AD3E-3204822691E7}" srcOrd="8" destOrd="0" presId="urn:microsoft.com/office/officeart/2005/8/layout/list1"/>
    <dgm:cxn modelId="{3B540B85-EE8F-45A6-8E03-D171C848FF84}" type="presParOf" srcId="{350B5CD4-14C5-4C8F-AD3E-3204822691E7}" destId="{E849BD94-F756-4A2B-878A-8B8D1301ACCA}" srcOrd="0" destOrd="0" presId="urn:microsoft.com/office/officeart/2005/8/layout/list1"/>
    <dgm:cxn modelId="{FA6BB019-2C54-4D41-841F-23DA6C878363}" type="presParOf" srcId="{350B5CD4-14C5-4C8F-AD3E-3204822691E7}" destId="{B303A152-D5F1-4A18-813F-E2E35B67E925}" srcOrd="1" destOrd="0" presId="urn:microsoft.com/office/officeart/2005/8/layout/list1"/>
    <dgm:cxn modelId="{AD12E433-6C3D-4C5C-AF9F-5753F09F4377}" type="presParOf" srcId="{357F34FD-9159-4421-ADFD-8E14EBA959DF}" destId="{5FDAF200-F332-4E4A-80AF-DCEE715F35A5}" srcOrd="9" destOrd="0" presId="urn:microsoft.com/office/officeart/2005/8/layout/list1"/>
    <dgm:cxn modelId="{67B13DB4-FB94-471F-9A5F-3C3B363FBD4A}" type="presParOf" srcId="{357F34FD-9159-4421-ADFD-8E14EBA959DF}" destId="{F2F6B223-CEF1-4552-AA17-F64BAF56280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AD73EA2-DED9-482E-A5DD-B0EF6F61B6F8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C482957-CB39-4E73-965A-1DA3C5712A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D2B030D-9F73-471D-8C56-8632CEA5E1C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355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E0A884B-0547-45AB-B1AF-85E3B886D8D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912DB-B293-45CD-BCBE-75ED953F1A5F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5C573-8542-4683-8A48-5BB6197655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898C5-9F43-4898-A3CA-64490DCE7058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F0CEA1-C106-4FC2-BC10-95E7EB6680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5C45F-6CD7-4A8D-A452-E23AFD115864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6D5AC-6007-45A3-8A3B-2F773C0C3F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C1917-7028-42A1-904D-EA8FAB61426A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29344-98E8-4A8B-B0AD-75A9DCF5EB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C56B0-1BC9-4E24-AC9D-4F8AD6D704F8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AA4DC-894F-4222-8769-8458AC2421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3BE2-E1C6-4AAD-AF14-4A870A7F5B6E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8D35D-0054-47D7-94D3-3E8E96AB84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A9BCC-249F-4BA0-9A2D-35A00E117D63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C2D10-F789-4EE9-8A3B-B45BF21493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02E14-31A1-43EE-BAA6-8EEB9CB1D887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5E730-5E57-42DC-BD95-62BF5986C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C2BD2-7372-45A6-B35B-9E6CBD8331B5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4382E-5714-4F7E-94B0-082269B2DB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63FB9-518F-46BE-A27F-FE5600436DEC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8DD4F-FE02-4AA0-8BCA-0BAD37BBA3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1F8EC-EC07-4DE6-ABEE-DE06D63B2C5D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FEAA0-2C0B-470E-982F-2111785481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DC210F5-504D-493C-B51E-CCDFD366CD6F}" type="datetimeFigureOut">
              <a:rPr lang="cs-CZ"/>
              <a:pPr>
                <a:defRPr/>
              </a:pPr>
              <a:t>8.3.2012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F231058-303F-4F30-BA0D-115BC91DC2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4288" y="54927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188" y="2276475"/>
          <a:ext cx="7129462" cy="29194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Svatava </a:t>
                      </a:r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Juhászová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;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VY_52_INOVACE_06_FYZIKA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Opakování učiva fyziky</a:t>
                      </a:r>
                      <a:r>
                        <a:rPr lang="en-US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;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domácnosti,fotografie,jídla,lžíce,měření,nalévání,odměrné lžíce,oleje,oleje na vaření,olivový olej,vytrysknutí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92150"/>
            <a:ext cx="84963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chemeClr val="tx1"/>
                </a:solidFill>
                <a:latin typeface="Arial Black" pitchFamily="34" charset="0"/>
              </a:rPr>
              <a:t>Hustota</a:t>
            </a:r>
            <a:endParaRPr lang="cs-CZ" sz="48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536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  <a:latin typeface="Arial Black" pitchFamily="34" charset="0"/>
              </a:rPr>
              <a:t>Opakování kapitoly hustota, výpočet hustoty, jednotky, převody jednotek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Zapiš, jak se značí následující veličiny 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hmotnost</a:t>
            </a:r>
          </a:p>
          <a:p>
            <a:r>
              <a:rPr lang="cs-CZ" smtClean="0"/>
              <a:t>objem</a:t>
            </a:r>
          </a:p>
          <a:p>
            <a:r>
              <a:rPr lang="cs-CZ" smtClean="0"/>
              <a:t>hustota</a:t>
            </a:r>
          </a:p>
          <a:p>
            <a:r>
              <a:rPr lang="cs-CZ" smtClean="0"/>
              <a:t>Doplň základní jednotky:</a:t>
            </a:r>
          </a:p>
          <a:p>
            <a:pPr lvl="1">
              <a:buFont typeface="Wingdings" pitchFamily="2" charset="2"/>
              <a:buChar char="Ø"/>
            </a:pPr>
            <a:r>
              <a:rPr lang="cs-CZ" smtClean="0"/>
              <a:t>Hmotnosti</a:t>
            </a:r>
          </a:p>
          <a:p>
            <a:pPr lvl="1">
              <a:buFont typeface="Wingdings" pitchFamily="2" charset="2"/>
              <a:buChar char="Ø"/>
            </a:pPr>
            <a:r>
              <a:rPr lang="cs-CZ" smtClean="0"/>
              <a:t>Objemu</a:t>
            </a:r>
          </a:p>
          <a:p>
            <a:pPr lvl="1">
              <a:buFont typeface="Wingdings" pitchFamily="2" charset="2"/>
              <a:buChar char="Ø"/>
            </a:pPr>
            <a:r>
              <a:rPr lang="cs-CZ" smtClean="0"/>
              <a:t>hustoty</a:t>
            </a:r>
          </a:p>
          <a:p>
            <a:endParaRPr lang="cs-CZ" smtClean="0"/>
          </a:p>
        </p:txBody>
      </p:sp>
      <p:sp>
        <p:nvSpPr>
          <p:cNvPr id="7" name="Obdélníkový popisek 6"/>
          <p:cNvSpPr/>
          <p:nvPr/>
        </p:nvSpPr>
        <p:spPr>
          <a:xfrm>
            <a:off x="2843213" y="1268413"/>
            <a:ext cx="1296987" cy="865187"/>
          </a:xfrm>
          <a:prstGeom prst="wedgeRectCallout">
            <a:avLst>
              <a:gd name="adj1" fmla="val -82484"/>
              <a:gd name="adj2" fmla="val 232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002060"/>
                </a:solidFill>
                <a:latin typeface="Arial Black" pitchFamily="34" charset="0"/>
              </a:rPr>
              <a:t>m</a:t>
            </a:r>
            <a:endParaRPr lang="cs-CZ" sz="24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Obdélníkový popisek 7"/>
          <p:cNvSpPr/>
          <p:nvPr/>
        </p:nvSpPr>
        <p:spPr>
          <a:xfrm>
            <a:off x="4932363" y="1628775"/>
            <a:ext cx="1584325" cy="792163"/>
          </a:xfrm>
          <a:prstGeom prst="wedgeRectCallout">
            <a:avLst>
              <a:gd name="adj1" fmla="val -238654"/>
              <a:gd name="adj2" fmla="val 559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002060"/>
                </a:solidFill>
                <a:latin typeface="Arial Black" pitchFamily="34" charset="0"/>
              </a:rPr>
              <a:t>V</a:t>
            </a:r>
          </a:p>
        </p:txBody>
      </p:sp>
      <p:sp>
        <p:nvSpPr>
          <p:cNvPr id="9" name="Obdélníkový popisek 8"/>
          <p:cNvSpPr/>
          <p:nvPr/>
        </p:nvSpPr>
        <p:spPr>
          <a:xfrm>
            <a:off x="2555875" y="2565400"/>
            <a:ext cx="1511300" cy="647700"/>
          </a:xfrm>
          <a:prstGeom prst="wedgeRectCallout">
            <a:avLst>
              <a:gd name="adj1" fmla="val -78595"/>
              <a:gd name="adj2" fmla="val 224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 </a:t>
            </a:r>
            <a:r>
              <a:rPr lang="el-GR" sz="2400" b="1" dirty="0">
                <a:solidFill>
                  <a:srgbClr val="002060"/>
                </a:solidFill>
                <a:latin typeface="Arial Black" pitchFamily="34" charset="0"/>
              </a:rPr>
              <a:t>ρ</a:t>
            </a:r>
            <a:endParaRPr lang="cs-CZ" sz="24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3276600" y="3933825"/>
            <a:ext cx="1439863" cy="647700"/>
          </a:xfrm>
          <a:prstGeom prst="wedgeRoundRectCallout">
            <a:avLst>
              <a:gd name="adj1" fmla="val -87169"/>
              <a:gd name="adj2" fmla="val -2805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002060"/>
                </a:solidFill>
                <a:latin typeface="Arial Black" pitchFamily="34" charset="0"/>
              </a:rPr>
              <a:t>kg</a:t>
            </a:r>
          </a:p>
        </p:txBody>
      </p:sp>
      <p:sp>
        <p:nvSpPr>
          <p:cNvPr id="11" name="Zaoblený obdélníkový popisek 10"/>
          <p:cNvSpPr/>
          <p:nvPr/>
        </p:nvSpPr>
        <p:spPr>
          <a:xfrm>
            <a:off x="5292725" y="4005263"/>
            <a:ext cx="1655763" cy="936625"/>
          </a:xfrm>
          <a:prstGeom prst="wedgeRoundRectCallout">
            <a:avLst>
              <a:gd name="adj1" fmla="val -225197"/>
              <a:gd name="adj2" fmla="val 2313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002060"/>
                </a:solidFill>
                <a:latin typeface="Arial Black" pitchFamily="34" charset="0"/>
              </a:rPr>
              <a:t>m³</a:t>
            </a:r>
          </a:p>
        </p:txBody>
      </p:sp>
      <p:sp>
        <p:nvSpPr>
          <p:cNvPr id="12" name="Zaoblený obdélníkový popisek 11"/>
          <p:cNvSpPr/>
          <p:nvPr/>
        </p:nvSpPr>
        <p:spPr>
          <a:xfrm>
            <a:off x="3203575" y="5300663"/>
            <a:ext cx="1655763" cy="1296987"/>
          </a:xfrm>
          <a:prstGeom prst="wedgeRoundRectCallout">
            <a:avLst>
              <a:gd name="adj1" fmla="val -105710"/>
              <a:gd name="adj2" fmla="val -5543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 </a:t>
            </a:r>
            <a:r>
              <a:rPr lang="cs-CZ" sz="2400" b="1" dirty="0">
                <a:solidFill>
                  <a:srgbClr val="002060"/>
                </a:solidFill>
                <a:latin typeface="Arial Black" pitchFamily="34" charset="0"/>
              </a:rPr>
              <a:t>kg/m³</a:t>
            </a:r>
          </a:p>
        </p:txBody>
      </p:sp>
      <p:sp>
        <p:nvSpPr>
          <p:cNvPr id="1639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/>
            </a:endParaRPr>
          </a:p>
        </p:txBody>
      </p:sp>
      <p:sp>
        <p:nvSpPr>
          <p:cNvPr id="1639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Doplň z trojúhelníku vzorce pro výpočet daných veličin: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                                    vzorec pro výpočet: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                 </a:t>
            </a:r>
            <a:r>
              <a:rPr lang="el-GR" smtClean="0">
                <a:latin typeface="Franklin Gothic Medium" pitchFamily="34" charset="0"/>
              </a:rPr>
              <a:t>ρ</a:t>
            </a:r>
            <a:r>
              <a:rPr lang="cs-CZ" smtClean="0">
                <a:latin typeface="Franklin Gothic Medium" pitchFamily="34" charset="0"/>
              </a:rPr>
              <a:t> = </a:t>
            </a:r>
          </a:p>
          <a:p>
            <a:pPr>
              <a:buFont typeface="Wingdings 2" pitchFamily="18" charset="2"/>
              <a:buNone/>
            </a:pPr>
            <a:endParaRPr lang="cs-CZ" smtClean="0">
              <a:latin typeface="Franklin Gothic Medium" pitchFamily="34" charset="0"/>
            </a:endParaRP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Franklin Gothic Medium" pitchFamily="34" charset="0"/>
              </a:rPr>
              <a:t>                                   m = 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Franklin Gothic Medium" pitchFamily="34" charset="0"/>
              </a:rPr>
              <a:t> 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Franklin Gothic Medium" pitchFamily="34" charset="0"/>
              </a:rPr>
              <a:t>                                    V = </a:t>
            </a:r>
            <a:endParaRPr lang="cs-CZ" smtClean="0"/>
          </a:p>
        </p:txBody>
      </p:sp>
      <p:sp>
        <p:nvSpPr>
          <p:cNvPr id="4" name="Rovnoramenný trojúhelník 3"/>
          <p:cNvSpPr/>
          <p:nvPr/>
        </p:nvSpPr>
        <p:spPr>
          <a:xfrm>
            <a:off x="684213" y="1844675"/>
            <a:ext cx="3240087" cy="2808288"/>
          </a:xfrm>
          <a:prstGeom prst="triangle">
            <a:avLst>
              <a:gd name="adj" fmla="val 491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002060"/>
                </a:solidFill>
                <a:latin typeface="Arial Black" pitchFamily="34" charset="0"/>
              </a:rPr>
              <a:t>m</a:t>
            </a:r>
            <a:br>
              <a:rPr lang="cs-CZ" sz="3600" b="1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cs-CZ" sz="3600" b="1" dirty="0">
                <a:solidFill>
                  <a:srgbClr val="002060"/>
                </a:solidFill>
                <a:latin typeface="Arial Black" pitchFamily="34" charset="0"/>
              </a:rPr>
              <a:t>______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3600" b="1" dirty="0">
                <a:solidFill>
                  <a:srgbClr val="002060"/>
                </a:solidFill>
                <a:latin typeface="Arial Black" pitchFamily="34" charset="0"/>
              </a:rPr>
              <a:t>ρ</a:t>
            </a:r>
            <a:r>
              <a:rPr lang="cs-CZ" sz="3600" b="1" dirty="0">
                <a:solidFill>
                  <a:srgbClr val="002060"/>
                </a:solidFill>
                <a:latin typeface="Arial Black" pitchFamily="34" charset="0"/>
              </a:rPr>
              <a:t> .   V</a:t>
            </a:r>
          </a:p>
        </p:txBody>
      </p:sp>
      <p:sp>
        <p:nvSpPr>
          <p:cNvPr id="5" name="Obdélník 4"/>
          <p:cNvSpPr/>
          <p:nvPr/>
        </p:nvSpPr>
        <p:spPr>
          <a:xfrm>
            <a:off x="4859338" y="2205038"/>
            <a:ext cx="2665412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002060"/>
                </a:solidFill>
                <a:latin typeface="Arial Black" pitchFamily="34" charset="0"/>
              </a:rPr>
              <a:t>m : V</a:t>
            </a:r>
            <a:endParaRPr lang="cs-CZ" sz="36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59338" y="3284538"/>
            <a:ext cx="2665412" cy="936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3600" b="1" dirty="0">
                <a:solidFill>
                  <a:srgbClr val="002060"/>
                </a:solidFill>
                <a:latin typeface="Arial Black" pitchFamily="34" charset="0"/>
              </a:rPr>
              <a:t>ρ</a:t>
            </a:r>
            <a:r>
              <a:rPr lang="cs-CZ" sz="3600" b="1" dirty="0">
                <a:solidFill>
                  <a:srgbClr val="002060"/>
                </a:solidFill>
                <a:latin typeface="Arial Black" pitchFamily="34" charset="0"/>
              </a:rPr>
              <a:t> . V</a:t>
            </a:r>
          </a:p>
        </p:txBody>
      </p:sp>
      <p:sp>
        <p:nvSpPr>
          <p:cNvPr id="7" name="Obdélník 6"/>
          <p:cNvSpPr/>
          <p:nvPr/>
        </p:nvSpPr>
        <p:spPr>
          <a:xfrm>
            <a:off x="4932363" y="4437063"/>
            <a:ext cx="2663825" cy="1008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002060"/>
                </a:solidFill>
                <a:latin typeface="Arial Black" pitchFamily="34" charset="0"/>
              </a:rPr>
              <a:t>m : </a:t>
            </a:r>
            <a:r>
              <a:rPr lang="el-GR" sz="3600" b="1" dirty="0">
                <a:solidFill>
                  <a:srgbClr val="002060"/>
                </a:solidFill>
                <a:latin typeface="Arial Black" pitchFamily="34" charset="0"/>
              </a:rPr>
              <a:t>ρ</a:t>
            </a:r>
            <a:r>
              <a:rPr lang="cs-CZ" sz="3600" b="1" dirty="0">
                <a:solidFill>
                  <a:srgbClr val="002060"/>
                </a:solidFill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emoce,muži,myšlení,osoby,páni,přemýšlen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3" y="3572297"/>
            <a:ext cx="2952328" cy="295232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Převeď na uvedené jednotky:</a:t>
            </a:r>
            <a:endParaRPr lang="cs-CZ" dirty="0"/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2,5 g/cm</a:t>
            </a:r>
            <a:r>
              <a:rPr lang="cs-CZ" smtClean="0">
                <a:latin typeface="Franklin Gothic Medium" pitchFamily="34" charset="0"/>
              </a:rPr>
              <a:t>³ = _____________</a:t>
            </a:r>
            <a:r>
              <a:rPr lang="cs-CZ" smtClean="0"/>
              <a:t>kg/m</a:t>
            </a:r>
            <a:r>
              <a:rPr lang="cs-CZ" smtClean="0">
                <a:latin typeface="Franklin Gothic Medium" pitchFamily="34" charset="0"/>
              </a:rPr>
              <a:t>³</a:t>
            </a:r>
            <a:endParaRPr lang="cs-CZ" smtClean="0"/>
          </a:p>
          <a:p>
            <a:r>
              <a:rPr lang="cs-CZ" smtClean="0"/>
              <a:t>8 900kg/m</a:t>
            </a:r>
            <a:r>
              <a:rPr lang="cs-CZ" smtClean="0">
                <a:latin typeface="Franklin Gothic Medium" pitchFamily="34" charset="0"/>
              </a:rPr>
              <a:t>³ = ____________</a:t>
            </a:r>
            <a:r>
              <a:rPr lang="cs-CZ" smtClean="0"/>
              <a:t> g/cm</a:t>
            </a:r>
            <a:r>
              <a:rPr lang="cs-CZ" smtClean="0">
                <a:latin typeface="Franklin Gothic Medium" pitchFamily="34" charset="0"/>
              </a:rPr>
              <a:t>³</a:t>
            </a:r>
            <a:endParaRPr lang="cs-CZ" smtClean="0"/>
          </a:p>
          <a:p>
            <a:r>
              <a:rPr lang="cs-CZ" smtClean="0"/>
              <a:t>7,8 g/cm</a:t>
            </a:r>
            <a:r>
              <a:rPr lang="cs-CZ" smtClean="0">
                <a:latin typeface="Franklin Gothic Medium" pitchFamily="34" charset="0"/>
              </a:rPr>
              <a:t>³ = ______________</a:t>
            </a:r>
            <a:r>
              <a:rPr lang="cs-CZ" smtClean="0"/>
              <a:t>kg/m</a:t>
            </a:r>
            <a:r>
              <a:rPr lang="cs-CZ" smtClean="0">
                <a:latin typeface="Franklin Gothic Medium" pitchFamily="34" charset="0"/>
              </a:rPr>
              <a:t>³</a:t>
            </a:r>
            <a:endParaRPr lang="cs-CZ" smtClean="0"/>
          </a:p>
          <a:p>
            <a:r>
              <a:rPr lang="cs-CZ" smtClean="0"/>
              <a:t>13 500 kg/m</a:t>
            </a:r>
            <a:r>
              <a:rPr lang="cs-CZ" smtClean="0">
                <a:latin typeface="Franklin Gothic Medium" pitchFamily="34" charset="0"/>
              </a:rPr>
              <a:t>³</a:t>
            </a:r>
            <a:r>
              <a:rPr lang="cs-CZ" smtClean="0"/>
              <a:t> = ___________ g/cm</a:t>
            </a:r>
            <a:r>
              <a:rPr lang="cs-CZ" smtClean="0">
                <a:latin typeface="Franklin Gothic Medium" pitchFamily="34" charset="0"/>
              </a:rPr>
              <a:t>³</a:t>
            </a:r>
            <a:endParaRPr lang="cs-CZ" smtClean="0"/>
          </a:p>
        </p:txBody>
      </p:sp>
      <p:sp>
        <p:nvSpPr>
          <p:cNvPr id="4" name="Zaoblený obdélník 3"/>
          <p:cNvSpPr/>
          <p:nvPr/>
        </p:nvSpPr>
        <p:spPr>
          <a:xfrm>
            <a:off x="2987675" y="1557338"/>
            <a:ext cx="2305050" cy="431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2 500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276600" y="2133600"/>
            <a:ext cx="2087563" cy="5032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8,9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3419475" y="2708275"/>
            <a:ext cx="1944688" cy="5048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7 800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3708400" y="3284538"/>
            <a:ext cx="1871663" cy="5048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13,5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Najdi v matematicko-fyzikálních tabulkách hustoty následujících látek: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Tabulka F11, nebo Ch1</a:t>
            </a:r>
          </a:p>
          <a:p>
            <a:r>
              <a:rPr lang="cs-CZ" smtClean="0"/>
              <a:t>voda - ___________ kg/m</a:t>
            </a:r>
            <a:r>
              <a:rPr lang="cs-CZ" smtClean="0">
                <a:latin typeface="Franklin Gothic Medium" pitchFamily="34" charset="0"/>
              </a:rPr>
              <a:t>³ </a:t>
            </a:r>
            <a:endParaRPr lang="cs-CZ" smtClean="0"/>
          </a:p>
          <a:p>
            <a:r>
              <a:rPr lang="cs-CZ" smtClean="0"/>
              <a:t>rtuť - ______________ kg/m</a:t>
            </a:r>
            <a:r>
              <a:rPr lang="cs-CZ" smtClean="0">
                <a:latin typeface="Franklin Gothic Medium" pitchFamily="34" charset="0"/>
              </a:rPr>
              <a:t>³</a:t>
            </a:r>
            <a:endParaRPr lang="cs-CZ" smtClean="0"/>
          </a:p>
          <a:p>
            <a:r>
              <a:rPr lang="cs-CZ" smtClean="0"/>
              <a:t>parafín - ___________ kg/m</a:t>
            </a:r>
            <a:r>
              <a:rPr lang="cs-CZ" smtClean="0">
                <a:latin typeface="Franklin Gothic Medium" pitchFamily="34" charset="0"/>
              </a:rPr>
              <a:t>³</a:t>
            </a:r>
            <a:endParaRPr lang="cs-CZ" smtClean="0"/>
          </a:p>
          <a:p>
            <a:r>
              <a:rPr lang="cs-CZ" smtClean="0"/>
              <a:t>železo - ____________ kg/m</a:t>
            </a:r>
            <a:r>
              <a:rPr lang="cs-CZ" smtClean="0">
                <a:latin typeface="Franklin Gothic Medium" pitchFamily="34" charset="0"/>
              </a:rPr>
              <a:t>³</a:t>
            </a:r>
          </a:p>
          <a:p>
            <a:r>
              <a:rPr lang="cs-CZ" smtClean="0">
                <a:latin typeface="Franklin Gothic Medium" pitchFamily="34" charset="0"/>
              </a:rPr>
              <a:t> </a:t>
            </a:r>
            <a:r>
              <a:rPr lang="cs-CZ" smtClean="0"/>
              <a:t>platina - ______________ kg/m</a:t>
            </a:r>
            <a:r>
              <a:rPr lang="cs-CZ" smtClean="0">
                <a:latin typeface="Franklin Gothic Medium" pitchFamily="34" charset="0"/>
              </a:rPr>
              <a:t>³</a:t>
            </a:r>
            <a:endParaRPr lang="cs-CZ" smtClean="0"/>
          </a:p>
          <a:p>
            <a:r>
              <a:rPr lang="cs-CZ" smtClean="0"/>
              <a:t>vzduch - ____________ kg/m</a:t>
            </a:r>
            <a:r>
              <a:rPr lang="cs-CZ" smtClean="0">
                <a:latin typeface="Franklin Gothic Medium" pitchFamily="34" charset="0"/>
              </a:rPr>
              <a:t>³</a:t>
            </a:r>
            <a:endParaRPr lang="cs-CZ" smtClean="0"/>
          </a:p>
        </p:txBody>
      </p:sp>
      <p:sp>
        <p:nvSpPr>
          <p:cNvPr id="4" name="Zaoblený obdélník 3"/>
          <p:cNvSpPr/>
          <p:nvPr/>
        </p:nvSpPr>
        <p:spPr>
          <a:xfrm>
            <a:off x="2195513" y="2133600"/>
            <a:ext cx="1871662" cy="5032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70C0"/>
                </a:solidFill>
              </a:rPr>
              <a:t>998 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195513" y="2708275"/>
            <a:ext cx="1944687" cy="5048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70C0"/>
                </a:solidFill>
              </a:rPr>
              <a:t>13 500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2411413" y="3284538"/>
            <a:ext cx="1944687" cy="5048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70C0"/>
                </a:solidFill>
              </a:rPr>
              <a:t>900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2411413" y="3860800"/>
            <a:ext cx="1944687" cy="5048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70C0"/>
                </a:solidFill>
              </a:rPr>
              <a:t>7 870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2411413" y="4437063"/>
            <a:ext cx="1944687" cy="5048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70C0"/>
                </a:solidFill>
              </a:rPr>
              <a:t>21 600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484438" y="5013325"/>
            <a:ext cx="2016125" cy="5032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70C0"/>
                </a:solidFill>
              </a:rPr>
              <a:t>1,29</a:t>
            </a:r>
          </a:p>
        </p:txBody>
      </p:sp>
      <p:pic>
        <p:nvPicPr>
          <p:cNvPr id="33794" name="Picture 2" descr="burzy,čísla,finanční trhy,fotografie,obchody,rostoucí obchody,růsty,symboly,tabulky,zisk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1700808"/>
            <a:ext cx="2015505" cy="2664296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Vyřeš slovní úlohu:</a:t>
            </a: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Plný váleček má objem 110 cm</a:t>
            </a:r>
            <a:r>
              <a:rPr lang="cs-CZ" smtClean="0">
                <a:latin typeface="Franklin Gothic Medium" pitchFamily="34" charset="0"/>
              </a:rPr>
              <a:t>³ a hmotnost 781 g. Z kterého je kovu?  </a:t>
            </a:r>
            <a:r>
              <a:rPr lang="cs-CZ" sz="1600" b="1" smtClean="0">
                <a:latin typeface="Monotype Corsiva" pitchFamily="66" charset="0"/>
              </a:rPr>
              <a:t>Nápověda – 5 kroků při řešení fyzikální úlohy</a:t>
            </a:r>
          </a:p>
          <a:p>
            <a:pPr>
              <a:buFont typeface="Franklin Gothic Medium" pitchFamily="34" charset="0"/>
              <a:buAutoNum type="arabicPeriod"/>
            </a:pP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Zápis:</a:t>
            </a:r>
          </a:p>
          <a:p>
            <a:pPr>
              <a:buFont typeface="Franklin Gothic Medium" pitchFamily="34" charset="0"/>
              <a:buAutoNum type="arabicPeriod"/>
            </a:pPr>
            <a:endParaRPr lang="cs-CZ" sz="2000" b="1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Franklin Gothic Medium" pitchFamily="34" charset="0"/>
              <a:buAutoNum type="arabicPeriod"/>
            </a:pP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Zkontroluj, zda máš v zadaní vhodné jednotky:</a:t>
            </a:r>
          </a:p>
          <a:p>
            <a:pPr>
              <a:buFont typeface="Franklin Gothic Medium" pitchFamily="34" charset="0"/>
              <a:buAutoNum type="arabicPeriod"/>
            </a:pP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Obecné řešení – vzorec:</a:t>
            </a:r>
          </a:p>
          <a:p>
            <a:pPr>
              <a:buFont typeface="Franklin Gothic Medium" pitchFamily="34" charset="0"/>
              <a:buAutoNum type="arabicPeriod"/>
            </a:pPr>
            <a:endParaRPr lang="cs-CZ" sz="2000" b="1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Franklin Gothic Medium" pitchFamily="34" charset="0"/>
              <a:buAutoNum type="arabicPeriod"/>
            </a:pP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Číselné řešení – dosaď,vypočítej:</a:t>
            </a:r>
          </a:p>
          <a:p>
            <a:pPr>
              <a:buFont typeface="Franklin Gothic Medium" pitchFamily="34" charset="0"/>
              <a:buAutoNum type="arabicPeriod"/>
            </a:pPr>
            <a:endParaRPr lang="cs-CZ" sz="2000" b="1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Franklin Gothic Medium" pitchFamily="34" charset="0"/>
              <a:buAutoNum type="arabicPeriod"/>
            </a:pP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Napiš odpověď:</a:t>
            </a:r>
          </a:p>
          <a:p>
            <a:pPr>
              <a:buFont typeface="Franklin Gothic Medium" pitchFamily="34" charset="0"/>
              <a:buAutoNum type="arabicPeriod"/>
            </a:pPr>
            <a:endParaRPr lang="cs-CZ" sz="2000" b="1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Franklin Gothic Medium" pitchFamily="34" charset="0"/>
              <a:buAutoNum type="arabicPeriod"/>
            </a:pPr>
            <a:endParaRPr lang="cs-CZ" sz="20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084888" y="2565400"/>
            <a:ext cx="2590800" cy="935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V = 110 cm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Medium"/>
              </a:rPr>
              <a:t>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Medium"/>
              </a:rPr>
              <a:t>m = 781 g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b="1" dirty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Medium"/>
              </a:rPr>
              <a:t>ρ</a:t>
            </a: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Medium"/>
              </a:rPr>
              <a:t> = ? g/cm³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6325" y="3644900"/>
            <a:ext cx="2087563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800" b="1" dirty="0">
                <a:solidFill>
                  <a:schemeClr val="tx1"/>
                </a:solidFill>
                <a:latin typeface="Franklin Gothic Medium"/>
              </a:rPr>
              <a:t>ρ</a:t>
            </a:r>
            <a:r>
              <a:rPr lang="cs-CZ" sz="2800" b="1" dirty="0">
                <a:solidFill>
                  <a:schemeClr val="tx1"/>
                </a:solidFill>
                <a:latin typeface="Franklin Gothic Medium"/>
              </a:rPr>
              <a:t> = m: V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00563" y="4581525"/>
            <a:ext cx="3671887" cy="11509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 </a:t>
            </a:r>
            <a:r>
              <a:rPr lang="el-GR" sz="2000" b="1" dirty="0">
                <a:solidFill>
                  <a:schemeClr val="tx1"/>
                </a:solidFill>
                <a:latin typeface="Franklin Gothic Medium"/>
              </a:rPr>
              <a:t>ρ</a:t>
            </a:r>
            <a:r>
              <a:rPr lang="cs-CZ" sz="2000" b="1" dirty="0">
                <a:solidFill>
                  <a:schemeClr val="tx1"/>
                </a:solidFill>
                <a:latin typeface="Franklin Gothic Medium"/>
              </a:rPr>
              <a:t>= 781 : 110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tx1"/>
                </a:solidFill>
                <a:latin typeface="Franklin Gothic Medium"/>
              </a:rPr>
              <a:t>ρ = 7,1 g/cm³ = 7 100 kg/m³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71550" y="5805488"/>
            <a:ext cx="7416800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Váleček je ze zinku, protože hustota zinku podle tabulek je 7 130 kg/m</a:t>
            </a:r>
            <a:r>
              <a:rPr lang="cs-CZ" sz="2400" b="1" dirty="0">
                <a:solidFill>
                  <a:schemeClr val="tx1"/>
                </a:solidFill>
                <a:latin typeface="Franklin Gothic Medium"/>
              </a:rPr>
              <a:t>³.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Vývojový diagram: magnetický disk 7"/>
          <p:cNvSpPr/>
          <p:nvPr/>
        </p:nvSpPr>
        <p:spPr>
          <a:xfrm rot="20771644">
            <a:off x="6713751" y="221847"/>
            <a:ext cx="2016224" cy="1296144"/>
          </a:xfrm>
          <a:prstGeom prst="flowChartMagneticDisk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ívky,dráty,fotografie,měď,měděné dráty,měděné vedení,průmys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92695"/>
            <a:ext cx="9144000" cy="61653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Vyřeš slovní úlohu: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Měděný výrobek má hmotnost 547,4. Urči objem?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611188" y="2565400"/>
            <a:ext cx="3313112" cy="1943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cs-CZ" sz="2400" b="1">
                <a:solidFill>
                  <a:srgbClr val="0D0D0D"/>
                </a:solidFill>
                <a:latin typeface="Arial Black" pitchFamily="34" charset="0"/>
              </a:rPr>
              <a:t>1) m = 547,4 g</a:t>
            </a:r>
          </a:p>
          <a:p>
            <a:r>
              <a:rPr lang="el-GR" sz="2400" b="1">
                <a:solidFill>
                  <a:srgbClr val="0D0D0D"/>
                </a:solidFill>
                <a:latin typeface="Arial Black" pitchFamily="34" charset="0"/>
              </a:rPr>
              <a:t>ρ</a:t>
            </a:r>
            <a:r>
              <a:rPr lang="cs-CZ" sz="2400" b="1">
                <a:solidFill>
                  <a:srgbClr val="0D0D0D"/>
                </a:solidFill>
                <a:latin typeface="Arial Black" pitchFamily="34" charset="0"/>
              </a:rPr>
              <a:t>= 8 960kg/m³ = 8,96 g/cm³</a:t>
            </a:r>
          </a:p>
          <a:p>
            <a:r>
              <a:rPr lang="cs-CZ" sz="2400" b="1">
                <a:solidFill>
                  <a:srgbClr val="0D0D0D"/>
                </a:solidFill>
                <a:latin typeface="Arial Black" pitchFamily="34" charset="0"/>
              </a:rPr>
              <a:t>V = ? cm³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755650" y="4581525"/>
            <a:ext cx="3095625" cy="7191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b="1">
                <a:solidFill>
                  <a:srgbClr val="0D0D0D"/>
                </a:solidFill>
                <a:latin typeface="Arial Black" pitchFamily="34" charset="0"/>
              </a:rPr>
              <a:t>2</a:t>
            </a:r>
            <a:r>
              <a:rPr lang="cs-CZ" sz="2400" b="1">
                <a:solidFill>
                  <a:srgbClr val="0D0D0D"/>
                </a:solidFill>
                <a:latin typeface="Arial Black" pitchFamily="34" charset="0"/>
              </a:rPr>
              <a:t>) </a:t>
            </a:r>
            <a:r>
              <a:rPr lang="cs-CZ" b="1">
                <a:solidFill>
                  <a:srgbClr val="0D0D0D"/>
                </a:solidFill>
                <a:latin typeface="Arial Black" pitchFamily="34" charset="0"/>
              </a:rPr>
              <a:t>Jednotku hustoty jsme našli v tabulkách a převedli.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4356100" y="3068638"/>
            <a:ext cx="3887788" cy="1800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cs-CZ" b="1">
                <a:solidFill>
                  <a:srgbClr val="0D0D0D"/>
                </a:solidFill>
                <a:latin typeface="Arial Black" pitchFamily="34" charset="0"/>
              </a:rPr>
              <a:t>4)  V = 574,4 : 8,96</a:t>
            </a:r>
          </a:p>
          <a:p>
            <a:r>
              <a:rPr lang="cs-CZ" b="1">
                <a:solidFill>
                  <a:srgbClr val="0D0D0D"/>
                </a:solidFill>
                <a:latin typeface="Arial Black" pitchFamily="34" charset="0"/>
              </a:rPr>
              <a:t>     V = 61 cm³ 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755650" y="5373688"/>
            <a:ext cx="7777163" cy="935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Objem měděného výrobku je po zaokrouhlení 61 cm³. 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4716463" y="2205038"/>
            <a:ext cx="2663825" cy="7921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b="1">
                <a:solidFill>
                  <a:srgbClr val="0D0D0D"/>
                </a:solidFill>
                <a:latin typeface="Arial Black" pitchFamily="34" charset="0"/>
              </a:rPr>
              <a:t>3) V = m : </a:t>
            </a:r>
            <a:r>
              <a:rPr lang="el-GR" b="1">
                <a:solidFill>
                  <a:srgbClr val="0D0D0D"/>
                </a:solidFill>
                <a:latin typeface="Arial Black" pitchFamily="34" charset="0"/>
              </a:rPr>
              <a:t>ρ</a:t>
            </a:r>
            <a:endParaRPr lang="cs-CZ" b="1">
              <a:solidFill>
                <a:srgbClr val="0D0D0D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domácnost,fotografie,lahvičky parfému"/>
          <p:cNvPicPr>
            <a:picLocks noChangeAspect="1" noChangeArrowheads="1"/>
          </p:cNvPicPr>
          <p:nvPr/>
        </p:nvPicPr>
        <p:blipFill>
          <a:blip r:embed="rId2"/>
          <a:srcRect l="37936" t="19531" r="34981"/>
          <a:stretch>
            <a:fillRect/>
          </a:stretch>
        </p:blipFill>
        <p:spPr bwMode="auto">
          <a:xfrm>
            <a:off x="6011863" y="1196975"/>
            <a:ext cx="2881312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Vyřeš slovní úlohu:</a:t>
            </a:r>
            <a:endParaRPr lang="cs-CZ" dirty="0"/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Lahvička o objemu 100 ml je naplněna rtutí. Jaká je hmotnost rtuti v lahvičce?</a:t>
            </a:r>
          </a:p>
          <a:p>
            <a:endParaRPr lang="cs-CZ" smtClean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8313" y="2636838"/>
            <a:ext cx="3167062" cy="13684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/>
            <a:r>
              <a:rPr lang="cs-CZ" sz="2000" b="1">
                <a:solidFill>
                  <a:srgbClr val="002060"/>
                </a:solidFill>
              </a:rPr>
              <a:t>1) V = 100 ml = 100 cm</a:t>
            </a:r>
            <a:r>
              <a:rPr lang="cs-CZ" sz="2000" b="1">
                <a:solidFill>
                  <a:srgbClr val="002060"/>
                </a:solidFill>
                <a:latin typeface="Franklin Gothic Medium" pitchFamily="34" charset="0"/>
              </a:rPr>
              <a:t>³</a:t>
            </a:r>
          </a:p>
          <a:p>
            <a:pPr marL="342900" indent="-342900" algn="ctr"/>
            <a:r>
              <a:rPr lang="cs-CZ" sz="2000" b="1">
                <a:solidFill>
                  <a:srgbClr val="002060"/>
                </a:solidFill>
                <a:latin typeface="Franklin Gothic Medium" pitchFamily="34" charset="0"/>
              </a:rPr>
              <a:t>ρ = 13 500kg/m³ = 13, 5 g/cm³</a:t>
            </a:r>
          </a:p>
          <a:p>
            <a:pPr marL="342900" indent="-342900" algn="ctr"/>
            <a:r>
              <a:rPr lang="cs-CZ" sz="2000" b="1">
                <a:solidFill>
                  <a:srgbClr val="002060"/>
                </a:solidFill>
                <a:latin typeface="Franklin Gothic Medium" pitchFamily="34" charset="0"/>
              </a:rPr>
              <a:t>m = ?</a:t>
            </a:r>
            <a:endParaRPr lang="cs-CZ" sz="2000" b="1">
              <a:solidFill>
                <a:srgbClr val="00206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8313" y="4149725"/>
            <a:ext cx="3311525" cy="12239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/>
            <a:r>
              <a:rPr lang="cs-CZ" sz="2000" b="1">
                <a:solidFill>
                  <a:srgbClr val="002060"/>
                </a:solidFill>
              </a:rPr>
              <a:t>2) Jednotku hustoty máme z tabulek, převedli jsme jí, 100 ml jsme převedli na cm³</a:t>
            </a:r>
          </a:p>
        </p:txBody>
      </p:sp>
      <p:sp>
        <p:nvSpPr>
          <p:cNvPr id="7" name="Obdélník 6"/>
          <p:cNvSpPr/>
          <p:nvPr/>
        </p:nvSpPr>
        <p:spPr>
          <a:xfrm>
            <a:off x="3851275" y="2636838"/>
            <a:ext cx="2808288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2000" b="1">
                <a:solidFill>
                  <a:srgbClr val="002060"/>
                </a:solidFill>
              </a:rPr>
              <a:t>3) m = </a:t>
            </a:r>
            <a:r>
              <a:rPr lang="el-GR" sz="2000" b="1">
                <a:solidFill>
                  <a:srgbClr val="002060"/>
                </a:solidFill>
              </a:rPr>
              <a:t>ρ</a:t>
            </a:r>
            <a:r>
              <a:rPr lang="cs-CZ" sz="2000" b="1">
                <a:solidFill>
                  <a:srgbClr val="002060"/>
                </a:solidFill>
              </a:rPr>
              <a:t>. V</a:t>
            </a:r>
          </a:p>
        </p:txBody>
      </p:sp>
      <p:sp>
        <p:nvSpPr>
          <p:cNvPr id="8" name="Obdélník 7"/>
          <p:cNvSpPr/>
          <p:nvPr/>
        </p:nvSpPr>
        <p:spPr>
          <a:xfrm>
            <a:off x="3924300" y="3644900"/>
            <a:ext cx="3024188" cy="17287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2000" b="1">
                <a:solidFill>
                  <a:srgbClr val="002060"/>
                </a:solidFill>
              </a:rPr>
              <a:t>4) m = 100 . 13,5</a:t>
            </a:r>
          </a:p>
          <a:p>
            <a:pPr algn="ctr"/>
            <a:r>
              <a:rPr lang="cs-CZ" sz="2000" b="1">
                <a:solidFill>
                  <a:srgbClr val="002060"/>
                </a:solidFill>
              </a:rPr>
              <a:t>m = 1 350 g</a:t>
            </a:r>
          </a:p>
        </p:txBody>
      </p:sp>
      <p:sp>
        <p:nvSpPr>
          <p:cNvPr id="9" name="Obdélník 8"/>
          <p:cNvSpPr/>
          <p:nvPr/>
        </p:nvSpPr>
        <p:spPr>
          <a:xfrm>
            <a:off x="684213" y="5516563"/>
            <a:ext cx="7848600" cy="1008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2000" b="1">
                <a:solidFill>
                  <a:srgbClr val="002060"/>
                </a:solidFill>
              </a:rPr>
              <a:t>5) Lahvička s rtutí má hmotnost 1 350 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Domácí 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Na internetu vyhledej hustoty některých komet, pomocí tabulek urči, z jaké látky mohou být složeny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Co znamená pojem „hustota zalidnění“.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Najdi hustotu vody v moři a vody v Mrtvém moři, porovnej. Mrtvé moře najdi na mapě.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Tanker pojme až 300 000t kapaliny. Jaký je objem topného oleje v tankeru? Co může způsobit havárie tankeru?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Anotace</a:t>
            </a:r>
            <a:endParaRPr lang="cs-CZ" sz="3600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Zástupný symbol pro obsah 4"/>
          <p:cNvGraphicFramePr>
            <a:graphicFrameLocks/>
          </p:cNvGraphicFramePr>
          <p:nvPr/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01752" y="457200"/>
            <a:ext cx="8686800" cy="841248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Zdroj                            citace</a:t>
            </a:r>
            <a:endParaRPr lang="cs-CZ" sz="3600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7650" name="Zástupný symbol pro obsah 2"/>
          <p:cNvSpPr txBox="1">
            <a:spLocks/>
          </p:cNvSpPr>
          <p:nvPr/>
        </p:nvSpPr>
        <p:spPr bwMode="auto">
          <a:xfrm>
            <a:off x="304800" y="1600200"/>
            <a:ext cx="4191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>
                <a:solidFill>
                  <a:schemeClr val="tx2"/>
                </a:solidFill>
                <a:latin typeface="Franklin Gothic Book"/>
              </a:rPr>
              <a:t>Vlastní tvorba</a:t>
            </a:r>
          </a:p>
        </p:txBody>
      </p:sp>
      <p:sp>
        <p:nvSpPr>
          <p:cNvPr id="4" name="Zástupný symbol pro obsah 3"/>
          <p:cNvSpPr txBox="1">
            <a:spLocks/>
          </p:cNvSpPr>
          <p:nvPr/>
        </p:nvSpPr>
        <p:spPr>
          <a:xfrm>
            <a:off x="4648200" y="1600200"/>
            <a:ext cx="4343400" cy="472440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>
                <a:solidFill>
                  <a:schemeClr val="tx2"/>
                </a:solidFill>
                <a:latin typeface="+mn-lt"/>
                <a:hlinkClick r:id="rId2"/>
              </a:rPr>
              <a:t>www.microsoft.com</a:t>
            </a:r>
            <a:endParaRPr lang="cs-CZ" sz="3200">
              <a:solidFill>
                <a:schemeClr val="tx2"/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 i="1">
                <a:solidFill>
                  <a:schemeClr val="tx2"/>
                </a:solidFill>
                <a:latin typeface="+mn-lt"/>
              </a:rPr>
              <a:t>Fyzika 1</a:t>
            </a:r>
            <a:r>
              <a:rPr lang="cs-CZ" sz="3200">
                <a:solidFill>
                  <a:schemeClr val="tx2"/>
                </a:solidFill>
                <a:latin typeface="+mn-lt"/>
              </a:rPr>
              <a:t>. Praha: SPN a.s., 2007. ISBN 978-80-7235-347-7. 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>
                <a:solidFill>
                  <a:schemeClr val="tx2"/>
                </a:solidFill>
                <a:latin typeface="+mn-lt"/>
              </a:rPr>
              <a:t>JIŘÍ BOHUNĚK, EVA HEJNOVÁ. </a:t>
            </a:r>
            <a:r>
              <a:rPr lang="cs-CZ" sz="3200" i="1">
                <a:solidFill>
                  <a:schemeClr val="tx2"/>
                </a:solidFill>
                <a:latin typeface="+mn-lt"/>
              </a:rPr>
              <a:t>Tematické prověrky z učiva fyziky základní školy</a:t>
            </a:r>
            <a:r>
              <a:rPr lang="cs-CZ" sz="3200">
                <a:solidFill>
                  <a:schemeClr val="tx2"/>
                </a:solidFill>
                <a:latin typeface="+mn-lt"/>
              </a:rPr>
              <a:t>. Praha: Prometheus, 2005. ISBN 80-7196-290-2. 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>
                <a:solidFill>
                  <a:schemeClr val="tx2"/>
                </a:solidFill>
                <a:latin typeface="+mn-lt"/>
              </a:rPr>
              <a:t>JAN ŠEDIVÝ, JAN PURKAR, STANISLAV PFEFRČEK. </a:t>
            </a:r>
            <a:r>
              <a:rPr lang="cs-CZ" sz="3200" i="1">
                <a:solidFill>
                  <a:schemeClr val="tx2"/>
                </a:solidFill>
                <a:latin typeface="+mn-lt"/>
              </a:rPr>
              <a:t>Úlohy z fyziky</a:t>
            </a:r>
            <a:r>
              <a:rPr lang="cs-CZ" sz="3200">
                <a:solidFill>
                  <a:schemeClr val="tx2"/>
                </a:solidFill>
                <a:latin typeface="+mn-lt"/>
              </a:rPr>
              <a:t>. Praha: Fortuna, 1996. ISBN 80-7168-315-9. 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sz="3200">
                <a:solidFill>
                  <a:schemeClr val="tx2"/>
                </a:solidFill>
                <a:latin typeface="+mn-lt"/>
              </a:rPr>
              <a:t>JIŘÍ BOHUNĚK. </a:t>
            </a:r>
            <a:r>
              <a:rPr lang="cs-CZ" sz="3200" i="1">
                <a:solidFill>
                  <a:schemeClr val="tx2"/>
                </a:solidFill>
                <a:latin typeface="+mn-lt"/>
              </a:rPr>
              <a:t>Sbírka úloh z fyziky pro ZŠ 1. díl</a:t>
            </a:r>
            <a:r>
              <a:rPr lang="cs-CZ" sz="3200">
                <a:solidFill>
                  <a:schemeClr val="tx2"/>
                </a:solidFill>
                <a:latin typeface="+mn-lt"/>
              </a:rPr>
              <a:t>. Praha: SPN , 1992. ISBN 80-04-26025-X. </a:t>
            </a:r>
            <a:endParaRPr lang="cs-CZ" sz="3200" dirty="0">
              <a:solidFill>
                <a:schemeClr val="tx2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209</TotalTime>
  <Words>404</Words>
  <Application>Microsoft Office PowerPoint</Application>
  <PresentationFormat>Předvádění na obrazovce (4:3)</PresentationFormat>
  <Paragraphs>97</Paragraphs>
  <Slides>12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12</vt:i4>
      </vt:variant>
    </vt:vector>
  </HeadingPairs>
  <TitlesOfParts>
    <vt:vector size="30" baseType="lpstr">
      <vt:lpstr>Franklin Gothic Book</vt:lpstr>
      <vt:lpstr>Arial</vt:lpstr>
      <vt:lpstr>Franklin Gothic Medium</vt:lpstr>
      <vt:lpstr>Wingdings 2</vt:lpstr>
      <vt:lpstr>Calibri</vt:lpstr>
      <vt:lpstr>Times New Roman</vt:lpstr>
      <vt:lpstr>Arial Black</vt:lpstr>
      <vt:lpstr>Wingdings</vt:lpstr>
      <vt:lpstr>Monotype Corsiva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Hustota</dc:title>
  <dc:creator>ZŠ a MŠ při dětské léčebně</dc:creator>
  <cp:lastModifiedBy>Maminka</cp:lastModifiedBy>
  <cp:revision>25</cp:revision>
  <dcterms:created xsi:type="dcterms:W3CDTF">2012-01-02T13:20:22Z</dcterms:created>
  <dcterms:modified xsi:type="dcterms:W3CDTF">2012-03-08T09:13:59Z</dcterms:modified>
</cp:coreProperties>
</file>