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2DABB6F-DC9D-4DB0-B6EE-B91EA7C7D894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1335683-AFC9-43A9-A618-7FC054F520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VY_32_Inovace_24A_skladba – přívlastek 1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29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795320" cy="1470025"/>
          </a:xfrm>
        </p:spPr>
        <p:txBody>
          <a:bodyPr/>
          <a:lstStyle/>
          <a:p>
            <a:r>
              <a:rPr lang="cs-CZ" dirty="0" smtClean="0"/>
              <a:t>SKLADBA – rozvíjející větné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8075240" cy="2481390"/>
          </a:xfrm>
        </p:spPr>
        <p:txBody>
          <a:bodyPr>
            <a:normAutofit/>
          </a:bodyPr>
          <a:lstStyle/>
          <a:p>
            <a:endParaRPr lang="cs-CZ" sz="4400" b="1" dirty="0" smtClean="0">
              <a:solidFill>
                <a:srgbClr val="00B050"/>
              </a:solidFill>
            </a:endParaRPr>
          </a:p>
          <a:p>
            <a:r>
              <a:rPr lang="cs-CZ" sz="4400" b="1" dirty="0" smtClean="0">
                <a:solidFill>
                  <a:srgbClr val="00B050"/>
                </a:solidFill>
              </a:rPr>
              <a:t>Přívlastek   1</a:t>
            </a:r>
          </a:p>
          <a:p>
            <a:r>
              <a:rPr lang="cs-CZ" sz="2600" b="1" dirty="0" smtClean="0">
                <a:solidFill>
                  <a:srgbClr val="00B050"/>
                </a:solidFill>
              </a:rPr>
              <a:t>Přívlastek shodný a neshodný</a:t>
            </a:r>
          </a:p>
          <a:p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53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57606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Přívlastek - PK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5328592"/>
          </a:xfrm>
        </p:spPr>
        <p:txBody>
          <a:bodyPr>
            <a:normAutofit fontScale="70000" lnSpcReduction="20000"/>
          </a:bodyPr>
          <a:lstStyle/>
          <a:p>
            <a:pPr>
              <a:spcAft>
                <a:spcPts val="0"/>
              </a:spcAft>
            </a:pPr>
            <a:endParaRPr lang="cs-CZ" sz="3200" dirty="0" smtClean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dirty="0" smtClean="0">
                <a:latin typeface="Times New Roman"/>
                <a:ea typeface="Times New Roman"/>
              </a:rPr>
              <a:t>Vyjadřuje </a:t>
            </a:r>
            <a:r>
              <a:rPr lang="cs-CZ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vlastnost podstatného jména </a:t>
            </a:r>
            <a:r>
              <a:rPr lang="cs-CZ" sz="3200" dirty="0" smtClean="0">
                <a:latin typeface="Times New Roman"/>
                <a:ea typeface="Times New Roman"/>
              </a:rPr>
              <a:t>nebo jméno blíže určuje.</a:t>
            </a:r>
          </a:p>
          <a:p>
            <a:pPr>
              <a:spcAft>
                <a:spcPts val="0"/>
              </a:spcAft>
            </a:pPr>
            <a:endParaRPr lang="cs-CZ" sz="3200" dirty="0" smtClean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Řídícím členem je vždy podstatné jméno.</a:t>
            </a:r>
          </a:p>
          <a:p>
            <a:pPr>
              <a:spcAft>
                <a:spcPts val="0"/>
              </a:spcAft>
            </a:pPr>
            <a:endParaRPr lang="cs-CZ" sz="3200" dirty="0" smtClean="0"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3200" dirty="0" smtClean="0">
                <a:latin typeface="Times New Roman"/>
                <a:ea typeface="Times New Roman"/>
              </a:rPr>
              <a:t>Ptáme se příslušným podstatným jménem a </a:t>
            </a:r>
            <a:r>
              <a:rPr lang="cs-CZ" sz="32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Jaký? Který? Čí?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3300" dirty="0" smtClean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3300" dirty="0" smtClean="0">
                <a:solidFill>
                  <a:prstClr val="black"/>
                </a:solidFill>
                <a:latin typeface="Times New Roman"/>
                <a:ea typeface="Times New Roman"/>
              </a:rPr>
              <a:t>Rozlišujeme </a:t>
            </a:r>
            <a:r>
              <a:rPr lang="cs-CZ" sz="3300" dirty="0">
                <a:solidFill>
                  <a:prstClr val="black"/>
                </a:solidFill>
                <a:latin typeface="Times New Roman"/>
                <a:ea typeface="Times New Roman"/>
              </a:rPr>
              <a:t>různé </a:t>
            </a:r>
            <a:r>
              <a:rPr lang="cs-CZ" sz="3300" b="1" dirty="0">
                <a:solidFill>
                  <a:srgbClr val="FF0000"/>
                </a:solidFill>
                <a:latin typeface="Times New Roman"/>
                <a:ea typeface="Times New Roman"/>
              </a:rPr>
              <a:t>druhy přívlastků</a:t>
            </a:r>
            <a:r>
              <a:rPr lang="cs-CZ" sz="33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3300" b="1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3300" b="1" dirty="0">
                <a:solidFill>
                  <a:srgbClr val="00B050"/>
                </a:solidFill>
                <a:latin typeface="Times New Roman"/>
                <a:ea typeface="Times New Roman"/>
              </a:rPr>
              <a:t> přívlastek shodný a neshodný,</a:t>
            </a:r>
          </a:p>
          <a:p>
            <a:pPr lvl="0">
              <a:buClr>
                <a:srgbClr val="A04DA3"/>
              </a:buClr>
            </a:pPr>
            <a:r>
              <a:rPr lang="cs-CZ" sz="3300" b="1" dirty="0">
                <a:solidFill>
                  <a:srgbClr val="00B050"/>
                </a:solidFill>
                <a:latin typeface="Times New Roman"/>
                <a:ea typeface="Times New Roman"/>
              </a:rPr>
              <a:t> přívlastek několikanásobný a postupně rozvitý</a:t>
            </a:r>
          </a:p>
          <a:p>
            <a:pPr lvl="0">
              <a:buClr>
                <a:srgbClr val="A04DA3"/>
              </a:buClr>
            </a:pPr>
            <a:r>
              <a:rPr lang="cs-CZ" sz="3300" b="1" dirty="0">
                <a:solidFill>
                  <a:srgbClr val="00B050"/>
                </a:solidFill>
                <a:latin typeface="Times New Roman"/>
                <a:ea typeface="Times New Roman"/>
              </a:rPr>
              <a:t> přívlastek volný a těsný  </a:t>
            </a:r>
          </a:p>
          <a:p>
            <a:pPr lvl="0">
              <a:buClr>
                <a:srgbClr val="A04DA3"/>
              </a:buClr>
            </a:pPr>
            <a:endParaRPr lang="cs-CZ" b="1" dirty="0">
              <a:solidFill>
                <a:prstClr val="black"/>
              </a:solidFill>
            </a:endParaRPr>
          </a:p>
          <a:p>
            <a:pPr marL="109728" indent="0">
              <a:spcAft>
                <a:spcPts val="0"/>
              </a:spcAft>
              <a:buNone/>
            </a:pPr>
            <a:endParaRPr lang="cs-CZ" sz="3200" dirty="0" smtClean="0">
              <a:latin typeface="Times New Roman"/>
              <a:ea typeface="Times New Roman"/>
            </a:endParaRPr>
          </a:p>
          <a:p>
            <a:pPr marL="109728" indent="0">
              <a:spcAft>
                <a:spcPts val="0"/>
              </a:spcAft>
              <a:buNone/>
            </a:pPr>
            <a:r>
              <a:rPr lang="cs-CZ" sz="3200" dirty="0" smtClean="0">
                <a:latin typeface="Times New Roman"/>
                <a:ea typeface="Times New Roman"/>
              </a:rPr>
              <a:t> </a:t>
            </a:r>
            <a:endParaRPr lang="cs-CZ" sz="3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3999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08012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Přívlastek shodný – PK-S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9299376" cy="5184576"/>
          </a:xfrm>
        </p:spPr>
        <p:txBody>
          <a:bodyPr>
            <a:normAutofit fontScale="25000" lnSpcReduction="20000"/>
          </a:bodyPr>
          <a:lstStyle/>
          <a:p>
            <a:pPr>
              <a:spcAft>
                <a:spcPts val="0"/>
              </a:spcAft>
            </a:pPr>
            <a:endParaRPr lang="cs-CZ" b="1" dirty="0" smtClean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8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1</a:t>
            </a: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.Téměř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vždy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stojí před svým řídícím větným členem </a:t>
            </a:r>
            <a:r>
              <a:rPr lang="cs-CZ" sz="8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-</a:t>
            </a: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podstatným  </a:t>
            </a: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jménem.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8000" dirty="0" smtClean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8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2.Shoduje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se s řídícím jménem  v pádě, čísle, rodě</a:t>
            </a:r>
          </a:p>
          <a:p>
            <a:pPr lvl="0" algn="ctr">
              <a:buClr>
                <a:srgbClr val="A04DA3"/>
              </a:buClr>
            </a:pPr>
            <a:endParaRPr lang="cs-CZ" sz="8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8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3.Bývá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vyjádřen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:</a:t>
            </a:r>
          </a:p>
          <a:p>
            <a:pPr lvl="0">
              <a:buClr>
                <a:srgbClr val="A04DA3"/>
              </a:buClr>
            </a:pP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Přídavným  jménem -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nový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 sešit,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vysoká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 škola,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třídní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učitel</a:t>
            </a:r>
          </a:p>
          <a:p>
            <a:pPr lvl="0">
              <a:buClr>
                <a:srgbClr val="A04DA3"/>
              </a:buClr>
            </a:pP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Zájmenem    - 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můj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 sešit,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naše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 třída,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tento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 úkol,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samý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plevel</a:t>
            </a:r>
          </a:p>
          <a:p>
            <a:pPr lvl="0">
              <a:buClr>
                <a:srgbClr val="A04DA3"/>
              </a:buClr>
            </a:pP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Číslovkou     - 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první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hodina,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tři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kamarádi, </a:t>
            </a:r>
            <a:r>
              <a:rPr lang="cs-CZ" sz="8000" b="1" dirty="0">
                <a:solidFill>
                  <a:prstClr val="black"/>
                </a:solidFill>
                <a:latin typeface="Times New Roman"/>
                <a:ea typeface="Times New Roman"/>
              </a:rPr>
              <a:t>dvoje </a:t>
            </a:r>
            <a:r>
              <a:rPr lang="cs-CZ" sz="8000" dirty="0">
                <a:solidFill>
                  <a:prstClr val="black"/>
                </a:solidFill>
                <a:latin typeface="Times New Roman"/>
                <a:ea typeface="Times New Roman"/>
              </a:rPr>
              <a:t>kleště, </a:t>
            </a:r>
            <a:r>
              <a:rPr lang="cs-CZ" sz="8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několikanásobný </a:t>
            </a: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vítěz</a:t>
            </a:r>
            <a:endParaRPr lang="cs-CZ" sz="8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8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endParaRPr lang="cs-CZ" sz="80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8000" b="1" dirty="0" smtClean="0">
                <a:latin typeface="Times New Roman"/>
                <a:ea typeface="Times New Roman"/>
              </a:rPr>
              <a:t>4.Při </a:t>
            </a:r>
            <a:r>
              <a:rPr lang="cs-CZ" sz="8000" b="1" dirty="0">
                <a:latin typeface="Times New Roman"/>
                <a:ea typeface="Times New Roman"/>
              </a:rPr>
              <a:t>skloňování</a:t>
            </a:r>
            <a:r>
              <a:rPr lang="cs-CZ" sz="8000" dirty="0">
                <a:latin typeface="Times New Roman"/>
                <a:ea typeface="Times New Roman"/>
              </a:rPr>
              <a:t> jména s přívlastkem shodným  </a:t>
            </a:r>
            <a:r>
              <a:rPr lang="cs-CZ" sz="8000" b="1" dirty="0">
                <a:latin typeface="Times New Roman"/>
                <a:ea typeface="Times New Roman"/>
              </a:rPr>
              <a:t>se mění koncovky</a:t>
            </a:r>
            <a:r>
              <a:rPr lang="cs-CZ" sz="8000" dirty="0">
                <a:latin typeface="Times New Roman"/>
                <a:ea typeface="Times New Roman"/>
              </a:rPr>
              <a:t> jména i </a:t>
            </a:r>
            <a:r>
              <a:rPr lang="cs-CZ" sz="8000" dirty="0" smtClean="0">
                <a:latin typeface="Times New Roman"/>
                <a:ea typeface="Times New Roman"/>
              </a:rPr>
              <a:t> přívlastku. </a:t>
            </a:r>
          </a:p>
          <a:p>
            <a:pPr marL="109728" indent="0" algn="ctr">
              <a:spcAft>
                <a:spcPts val="0"/>
              </a:spcAft>
              <a:buNone/>
            </a:pPr>
            <a:r>
              <a:rPr lang="cs-CZ" sz="8000" dirty="0">
                <a:latin typeface="Times New Roman"/>
                <a:ea typeface="Times New Roman"/>
              </a:rPr>
              <a:t> </a:t>
            </a:r>
            <a:r>
              <a:rPr lang="cs-CZ" sz="8000" dirty="0" smtClean="0">
                <a:latin typeface="Times New Roman"/>
                <a:ea typeface="Times New Roman"/>
              </a:rPr>
              <a:t>  ( </a:t>
            </a:r>
            <a:r>
              <a:rPr lang="cs-CZ" sz="8000" dirty="0">
                <a:latin typeface="Times New Roman"/>
                <a:ea typeface="Times New Roman"/>
              </a:rPr>
              <a:t>bez červen</a:t>
            </a:r>
            <a:r>
              <a:rPr lang="cs-CZ" sz="8000" b="1" dirty="0">
                <a:latin typeface="Times New Roman"/>
                <a:ea typeface="Times New Roman"/>
              </a:rPr>
              <a:t>ého</a:t>
            </a:r>
            <a:r>
              <a:rPr lang="cs-CZ" sz="8000" dirty="0">
                <a:latin typeface="Times New Roman"/>
                <a:ea typeface="Times New Roman"/>
              </a:rPr>
              <a:t> aut</a:t>
            </a:r>
            <a:r>
              <a:rPr lang="cs-CZ" sz="8000" b="1" dirty="0">
                <a:latin typeface="Times New Roman"/>
                <a:ea typeface="Times New Roman"/>
              </a:rPr>
              <a:t>a</a:t>
            </a:r>
            <a:r>
              <a:rPr lang="cs-CZ" sz="8000" dirty="0">
                <a:latin typeface="Times New Roman"/>
                <a:ea typeface="Times New Roman"/>
              </a:rPr>
              <a:t>, k červen</a:t>
            </a:r>
            <a:r>
              <a:rPr lang="cs-CZ" sz="8000" b="1" dirty="0">
                <a:latin typeface="Times New Roman"/>
                <a:ea typeface="Times New Roman"/>
              </a:rPr>
              <a:t>ému</a:t>
            </a:r>
            <a:r>
              <a:rPr lang="cs-CZ" sz="8000" dirty="0">
                <a:latin typeface="Times New Roman"/>
                <a:ea typeface="Times New Roman"/>
              </a:rPr>
              <a:t> aut</a:t>
            </a:r>
            <a:r>
              <a:rPr lang="cs-CZ" sz="8000" b="1" dirty="0">
                <a:latin typeface="Times New Roman"/>
                <a:ea typeface="Times New Roman"/>
              </a:rPr>
              <a:t>u</a:t>
            </a:r>
            <a:r>
              <a:rPr lang="cs-CZ" sz="8000" dirty="0">
                <a:latin typeface="Times New Roman"/>
                <a:ea typeface="Times New Roman"/>
              </a:rPr>
              <a:t>, s červen</a:t>
            </a:r>
            <a:r>
              <a:rPr lang="cs-CZ" sz="8000" b="1" dirty="0">
                <a:latin typeface="Times New Roman"/>
                <a:ea typeface="Times New Roman"/>
              </a:rPr>
              <a:t>ým </a:t>
            </a:r>
            <a:r>
              <a:rPr lang="cs-CZ" sz="8000" dirty="0">
                <a:latin typeface="Times New Roman"/>
                <a:ea typeface="Times New Roman"/>
              </a:rPr>
              <a:t>aut</a:t>
            </a:r>
            <a:r>
              <a:rPr lang="cs-CZ" sz="8000" b="1" dirty="0">
                <a:latin typeface="Times New Roman"/>
                <a:ea typeface="Times New Roman"/>
              </a:rPr>
              <a:t>em</a:t>
            </a:r>
            <a:r>
              <a:rPr lang="cs-CZ" sz="8000" b="1" dirty="0" smtClean="0">
                <a:latin typeface="Times New Roman"/>
                <a:ea typeface="Times New Roman"/>
              </a:rPr>
              <a:t>,</a:t>
            </a:r>
            <a:r>
              <a:rPr lang="cs-CZ" sz="8000" dirty="0" smtClean="0">
                <a:latin typeface="Times New Roman"/>
                <a:ea typeface="Times New Roman"/>
              </a:rPr>
              <a:t> …  </a:t>
            </a:r>
          </a:p>
          <a:p>
            <a:pPr marL="109728" indent="0" algn="ctr">
              <a:spcAft>
                <a:spcPts val="0"/>
              </a:spcAft>
              <a:buNone/>
            </a:pPr>
            <a:r>
              <a:rPr lang="cs-CZ" sz="8000" dirty="0">
                <a:latin typeface="Times New Roman"/>
                <a:ea typeface="Times New Roman"/>
              </a:rPr>
              <a:t> </a:t>
            </a:r>
            <a:r>
              <a:rPr lang="cs-CZ" sz="8000" dirty="0" smtClean="0">
                <a:latin typeface="Times New Roman"/>
                <a:ea typeface="Times New Roman"/>
              </a:rPr>
              <a:t>    bez král</a:t>
            </a:r>
            <a:r>
              <a:rPr lang="cs-CZ" sz="8000" b="1" dirty="0" smtClean="0">
                <a:latin typeface="Times New Roman"/>
                <a:ea typeface="Times New Roman"/>
              </a:rPr>
              <a:t>e</a:t>
            </a:r>
            <a:r>
              <a:rPr lang="cs-CZ" sz="8000" dirty="0" smtClean="0">
                <a:latin typeface="Times New Roman"/>
                <a:ea typeface="Times New Roman"/>
              </a:rPr>
              <a:t> Karl</a:t>
            </a:r>
            <a:r>
              <a:rPr lang="cs-CZ" sz="8000" b="1" dirty="0" smtClean="0">
                <a:latin typeface="Times New Roman"/>
                <a:ea typeface="Times New Roman"/>
              </a:rPr>
              <a:t>a</a:t>
            </a:r>
            <a:r>
              <a:rPr lang="cs-CZ" sz="8000" dirty="0" smtClean="0">
                <a:latin typeface="Times New Roman"/>
                <a:ea typeface="Times New Roman"/>
              </a:rPr>
              <a:t>, ke král</a:t>
            </a:r>
            <a:r>
              <a:rPr lang="cs-CZ" sz="8000" b="1" dirty="0" smtClean="0">
                <a:latin typeface="Times New Roman"/>
                <a:ea typeface="Times New Roman"/>
              </a:rPr>
              <a:t>i</a:t>
            </a:r>
            <a:r>
              <a:rPr lang="cs-CZ" sz="8000" dirty="0" smtClean="0">
                <a:latin typeface="Times New Roman"/>
                <a:ea typeface="Times New Roman"/>
              </a:rPr>
              <a:t> Karlov</a:t>
            </a:r>
            <a:r>
              <a:rPr lang="cs-CZ" sz="8000" b="1" dirty="0" smtClean="0">
                <a:latin typeface="Times New Roman"/>
                <a:ea typeface="Times New Roman"/>
              </a:rPr>
              <a:t>i</a:t>
            </a:r>
            <a:r>
              <a:rPr lang="cs-CZ" sz="8000" dirty="0" smtClean="0">
                <a:latin typeface="Times New Roman"/>
                <a:ea typeface="Times New Roman"/>
              </a:rPr>
              <a:t>, s král</a:t>
            </a:r>
            <a:r>
              <a:rPr lang="cs-CZ" sz="8000" b="1" dirty="0" smtClean="0">
                <a:latin typeface="Times New Roman"/>
                <a:ea typeface="Times New Roman"/>
              </a:rPr>
              <a:t>em</a:t>
            </a:r>
            <a:r>
              <a:rPr lang="cs-CZ" sz="8000" dirty="0" smtClean="0">
                <a:latin typeface="Times New Roman"/>
                <a:ea typeface="Times New Roman"/>
              </a:rPr>
              <a:t> Karl</a:t>
            </a:r>
            <a:r>
              <a:rPr lang="cs-CZ" sz="8000" b="1" dirty="0" smtClean="0">
                <a:latin typeface="Times New Roman"/>
                <a:ea typeface="Times New Roman"/>
              </a:rPr>
              <a:t>em</a:t>
            </a:r>
            <a:r>
              <a:rPr lang="cs-CZ" sz="8000" dirty="0" smtClean="0">
                <a:latin typeface="Times New Roman"/>
                <a:ea typeface="Times New Roman"/>
              </a:rPr>
              <a:t>,…</a:t>
            </a:r>
          </a:p>
          <a:p>
            <a:pPr marL="109728" indent="0" algn="ctr">
              <a:spcAft>
                <a:spcPts val="0"/>
              </a:spcAft>
              <a:buNone/>
            </a:pPr>
            <a:r>
              <a:rPr lang="cs-CZ" sz="8000" dirty="0" smtClean="0">
                <a:latin typeface="Times New Roman"/>
                <a:ea typeface="Times New Roman"/>
              </a:rPr>
              <a:t>     tř</a:t>
            </a:r>
            <a:r>
              <a:rPr lang="cs-CZ" sz="8000" b="1" dirty="0" smtClean="0">
                <a:latin typeface="Times New Roman"/>
                <a:ea typeface="Times New Roman"/>
              </a:rPr>
              <a:t>i </a:t>
            </a:r>
            <a:r>
              <a:rPr lang="cs-CZ" sz="8000" dirty="0" smtClean="0">
                <a:latin typeface="Times New Roman"/>
                <a:ea typeface="Times New Roman"/>
              </a:rPr>
              <a:t>kamarád</a:t>
            </a:r>
            <a:r>
              <a:rPr lang="cs-CZ" sz="8000" b="1" dirty="0" smtClean="0">
                <a:latin typeface="Times New Roman"/>
                <a:ea typeface="Times New Roman"/>
              </a:rPr>
              <a:t>i</a:t>
            </a:r>
            <a:r>
              <a:rPr lang="cs-CZ" sz="8000" dirty="0" smtClean="0">
                <a:latin typeface="Times New Roman"/>
                <a:ea typeface="Times New Roman"/>
              </a:rPr>
              <a:t>, bez tř</a:t>
            </a:r>
            <a:r>
              <a:rPr lang="cs-CZ" sz="8000" b="1" dirty="0" smtClean="0">
                <a:latin typeface="Times New Roman"/>
                <a:ea typeface="Times New Roman"/>
              </a:rPr>
              <a:t>í</a:t>
            </a:r>
            <a:r>
              <a:rPr lang="cs-CZ" sz="8000" dirty="0" smtClean="0">
                <a:latin typeface="Times New Roman"/>
                <a:ea typeface="Times New Roman"/>
              </a:rPr>
              <a:t> kamarád</a:t>
            </a:r>
            <a:r>
              <a:rPr lang="cs-CZ" sz="8000" b="1" dirty="0" smtClean="0">
                <a:latin typeface="Times New Roman"/>
                <a:ea typeface="Times New Roman"/>
              </a:rPr>
              <a:t>ů</a:t>
            </a:r>
            <a:r>
              <a:rPr lang="cs-CZ" sz="8000" dirty="0" smtClean="0">
                <a:latin typeface="Times New Roman"/>
                <a:ea typeface="Times New Roman"/>
              </a:rPr>
              <a:t>, se tř</a:t>
            </a:r>
            <a:r>
              <a:rPr lang="cs-CZ" sz="8000" b="1" dirty="0" smtClean="0">
                <a:latin typeface="Times New Roman"/>
                <a:ea typeface="Times New Roman"/>
              </a:rPr>
              <a:t>emi </a:t>
            </a:r>
            <a:r>
              <a:rPr lang="cs-CZ" sz="8000" dirty="0" smtClean="0">
                <a:latin typeface="Times New Roman"/>
                <a:ea typeface="Times New Roman"/>
              </a:rPr>
              <a:t>kamarád</a:t>
            </a:r>
            <a:r>
              <a:rPr lang="cs-CZ" sz="8000" b="1" dirty="0" smtClean="0">
                <a:latin typeface="Times New Roman"/>
                <a:ea typeface="Times New Roman"/>
              </a:rPr>
              <a:t>y,</a:t>
            </a:r>
            <a:r>
              <a:rPr lang="cs-CZ" sz="8000" dirty="0" smtClean="0">
                <a:latin typeface="Times New Roman"/>
                <a:ea typeface="Times New Roman"/>
              </a:rPr>
              <a:t>…)</a:t>
            </a:r>
            <a:endParaRPr lang="cs-CZ" sz="8000" dirty="0">
              <a:latin typeface="Times New Roman"/>
              <a:ea typeface="Times New Roman"/>
            </a:endParaRPr>
          </a:p>
          <a:p>
            <a:pPr marL="109728" indent="0" algn="ctr">
              <a:spcAft>
                <a:spcPts val="0"/>
              </a:spcAft>
              <a:buNone/>
            </a:pPr>
            <a:r>
              <a:rPr lang="cs-CZ" sz="8000" dirty="0">
                <a:latin typeface="Times New Roman"/>
                <a:ea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0062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08112"/>
          </a:xfrm>
        </p:spPr>
        <p:txBody>
          <a:bodyPr/>
          <a:lstStyle/>
          <a:p>
            <a:pPr marL="365760" lvl="0" indent="-256032">
              <a:spcBef>
                <a:spcPts val="300"/>
              </a:spcBef>
            </a:pPr>
            <a:r>
              <a:rPr lang="cs-CZ" b="1" dirty="0" smtClean="0">
                <a:solidFill>
                  <a:srgbClr val="00B050"/>
                </a:solidFill>
              </a:rPr>
              <a:t>Přívlastek neshodný – PK-N</a:t>
            </a:r>
            <a:endParaRPr lang="cs-CZ" sz="2900" b="1" dirty="0">
              <a:solidFill>
                <a:srgbClr val="FF0000"/>
              </a:solidFill>
              <a:latin typeface="Times New Roman"/>
              <a:ea typeface="Times New Roman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A04DA3"/>
              </a:buClr>
            </a:pPr>
            <a:r>
              <a:rPr lang="cs-CZ" sz="22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1.</a:t>
            </a:r>
            <a:r>
              <a:rPr lang="cs-CZ" sz="22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Stojí  </a:t>
            </a:r>
            <a:r>
              <a:rPr lang="cs-CZ" sz="2200" dirty="0">
                <a:solidFill>
                  <a:prstClr val="black"/>
                </a:solidFill>
                <a:latin typeface="Times New Roman"/>
                <a:ea typeface="Times New Roman"/>
              </a:rPr>
              <a:t>obvykle</a:t>
            </a:r>
            <a:r>
              <a:rPr lang="cs-CZ" sz="2200" b="1" dirty="0">
                <a:solidFill>
                  <a:prstClr val="black"/>
                </a:solidFill>
                <a:latin typeface="Times New Roman"/>
                <a:ea typeface="Times New Roman"/>
              </a:rPr>
              <a:t> za svým řídícím větným </a:t>
            </a:r>
            <a:r>
              <a:rPr lang="cs-CZ" sz="22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členem.</a:t>
            </a:r>
          </a:p>
          <a:p>
            <a:pPr lvl="0">
              <a:buClr>
                <a:srgbClr val="A04DA3"/>
              </a:buClr>
            </a:pPr>
            <a:endParaRPr lang="cs-CZ" sz="22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2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2.</a:t>
            </a:r>
            <a:r>
              <a:rPr lang="cs-CZ" sz="2200" dirty="0" smtClean="0">
                <a:solidFill>
                  <a:prstClr val="black"/>
                </a:solidFill>
                <a:latin typeface="Times New Roman"/>
                <a:ea typeface="Times New Roman"/>
              </a:rPr>
              <a:t>Nebývá </a:t>
            </a:r>
            <a:r>
              <a:rPr lang="cs-CZ" sz="2200" dirty="0">
                <a:solidFill>
                  <a:prstClr val="black"/>
                </a:solidFill>
                <a:latin typeface="Times New Roman"/>
                <a:ea typeface="Times New Roman"/>
              </a:rPr>
              <a:t>ve stejném pádu jako řídící větný člen.</a:t>
            </a:r>
          </a:p>
          <a:p>
            <a:pPr marL="109728" indent="0">
              <a:spcAft>
                <a:spcPts val="0"/>
              </a:spcAft>
              <a:buNone/>
            </a:pPr>
            <a:endParaRPr lang="cs-CZ" sz="22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200" b="1" dirty="0">
                <a:latin typeface="Times New Roman"/>
                <a:ea typeface="Times New Roman"/>
              </a:rPr>
              <a:t>3</a:t>
            </a:r>
            <a:r>
              <a:rPr lang="cs-CZ" sz="2200" b="1" dirty="0" smtClean="0">
                <a:latin typeface="Times New Roman"/>
                <a:ea typeface="Times New Roman"/>
              </a:rPr>
              <a:t>.Při skloňování </a:t>
            </a:r>
            <a:r>
              <a:rPr lang="cs-CZ" sz="2200" dirty="0" smtClean="0">
                <a:latin typeface="Times New Roman"/>
                <a:ea typeface="Times New Roman"/>
              </a:rPr>
              <a:t>celé skladební dvojice </a:t>
            </a:r>
            <a:r>
              <a:rPr lang="cs-CZ" sz="2200" b="1" dirty="0" smtClean="0">
                <a:latin typeface="Times New Roman"/>
                <a:ea typeface="Times New Roman"/>
              </a:rPr>
              <a:t>se koncovky</a:t>
            </a:r>
            <a:r>
              <a:rPr lang="cs-CZ" sz="2200" dirty="0" smtClean="0">
                <a:latin typeface="Times New Roman"/>
                <a:ea typeface="Times New Roman"/>
              </a:rPr>
              <a:t> přívlastku neshodného </a:t>
            </a:r>
            <a:r>
              <a:rPr lang="cs-CZ" sz="2200" b="1" dirty="0" smtClean="0">
                <a:latin typeface="Times New Roman"/>
                <a:ea typeface="Times New Roman"/>
              </a:rPr>
              <a:t>nemění.</a:t>
            </a:r>
          </a:p>
          <a:p>
            <a:pPr>
              <a:spcAft>
                <a:spcPts val="0"/>
              </a:spcAft>
            </a:pPr>
            <a:endParaRPr lang="cs-CZ" sz="2200" b="1" dirty="0" smtClean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200" b="1" dirty="0">
                <a:latin typeface="Times New Roman"/>
                <a:ea typeface="Times New Roman"/>
              </a:rPr>
              <a:t>4</a:t>
            </a:r>
            <a:r>
              <a:rPr lang="cs-CZ" sz="2200" b="1" dirty="0" smtClean="0">
                <a:latin typeface="Times New Roman"/>
                <a:ea typeface="Times New Roman"/>
              </a:rPr>
              <a:t>.</a:t>
            </a:r>
            <a:r>
              <a:rPr lang="cs-CZ" sz="2200" dirty="0" smtClean="0">
                <a:latin typeface="Times New Roman"/>
                <a:ea typeface="Times New Roman"/>
              </a:rPr>
              <a:t> </a:t>
            </a:r>
            <a:r>
              <a:rPr lang="cs-CZ" sz="2200" b="1" dirty="0">
                <a:latin typeface="Times New Roman"/>
                <a:ea typeface="Times New Roman"/>
              </a:rPr>
              <a:t>B</a:t>
            </a:r>
            <a:r>
              <a:rPr lang="cs-CZ" sz="2200" b="1" dirty="0" smtClean="0">
                <a:latin typeface="Times New Roman"/>
                <a:ea typeface="Times New Roman"/>
              </a:rPr>
              <a:t>ývá  vyjádřen:</a:t>
            </a:r>
          </a:p>
          <a:p>
            <a:pPr>
              <a:spcAft>
                <a:spcPts val="0"/>
              </a:spcAft>
            </a:pPr>
            <a:r>
              <a:rPr lang="cs-CZ" sz="2200" dirty="0">
                <a:latin typeface="Times New Roman"/>
                <a:ea typeface="Times New Roman"/>
              </a:rPr>
              <a:t>P</a:t>
            </a:r>
            <a:r>
              <a:rPr lang="cs-CZ" sz="2200" dirty="0" smtClean="0">
                <a:latin typeface="Times New Roman"/>
                <a:ea typeface="Times New Roman"/>
              </a:rPr>
              <a:t>odstatným jménem -  hodina </a:t>
            </a:r>
            <a:r>
              <a:rPr lang="cs-CZ" sz="2200" b="1" dirty="0" smtClean="0">
                <a:latin typeface="Times New Roman"/>
                <a:ea typeface="Times New Roman"/>
              </a:rPr>
              <a:t>zpěvu</a:t>
            </a:r>
            <a:r>
              <a:rPr lang="cs-CZ" sz="2200" dirty="0" smtClean="0">
                <a:latin typeface="Times New Roman"/>
                <a:ea typeface="Times New Roman"/>
              </a:rPr>
              <a:t>, ředitel </a:t>
            </a:r>
            <a:r>
              <a:rPr lang="cs-CZ" sz="2200" b="1" dirty="0" smtClean="0">
                <a:latin typeface="Times New Roman"/>
                <a:ea typeface="Times New Roman"/>
              </a:rPr>
              <a:t>školy</a:t>
            </a:r>
            <a:r>
              <a:rPr lang="cs-CZ" sz="2200" dirty="0" smtClean="0">
                <a:latin typeface="Times New Roman"/>
                <a:ea typeface="Times New Roman"/>
              </a:rPr>
              <a:t>, vrh </a:t>
            </a:r>
            <a:r>
              <a:rPr lang="cs-CZ" sz="2200" b="1" dirty="0" smtClean="0">
                <a:latin typeface="Times New Roman"/>
                <a:ea typeface="Times New Roman"/>
              </a:rPr>
              <a:t>koulí</a:t>
            </a:r>
            <a:endParaRPr lang="cs-CZ" sz="2200" b="1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200" dirty="0" smtClean="0">
                <a:latin typeface="Times New Roman"/>
                <a:ea typeface="Times New Roman"/>
              </a:rPr>
              <a:t>Předložkovou </a:t>
            </a:r>
            <a:r>
              <a:rPr lang="cs-CZ" sz="2200" dirty="0">
                <a:latin typeface="Times New Roman"/>
                <a:ea typeface="Times New Roman"/>
              </a:rPr>
              <a:t>vazbou </a:t>
            </a:r>
            <a:r>
              <a:rPr lang="cs-CZ" sz="2200" dirty="0" smtClean="0">
                <a:latin typeface="Times New Roman"/>
                <a:ea typeface="Times New Roman"/>
              </a:rPr>
              <a:t>– kniha </a:t>
            </a:r>
            <a:r>
              <a:rPr lang="cs-CZ" sz="2200" b="1" dirty="0" smtClean="0">
                <a:latin typeface="Times New Roman"/>
                <a:ea typeface="Times New Roman"/>
              </a:rPr>
              <a:t>o zvířatech</a:t>
            </a:r>
            <a:r>
              <a:rPr lang="cs-CZ" sz="2200" dirty="0" smtClean="0">
                <a:latin typeface="Times New Roman"/>
                <a:ea typeface="Times New Roman"/>
              </a:rPr>
              <a:t>, omáčka </a:t>
            </a:r>
            <a:r>
              <a:rPr lang="cs-CZ" sz="2200" b="1" dirty="0" smtClean="0">
                <a:latin typeface="Times New Roman"/>
                <a:ea typeface="Times New Roman"/>
              </a:rPr>
              <a:t>s knedlíky</a:t>
            </a:r>
          </a:p>
          <a:p>
            <a:pPr>
              <a:spcAft>
                <a:spcPts val="0"/>
              </a:spcAft>
            </a:pPr>
            <a:r>
              <a:rPr lang="cs-CZ" sz="2200" dirty="0" smtClean="0">
                <a:latin typeface="Times New Roman"/>
                <a:ea typeface="Times New Roman"/>
              </a:rPr>
              <a:t>Infinitivem slovesa – touha </a:t>
            </a:r>
            <a:r>
              <a:rPr lang="cs-CZ" sz="2200" b="1" dirty="0" smtClean="0">
                <a:latin typeface="Times New Roman"/>
                <a:ea typeface="Times New Roman"/>
              </a:rPr>
              <a:t>vyhrát</a:t>
            </a:r>
            <a:r>
              <a:rPr lang="cs-CZ" sz="2200" dirty="0" smtClean="0">
                <a:latin typeface="Times New Roman"/>
                <a:ea typeface="Times New Roman"/>
              </a:rPr>
              <a:t>, schopnost </a:t>
            </a:r>
            <a:r>
              <a:rPr lang="cs-CZ" sz="2200" b="1" dirty="0" smtClean="0">
                <a:latin typeface="Times New Roman"/>
                <a:ea typeface="Times New Roman"/>
              </a:rPr>
              <a:t>pracovat</a:t>
            </a:r>
            <a:r>
              <a:rPr lang="cs-CZ" sz="2200" dirty="0" smtClean="0">
                <a:latin typeface="Times New Roman"/>
                <a:ea typeface="Times New Roman"/>
              </a:rPr>
              <a:t>, snaha </a:t>
            </a:r>
            <a:r>
              <a:rPr lang="cs-CZ" sz="2200" b="1" dirty="0" smtClean="0">
                <a:latin typeface="Times New Roman"/>
                <a:ea typeface="Times New Roman"/>
              </a:rPr>
              <a:t>věřit</a:t>
            </a:r>
          </a:p>
          <a:p>
            <a:pPr>
              <a:spcAft>
                <a:spcPts val="0"/>
              </a:spcAft>
            </a:pPr>
            <a:r>
              <a:rPr lang="cs-CZ" sz="2200" dirty="0" smtClean="0">
                <a:latin typeface="Times New Roman"/>
                <a:ea typeface="Times New Roman"/>
              </a:rPr>
              <a:t>Příslovcem – návrat </a:t>
            </a:r>
            <a:r>
              <a:rPr lang="cs-CZ" sz="2200" b="1" dirty="0" smtClean="0">
                <a:latin typeface="Times New Roman"/>
                <a:ea typeface="Times New Roman"/>
              </a:rPr>
              <a:t>domů</a:t>
            </a:r>
            <a:r>
              <a:rPr lang="cs-CZ" sz="2200" dirty="0" smtClean="0">
                <a:latin typeface="Times New Roman"/>
                <a:ea typeface="Times New Roman"/>
              </a:rPr>
              <a:t>, pohled </a:t>
            </a:r>
            <a:r>
              <a:rPr lang="cs-CZ" sz="2200" b="1" dirty="0" smtClean="0">
                <a:latin typeface="Times New Roman"/>
                <a:ea typeface="Times New Roman"/>
              </a:rPr>
              <a:t>dolů</a:t>
            </a:r>
          </a:p>
          <a:p>
            <a:pPr>
              <a:spcAft>
                <a:spcPts val="0"/>
              </a:spcAft>
            </a:pPr>
            <a:endParaRPr lang="cs-CZ" sz="2200" dirty="0" smtClean="0">
              <a:latin typeface="Times New Roman"/>
              <a:ea typeface="Times New Roman"/>
            </a:endParaRPr>
          </a:p>
          <a:p>
            <a:pPr marL="109728" indent="0">
              <a:spcAft>
                <a:spcPts val="0"/>
              </a:spcAft>
              <a:buNone/>
            </a:pPr>
            <a:r>
              <a:rPr lang="cs-CZ" sz="2200" dirty="0">
                <a:latin typeface="Times New Roman"/>
                <a:ea typeface="Times New Roman"/>
              </a:rPr>
              <a:t> </a:t>
            </a:r>
          </a:p>
          <a:p>
            <a:endParaRPr lang="cs-CZ" sz="2900" b="1" dirty="0" smtClean="0">
              <a:solidFill>
                <a:srgbClr val="FF0000"/>
              </a:solidFill>
              <a:latin typeface="Times New Roman"/>
              <a:ea typeface="Times New Roman"/>
              <a:cs typeface="+mj-cs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77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269</TotalTime>
  <Words>173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Základní škola a Mateřská škola Choustník, okres Tábor</vt:lpstr>
      <vt:lpstr>SKLADBA – rozvíjející větné členy</vt:lpstr>
      <vt:lpstr>Přívlastek - PK</vt:lpstr>
      <vt:lpstr>Přívlastek shodný – PK-S</vt:lpstr>
      <vt:lpstr>Přívlastek neshodný – PK-N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SKLSDBA – rozvíjející větné členy</dc:title>
  <dc:creator>Krejzova</dc:creator>
  <cp:lastModifiedBy>krejza</cp:lastModifiedBy>
  <cp:revision>22</cp:revision>
  <dcterms:created xsi:type="dcterms:W3CDTF">2011-01-20T18:49:35Z</dcterms:created>
  <dcterms:modified xsi:type="dcterms:W3CDTF">2011-05-04T08:41:36Z</dcterms:modified>
</cp:coreProperties>
</file>