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7" r:id="rId2"/>
    <p:sldId id="258" r:id="rId3"/>
    <p:sldId id="256" r:id="rId4"/>
    <p:sldId id="259" r:id="rId5"/>
    <p:sldId id="272" r:id="rId6"/>
    <p:sldId id="260" r:id="rId7"/>
    <p:sldId id="261" r:id="rId8"/>
    <p:sldId id="262" r:id="rId9"/>
    <p:sldId id="263" r:id="rId10"/>
    <p:sldId id="264" r:id="rId11"/>
    <p:sldId id="265" r:id="rId12"/>
    <p:sldId id="270" r:id="rId13"/>
    <p:sldId id="266" r:id="rId14"/>
    <p:sldId id="267" r:id="rId15"/>
    <p:sldId id="268" r:id="rId16"/>
    <p:sldId id="273" r:id="rId17"/>
    <p:sldId id="271" r:id="rId18"/>
    <p:sldId id="26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  <a:srgbClr val="0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157" autoAdjust="0"/>
    <p:restoredTop sz="94660"/>
  </p:normalViewPr>
  <p:slideViewPr>
    <p:cSldViewPr>
      <p:cViewPr varScale="1">
        <p:scale>
          <a:sx n="100" d="100"/>
          <a:sy n="100" d="100"/>
        </p:scale>
        <p:origin x="-2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FE8D04-81FB-4F74-9990-8A9C3B7264E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4B564A8-E8E0-4A94-9CEC-1A65FA8E35E9}">
      <dgm:prSet phldrT="[Text]"/>
      <dgm:spPr/>
      <dgm:t>
        <a:bodyPr/>
        <a:lstStyle/>
        <a:p>
          <a:r>
            <a:rPr lang="cs-CZ" dirty="0" smtClean="0"/>
            <a:t>Minimalizovat</a:t>
          </a:r>
          <a:endParaRPr lang="cs-CZ" dirty="0"/>
        </a:p>
      </dgm:t>
    </dgm:pt>
    <dgm:pt modelId="{403DC962-2B3B-4393-BCE0-CD3A27F08431}" type="parTrans" cxnId="{1AE00313-561F-427D-B549-B35D43939902}">
      <dgm:prSet/>
      <dgm:spPr/>
      <dgm:t>
        <a:bodyPr/>
        <a:lstStyle/>
        <a:p>
          <a:endParaRPr lang="cs-CZ"/>
        </a:p>
      </dgm:t>
    </dgm:pt>
    <dgm:pt modelId="{DED82F34-EA38-4FE0-950B-B1C0E20A9BD7}" type="sibTrans" cxnId="{1AE00313-561F-427D-B549-B35D43939902}">
      <dgm:prSet/>
      <dgm:spPr/>
      <dgm:t>
        <a:bodyPr/>
        <a:lstStyle/>
        <a:p>
          <a:endParaRPr lang="cs-CZ"/>
        </a:p>
      </dgm:t>
    </dgm:pt>
    <dgm:pt modelId="{A1EE55E8-7FF0-4837-8C90-C361F906EAA2}">
      <dgm:prSet phldrT="[Text]"/>
      <dgm:spPr/>
      <dgm:t>
        <a:bodyPr/>
        <a:lstStyle/>
        <a:p>
          <a:r>
            <a:rPr lang="cs-CZ" dirty="0" smtClean="0"/>
            <a:t>Zavřít</a:t>
          </a:r>
          <a:endParaRPr lang="cs-CZ" dirty="0"/>
        </a:p>
      </dgm:t>
    </dgm:pt>
    <dgm:pt modelId="{DBCA4490-CDA3-45D4-9DB5-7B85BAA2A384}" type="parTrans" cxnId="{789B287C-C908-4EF9-9DCF-4A11FEBF0691}">
      <dgm:prSet/>
      <dgm:spPr/>
      <dgm:t>
        <a:bodyPr/>
        <a:lstStyle/>
        <a:p>
          <a:endParaRPr lang="cs-CZ"/>
        </a:p>
      </dgm:t>
    </dgm:pt>
    <dgm:pt modelId="{637E6A45-397B-461F-9A1D-0660F82162F4}" type="sibTrans" cxnId="{789B287C-C908-4EF9-9DCF-4A11FEBF0691}">
      <dgm:prSet/>
      <dgm:spPr/>
      <dgm:t>
        <a:bodyPr/>
        <a:lstStyle/>
        <a:p>
          <a:endParaRPr lang="cs-CZ"/>
        </a:p>
      </dgm:t>
    </dgm:pt>
    <dgm:pt modelId="{3C057240-9A1D-4F92-9DF8-62246FFE6023}">
      <dgm:prSet phldrT="[Text]"/>
      <dgm:spPr/>
      <dgm:t>
        <a:bodyPr/>
        <a:lstStyle/>
        <a:p>
          <a:r>
            <a:rPr lang="cs-CZ" dirty="0" smtClean="0"/>
            <a:t>Maximalizovat  nebo zmenšit</a:t>
          </a:r>
          <a:endParaRPr lang="cs-CZ" dirty="0"/>
        </a:p>
      </dgm:t>
    </dgm:pt>
    <dgm:pt modelId="{75DECDF2-5A7D-4B2F-9AED-845464814B41}" type="parTrans" cxnId="{7CF1BBD0-680E-491A-A42E-82EA7DDD7CB8}">
      <dgm:prSet/>
      <dgm:spPr/>
      <dgm:t>
        <a:bodyPr/>
        <a:lstStyle/>
        <a:p>
          <a:endParaRPr lang="cs-CZ"/>
        </a:p>
      </dgm:t>
    </dgm:pt>
    <dgm:pt modelId="{80C2F843-BF64-4941-A5EF-58D79C243F82}" type="sibTrans" cxnId="{7CF1BBD0-680E-491A-A42E-82EA7DDD7CB8}">
      <dgm:prSet/>
      <dgm:spPr/>
      <dgm:t>
        <a:bodyPr/>
        <a:lstStyle/>
        <a:p>
          <a:endParaRPr lang="cs-CZ"/>
        </a:p>
      </dgm:t>
    </dgm:pt>
    <dgm:pt modelId="{E4AA6153-59D2-44F8-965D-3D9F0C0E2D38}" type="pres">
      <dgm:prSet presAssocID="{ABFE8D04-81FB-4F74-9990-8A9C3B7264EF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F4E4E57-9AC7-481A-80F0-584B3C785B9A}" type="pres">
      <dgm:prSet presAssocID="{84B564A8-E8E0-4A94-9CEC-1A65FA8E35E9}" presName="parentLin" presStyleCnt="0"/>
      <dgm:spPr/>
    </dgm:pt>
    <dgm:pt modelId="{CEBC95B7-5CD0-4DAE-BF8E-B0A72628E734}" type="pres">
      <dgm:prSet presAssocID="{84B564A8-E8E0-4A94-9CEC-1A65FA8E35E9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DF8DC03B-66A3-4508-B601-EC64CB65ED29}" type="pres">
      <dgm:prSet presAssocID="{84B564A8-E8E0-4A94-9CEC-1A65FA8E35E9}" presName="parentText" presStyleLbl="node1" presStyleIdx="0" presStyleCnt="3" custLinFactNeighborX="-6249" custLinFactNeighborY="-851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583A53-7A3B-404A-BAFC-2F12CBC9629C}" type="pres">
      <dgm:prSet presAssocID="{84B564A8-E8E0-4A94-9CEC-1A65FA8E35E9}" presName="negativeSpace" presStyleCnt="0"/>
      <dgm:spPr/>
    </dgm:pt>
    <dgm:pt modelId="{B906CDA5-C44E-4462-8CF9-42D7DEE6AA79}" type="pres">
      <dgm:prSet presAssocID="{84B564A8-E8E0-4A94-9CEC-1A65FA8E35E9}" presName="childText" presStyleLbl="conFgAcc1" presStyleIdx="0" presStyleCnt="3" custLinFactY="-15618" custLinFactNeighborX="-1563" custLinFactNeighborY="-100000">
        <dgm:presLayoutVars>
          <dgm:bulletEnabled val="1"/>
        </dgm:presLayoutVars>
      </dgm:prSet>
      <dgm:spPr/>
    </dgm:pt>
    <dgm:pt modelId="{602DF750-EDC2-4BB4-AFF5-22FE75AEE936}" type="pres">
      <dgm:prSet presAssocID="{DED82F34-EA38-4FE0-950B-B1C0E20A9BD7}" presName="spaceBetweenRectangles" presStyleCnt="0"/>
      <dgm:spPr/>
    </dgm:pt>
    <dgm:pt modelId="{61B71DE8-5A95-40C9-8FC2-7A17045B248A}" type="pres">
      <dgm:prSet presAssocID="{A1EE55E8-7FF0-4837-8C90-C361F906EAA2}" presName="parentLin" presStyleCnt="0"/>
      <dgm:spPr/>
    </dgm:pt>
    <dgm:pt modelId="{6D55A49D-834E-4928-A57B-429E850BC3E3}" type="pres">
      <dgm:prSet presAssocID="{A1EE55E8-7FF0-4837-8C90-C361F906EAA2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9EF5F48A-C2A3-40D6-AD78-15A7F9043472}" type="pres">
      <dgm:prSet presAssocID="{A1EE55E8-7FF0-4837-8C90-C361F906EAA2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555924-F610-46B8-84FA-166948F171D3}" type="pres">
      <dgm:prSet presAssocID="{A1EE55E8-7FF0-4837-8C90-C361F906EAA2}" presName="negativeSpace" presStyleCnt="0"/>
      <dgm:spPr/>
    </dgm:pt>
    <dgm:pt modelId="{742DF107-4848-4C4A-B9B5-12208F6A3880}" type="pres">
      <dgm:prSet presAssocID="{A1EE55E8-7FF0-4837-8C90-C361F906EAA2}" presName="childText" presStyleLbl="conFgAcc1" presStyleIdx="1" presStyleCnt="3">
        <dgm:presLayoutVars>
          <dgm:bulletEnabled val="1"/>
        </dgm:presLayoutVars>
      </dgm:prSet>
      <dgm:spPr/>
    </dgm:pt>
    <dgm:pt modelId="{010FA1CE-4B5B-451A-8E3D-B42B11B24599}" type="pres">
      <dgm:prSet presAssocID="{637E6A45-397B-461F-9A1D-0660F82162F4}" presName="spaceBetweenRectangles" presStyleCnt="0"/>
      <dgm:spPr/>
    </dgm:pt>
    <dgm:pt modelId="{4285777E-9AF1-4B65-8902-D855E4F4E085}" type="pres">
      <dgm:prSet presAssocID="{3C057240-9A1D-4F92-9DF8-62246FFE6023}" presName="parentLin" presStyleCnt="0"/>
      <dgm:spPr/>
    </dgm:pt>
    <dgm:pt modelId="{4646F884-DC3B-4E2C-B385-D9B4A754EB1D}" type="pres">
      <dgm:prSet presAssocID="{3C057240-9A1D-4F92-9DF8-62246FFE6023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5271450D-E08F-42DF-B82F-AD63EBC55D24}" type="pres">
      <dgm:prSet presAssocID="{3C057240-9A1D-4F92-9DF8-62246FFE6023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347774-EB6B-4FB5-9317-15FFF56E7AAB}" type="pres">
      <dgm:prSet presAssocID="{3C057240-9A1D-4F92-9DF8-62246FFE6023}" presName="negativeSpace" presStyleCnt="0"/>
      <dgm:spPr/>
    </dgm:pt>
    <dgm:pt modelId="{F62975C8-E82A-491D-9CF3-C18E0FC1CEB5}" type="pres">
      <dgm:prSet presAssocID="{3C057240-9A1D-4F92-9DF8-62246FFE6023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1FCC0797-DEEA-4D8D-95A5-F5AE819899BD}" type="presOf" srcId="{A1EE55E8-7FF0-4837-8C90-C361F906EAA2}" destId="{9EF5F48A-C2A3-40D6-AD78-15A7F9043472}" srcOrd="1" destOrd="0" presId="urn:microsoft.com/office/officeart/2005/8/layout/list1"/>
    <dgm:cxn modelId="{675A29E0-E03D-4C7B-B5CD-CF70A92AB356}" type="presOf" srcId="{A1EE55E8-7FF0-4837-8C90-C361F906EAA2}" destId="{6D55A49D-834E-4928-A57B-429E850BC3E3}" srcOrd="0" destOrd="0" presId="urn:microsoft.com/office/officeart/2005/8/layout/list1"/>
    <dgm:cxn modelId="{C12BE627-746C-416D-B8DF-D1AFE15C7C70}" type="presOf" srcId="{84B564A8-E8E0-4A94-9CEC-1A65FA8E35E9}" destId="{DF8DC03B-66A3-4508-B601-EC64CB65ED29}" srcOrd="1" destOrd="0" presId="urn:microsoft.com/office/officeart/2005/8/layout/list1"/>
    <dgm:cxn modelId="{4D0B0016-2ED5-4D0D-B7C6-31EB9839FB7B}" type="presOf" srcId="{3C057240-9A1D-4F92-9DF8-62246FFE6023}" destId="{4646F884-DC3B-4E2C-B385-D9B4A754EB1D}" srcOrd="0" destOrd="0" presId="urn:microsoft.com/office/officeart/2005/8/layout/list1"/>
    <dgm:cxn modelId="{E327D78C-5236-46B2-A280-59803B534741}" type="presOf" srcId="{3C057240-9A1D-4F92-9DF8-62246FFE6023}" destId="{5271450D-E08F-42DF-B82F-AD63EBC55D24}" srcOrd="1" destOrd="0" presId="urn:microsoft.com/office/officeart/2005/8/layout/list1"/>
    <dgm:cxn modelId="{9F0DF40D-1BFE-4AF5-B944-1878831043EB}" type="presOf" srcId="{84B564A8-E8E0-4A94-9CEC-1A65FA8E35E9}" destId="{CEBC95B7-5CD0-4DAE-BF8E-B0A72628E734}" srcOrd="0" destOrd="0" presId="urn:microsoft.com/office/officeart/2005/8/layout/list1"/>
    <dgm:cxn modelId="{789B287C-C908-4EF9-9DCF-4A11FEBF0691}" srcId="{ABFE8D04-81FB-4F74-9990-8A9C3B7264EF}" destId="{A1EE55E8-7FF0-4837-8C90-C361F906EAA2}" srcOrd="1" destOrd="0" parTransId="{DBCA4490-CDA3-45D4-9DB5-7B85BAA2A384}" sibTransId="{637E6A45-397B-461F-9A1D-0660F82162F4}"/>
    <dgm:cxn modelId="{1AE00313-561F-427D-B549-B35D43939902}" srcId="{ABFE8D04-81FB-4F74-9990-8A9C3B7264EF}" destId="{84B564A8-E8E0-4A94-9CEC-1A65FA8E35E9}" srcOrd="0" destOrd="0" parTransId="{403DC962-2B3B-4393-BCE0-CD3A27F08431}" sibTransId="{DED82F34-EA38-4FE0-950B-B1C0E20A9BD7}"/>
    <dgm:cxn modelId="{7CF1BBD0-680E-491A-A42E-82EA7DDD7CB8}" srcId="{ABFE8D04-81FB-4F74-9990-8A9C3B7264EF}" destId="{3C057240-9A1D-4F92-9DF8-62246FFE6023}" srcOrd="2" destOrd="0" parTransId="{75DECDF2-5A7D-4B2F-9AED-845464814B41}" sibTransId="{80C2F843-BF64-4941-A5EF-58D79C243F82}"/>
    <dgm:cxn modelId="{394EFB5B-6F71-4CC3-86D5-3D3180970A0E}" type="presOf" srcId="{ABFE8D04-81FB-4F74-9990-8A9C3B7264EF}" destId="{E4AA6153-59D2-44F8-965D-3D9F0C0E2D38}" srcOrd="0" destOrd="0" presId="urn:microsoft.com/office/officeart/2005/8/layout/list1"/>
    <dgm:cxn modelId="{25E03895-C178-44AC-9303-6B78FA5E6930}" type="presParOf" srcId="{E4AA6153-59D2-44F8-965D-3D9F0C0E2D38}" destId="{8F4E4E57-9AC7-481A-80F0-584B3C785B9A}" srcOrd="0" destOrd="0" presId="urn:microsoft.com/office/officeart/2005/8/layout/list1"/>
    <dgm:cxn modelId="{81A16351-2019-49FD-852E-90B202488539}" type="presParOf" srcId="{8F4E4E57-9AC7-481A-80F0-584B3C785B9A}" destId="{CEBC95B7-5CD0-4DAE-BF8E-B0A72628E734}" srcOrd="0" destOrd="0" presId="urn:microsoft.com/office/officeart/2005/8/layout/list1"/>
    <dgm:cxn modelId="{85EE6E6A-66CB-46D2-8DC9-30B60F1B561A}" type="presParOf" srcId="{8F4E4E57-9AC7-481A-80F0-584B3C785B9A}" destId="{DF8DC03B-66A3-4508-B601-EC64CB65ED29}" srcOrd="1" destOrd="0" presId="urn:microsoft.com/office/officeart/2005/8/layout/list1"/>
    <dgm:cxn modelId="{84BDDC3D-9357-44D5-8D26-8A7F1D99F766}" type="presParOf" srcId="{E4AA6153-59D2-44F8-965D-3D9F0C0E2D38}" destId="{18583A53-7A3B-404A-BAFC-2F12CBC9629C}" srcOrd="1" destOrd="0" presId="urn:microsoft.com/office/officeart/2005/8/layout/list1"/>
    <dgm:cxn modelId="{F60C3725-174A-4E9C-9BDC-4D5B55B1C43C}" type="presParOf" srcId="{E4AA6153-59D2-44F8-965D-3D9F0C0E2D38}" destId="{B906CDA5-C44E-4462-8CF9-42D7DEE6AA79}" srcOrd="2" destOrd="0" presId="urn:microsoft.com/office/officeart/2005/8/layout/list1"/>
    <dgm:cxn modelId="{9676F4A9-D55E-482A-8849-DE765D06E39D}" type="presParOf" srcId="{E4AA6153-59D2-44F8-965D-3D9F0C0E2D38}" destId="{602DF750-EDC2-4BB4-AFF5-22FE75AEE936}" srcOrd="3" destOrd="0" presId="urn:microsoft.com/office/officeart/2005/8/layout/list1"/>
    <dgm:cxn modelId="{F11197B4-9440-4EAE-AD76-698ADB1D9DD8}" type="presParOf" srcId="{E4AA6153-59D2-44F8-965D-3D9F0C0E2D38}" destId="{61B71DE8-5A95-40C9-8FC2-7A17045B248A}" srcOrd="4" destOrd="0" presId="urn:microsoft.com/office/officeart/2005/8/layout/list1"/>
    <dgm:cxn modelId="{632B8D1D-AFC2-4E06-B95E-1E09049FD0D1}" type="presParOf" srcId="{61B71DE8-5A95-40C9-8FC2-7A17045B248A}" destId="{6D55A49D-834E-4928-A57B-429E850BC3E3}" srcOrd="0" destOrd="0" presId="urn:microsoft.com/office/officeart/2005/8/layout/list1"/>
    <dgm:cxn modelId="{CFC5A46D-48BB-41CE-8651-228A1F6393B0}" type="presParOf" srcId="{61B71DE8-5A95-40C9-8FC2-7A17045B248A}" destId="{9EF5F48A-C2A3-40D6-AD78-15A7F9043472}" srcOrd="1" destOrd="0" presId="urn:microsoft.com/office/officeart/2005/8/layout/list1"/>
    <dgm:cxn modelId="{9BF86481-EA91-4EF6-9EBB-A2E3602A5A63}" type="presParOf" srcId="{E4AA6153-59D2-44F8-965D-3D9F0C0E2D38}" destId="{30555924-F610-46B8-84FA-166948F171D3}" srcOrd="5" destOrd="0" presId="urn:microsoft.com/office/officeart/2005/8/layout/list1"/>
    <dgm:cxn modelId="{B5C34287-3B68-4C5A-BFA5-0B82D5093BB4}" type="presParOf" srcId="{E4AA6153-59D2-44F8-965D-3D9F0C0E2D38}" destId="{742DF107-4848-4C4A-B9B5-12208F6A3880}" srcOrd="6" destOrd="0" presId="urn:microsoft.com/office/officeart/2005/8/layout/list1"/>
    <dgm:cxn modelId="{D98C0307-DB9E-41F7-BBAC-2EA19120FC55}" type="presParOf" srcId="{E4AA6153-59D2-44F8-965D-3D9F0C0E2D38}" destId="{010FA1CE-4B5B-451A-8E3D-B42B11B24599}" srcOrd="7" destOrd="0" presId="urn:microsoft.com/office/officeart/2005/8/layout/list1"/>
    <dgm:cxn modelId="{295988FB-855A-45FA-8965-B6E9B108FBD2}" type="presParOf" srcId="{E4AA6153-59D2-44F8-965D-3D9F0C0E2D38}" destId="{4285777E-9AF1-4B65-8902-D855E4F4E085}" srcOrd="8" destOrd="0" presId="urn:microsoft.com/office/officeart/2005/8/layout/list1"/>
    <dgm:cxn modelId="{98B88C43-DCB8-44D3-9A77-184E5948D367}" type="presParOf" srcId="{4285777E-9AF1-4B65-8902-D855E4F4E085}" destId="{4646F884-DC3B-4E2C-B385-D9B4A754EB1D}" srcOrd="0" destOrd="0" presId="urn:microsoft.com/office/officeart/2005/8/layout/list1"/>
    <dgm:cxn modelId="{2E20F020-87BF-4ABB-ABCD-97FFAF85FCB4}" type="presParOf" srcId="{4285777E-9AF1-4B65-8902-D855E4F4E085}" destId="{5271450D-E08F-42DF-B82F-AD63EBC55D24}" srcOrd="1" destOrd="0" presId="urn:microsoft.com/office/officeart/2005/8/layout/list1"/>
    <dgm:cxn modelId="{80A1A0AA-AA6D-4EE8-B46F-9D5501D71DC9}" type="presParOf" srcId="{E4AA6153-59D2-44F8-965D-3D9F0C0E2D38}" destId="{2A347774-EB6B-4FB5-9317-15FFF56E7AAB}" srcOrd="9" destOrd="0" presId="urn:microsoft.com/office/officeart/2005/8/layout/list1"/>
    <dgm:cxn modelId="{68CBB0D6-E5E8-4B3C-8F57-A08CF7A52362}" type="presParOf" srcId="{E4AA6153-59D2-44F8-965D-3D9F0C0E2D38}" destId="{F62975C8-E82A-491D-9CF3-C18E0FC1CEB5}" srcOrd="10" destOrd="0" presId="urn:microsoft.com/office/officeart/2005/8/layout/list1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94C3CE-4A23-47FA-8456-D33911F2DA22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5E151C-1C92-450A-B439-95A912D506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5E151C-1C92-450A-B439-95A912D5062A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5E151C-1C92-450A-B439-95A912D5062A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4F9E3D7-6ADE-4D4F-A238-375C970E2C6C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18876D1-EBAC-4505-B388-D1F177355B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9E3D7-6ADE-4D4F-A238-375C970E2C6C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876D1-EBAC-4505-B388-D1F177355B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4F9E3D7-6ADE-4D4F-A238-375C970E2C6C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18876D1-EBAC-4505-B388-D1F177355B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9E3D7-6ADE-4D4F-A238-375C970E2C6C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18876D1-EBAC-4505-B388-D1F177355B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9E3D7-6ADE-4D4F-A238-375C970E2C6C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18876D1-EBAC-4505-B388-D1F177355B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9E3D7-6ADE-4D4F-A238-375C970E2C6C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876D1-EBAC-4505-B388-D1F177355B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9E3D7-6ADE-4D4F-A238-375C970E2C6C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876D1-EBAC-4505-B388-D1F177355B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4F9E3D7-6ADE-4D4F-A238-375C970E2C6C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18876D1-EBAC-4505-B388-D1F177355B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4F9E3D7-6ADE-4D4F-A238-375C970E2C6C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18876D1-EBAC-4505-B388-D1F177355B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9E3D7-6ADE-4D4F-A238-375C970E2C6C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876D1-EBAC-4505-B388-D1F177355B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4F9E3D7-6ADE-4D4F-A238-375C970E2C6C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876D1-EBAC-4505-B388-D1F177355B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4F9E3D7-6ADE-4D4F-A238-375C970E2C6C}" type="datetimeFigureOut">
              <a:rPr lang="cs-CZ" smtClean="0"/>
              <a:pPr/>
              <a:t>10.9.2012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F18876D1-EBAC-4505-B388-D1F177355B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18.xml"/><Relationship Id="rId3" Type="http://schemas.openxmlformats.org/officeDocument/2006/relationships/diagramData" Target="../diagrams/data1.xml"/><Relationship Id="rId7" Type="http://schemas.openxmlformats.org/officeDocument/2006/relationships/slide" Target="slide10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2571744"/>
            <a:ext cx="8229600" cy="1781172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>
                <a:solidFill>
                  <a:schemeClr val="bg2"/>
                </a:solidFill>
              </a:rPr>
              <a:t>Název školy</a:t>
            </a:r>
            <a:r>
              <a:rPr lang="cs-CZ" sz="1800" b="1" dirty="0" smtClean="0">
                <a:solidFill>
                  <a:schemeClr val="bg2"/>
                </a:solidFill>
              </a:rPr>
              <a:t>		Základní škola Jičín, Husova 170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r>
              <a:rPr lang="cs-CZ" sz="1800" dirty="0" smtClean="0">
                <a:solidFill>
                  <a:schemeClr val="bg2"/>
                </a:solidFill>
              </a:rPr>
              <a:t>Číslo projektu	 	</a:t>
            </a:r>
            <a:r>
              <a:rPr lang="cs-CZ" sz="1800" b="1" dirty="0" smtClean="0">
                <a:solidFill>
                  <a:schemeClr val="bg2"/>
                </a:solidFill>
              </a:rPr>
              <a:t>CZ.1.07/1.4.00/21.2862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r>
              <a:rPr lang="cs-CZ" sz="1800" dirty="0" smtClean="0">
                <a:solidFill>
                  <a:schemeClr val="bg2"/>
                </a:solidFill>
              </a:rPr>
              <a:t>Číslo a název klíčové aktivity</a:t>
            </a:r>
            <a:r>
              <a:rPr lang="cs-CZ" sz="1800" b="1" dirty="0" smtClean="0">
                <a:solidFill>
                  <a:schemeClr val="bg2"/>
                </a:solidFill>
              </a:rPr>
              <a:t>	3.2 Inovace a zkvalitnění výuky prostřednictvím ICT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endParaRPr lang="cs-CZ" sz="1800" dirty="0">
              <a:solidFill>
                <a:schemeClr val="bg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4500570"/>
            <a:ext cx="8429684" cy="1752600"/>
          </a:xfrm>
        </p:spPr>
        <p:txBody>
          <a:bodyPr>
            <a:normAutofit fontScale="92500"/>
          </a:bodyPr>
          <a:lstStyle/>
          <a:p>
            <a:pPr algn="l"/>
            <a:r>
              <a:rPr lang="cs-CZ" sz="2300" dirty="0" smtClean="0">
                <a:solidFill>
                  <a:srgbClr val="000066"/>
                </a:solidFill>
              </a:rPr>
              <a:t>DUM</a:t>
            </a:r>
            <a:r>
              <a:rPr lang="cs-CZ" sz="2300" b="1" dirty="0" smtClean="0">
                <a:solidFill>
                  <a:srgbClr val="000066"/>
                </a:solidFill>
              </a:rPr>
              <a:t>:</a:t>
            </a:r>
            <a:r>
              <a:rPr lang="cs-CZ" sz="2300" dirty="0" smtClean="0">
                <a:solidFill>
                  <a:srgbClr val="000066"/>
                </a:solidFill>
              </a:rPr>
              <a:t>VY_32_INOVACE_VII_3_20_Disk složka</a:t>
            </a:r>
            <a:endParaRPr lang="cs-CZ" sz="2300" b="1" dirty="0" smtClean="0">
              <a:solidFill>
                <a:srgbClr val="000066"/>
              </a:solidFill>
            </a:endParaRPr>
          </a:p>
          <a:p>
            <a:pPr algn="l"/>
            <a:endParaRPr lang="cs-CZ" sz="2300" b="1" dirty="0" smtClean="0">
              <a:solidFill>
                <a:srgbClr val="000066"/>
              </a:solidFill>
            </a:endParaRPr>
          </a:p>
          <a:p>
            <a:pPr algn="l"/>
            <a:r>
              <a:rPr lang="cs-CZ" sz="2300" dirty="0" smtClean="0">
                <a:solidFill>
                  <a:srgbClr val="000066"/>
                </a:solidFill>
              </a:rPr>
              <a:t>Šablona číslo</a:t>
            </a:r>
            <a:r>
              <a:rPr lang="cs-CZ" sz="2300" b="1" dirty="0" smtClean="0">
                <a:solidFill>
                  <a:srgbClr val="000066"/>
                </a:solidFill>
              </a:rPr>
              <a:t>: 	VII.	</a:t>
            </a:r>
            <a:r>
              <a:rPr lang="cs-CZ" sz="2300" dirty="0" smtClean="0">
                <a:solidFill>
                  <a:srgbClr val="000066"/>
                </a:solidFill>
              </a:rPr>
              <a:t>Sada číslo</a:t>
            </a:r>
            <a:r>
              <a:rPr lang="cs-CZ" sz="2300" b="1" dirty="0" smtClean="0">
                <a:solidFill>
                  <a:srgbClr val="000066"/>
                </a:solidFill>
              </a:rPr>
              <a:t>: 3.	</a:t>
            </a:r>
            <a:r>
              <a:rPr lang="cs-CZ" sz="2300" dirty="0" smtClean="0">
                <a:solidFill>
                  <a:srgbClr val="000066"/>
                </a:solidFill>
              </a:rPr>
              <a:t>Pořadové číslo DUM: 20</a:t>
            </a:r>
            <a:r>
              <a:rPr lang="cs-CZ" sz="2300" b="1" dirty="0" smtClean="0">
                <a:solidFill>
                  <a:srgbClr val="000066"/>
                </a:solidFill>
              </a:rPr>
              <a:t>.</a:t>
            </a:r>
          </a:p>
          <a:p>
            <a:pPr algn="l"/>
            <a:endParaRPr lang="cs-CZ" sz="2300" b="1" dirty="0" smtClean="0">
              <a:solidFill>
                <a:srgbClr val="000066"/>
              </a:solidFill>
            </a:endParaRPr>
          </a:p>
          <a:p>
            <a:pPr algn="l"/>
            <a:r>
              <a:rPr lang="cs-CZ" sz="2300" dirty="0" smtClean="0">
                <a:solidFill>
                  <a:srgbClr val="000066"/>
                </a:solidFill>
              </a:rPr>
              <a:t>Autor:</a:t>
            </a:r>
            <a:r>
              <a:rPr lang="cs-CZ" sz="2300" b="1" dirty="0" smtClean="0">
                <a:solidFill>
                  <a:srgbClr val="000066"/>
                </a:solidFill>
              </a:rPr>
              <a:t>			Mgr. Milan Žižka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428605"/>
            <a:ext cx="8029604" cy="2286015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Anotace:</a:t>
            </a:r>
            <a:r>
              <a:rPr lang="cs-CZ" sz="3600" b="1" dirty="0" smtClean="0"/>
              <a:t>	 </a:t>
            </a:r>
            <a:r>
              <a:rPr lang="cs-CZ" sz="3600" b="1" dirty="0" err="1" smtClean="0"/>
              <a:t>PowerPointová</a:t>
            </a:r>
            <a:r>
              <a:rPr lang="cs-CZ" sz="3600" b="1" dirty="0" smtClean="0"/>
              <a:t> Prezentace seznamuje žáky s ukládáním dat na disk a do složek.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3000372"/>
            <a:ext cx="8429684" cy="263842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Druh učebního materiálu:</a:t>
            </a:r>
            <a:r>
              <a:rPr lang="cs-CZ" sz="2000" b="1" dirty="0" smtClean="0">
                <a:solidFill>
                  <a:schemeClr val="tx1"/>
                </a:solidFill>
              </a:rPr>
              <a:t>		Výukový 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Typická věková skupina:</a:t>
            </a:r>
            <a:r>
              <a:rPr lang="cs-CZ" sz="2000" b="1" dirty="0" smtClean="0">
                <a:solidFill>
                  <a:schemeClr val="tx1"/>
                </a:solidFill>
              </a:rPr>
              <a:t>		12 - 13 let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Klíčová slova:</a:t>
            </a:r>
            <a:r>
              <a:rPr lang="cs-CZ" sz="2000" b="1" dirty="0" smtClean="0">
                <a:solidFill>
                  <a:schemeClr val="tx1"/>
                </a:solidFill>
              </a:rPr>
              <a:t>				Disk, složka. Vytvoření, 					pojmenování, 							přesouvání</a:t>
            </a:r>
          </a:p>
          <a:p>
            <a:pPr algn="l"/>
            <a:r>
              <a:rPr lang="cs-CZ" sz="2000" b="1" dirty="0" smtClean="0">
                <a:solidFill>
                  <a:schemeClr val="tx1"/>
                </a:solidFill>
              </a:rPr>
              <a:t>					a kopírování složky. </a:t>
            </a:r>
            <a:endParaRPr lang="cs-CZ" sz="2000" dirty="0"/>
          </a:p>
        </p:txBody>
      </p:sp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285728"/>
            <a:ext cx="7772400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>
                <a:solidFill>
                  <a:srgbClr val="C00000"/>
                </a:solidFill>
              </a:rPr>
              <a:t>Disk složka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28662" y="1357298"/>
            <a:ext cx="8072494" cy="2500330"/>
          </a:xfrm>
        </p:spPr>
        <p:txBody>
          <a:bodyPr/>
          <a:lstStyle/>
          <a:p>
            <a:pPr algn="l"/>
            <a:r>
              <a:rPr lang="cs-CZ" dirty="0"/>
              <a:t>Disky </a:t>
            </a:r>
            <a:r>
              <a:rPr lang="cs-CZ" dirty="0" smtClean="0"/>
              <a:t>slouží k ukládání </a:t>
            </a:r>
            <a:r>
              <a:rPr lang="cs-CZ" dirty="0"/>
              <a:t>dat.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14414" y="4572008"/>
            <a:ext cx="77153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Disky mohou </a:t>
            </a:r>
            <a:r>
              <a:rPr lang="cs-CZ" dirty="0" smtClean="0"/>
              <a:t>být:</a:t>
            </a:r>
            <a:r>
              <a:rPr lang="cs-CZ" dirty="0" smtClean="0"/>
              <a:t>	 </a:t>
            </a:r>
            <a:r>
              <a:rPr lang="cs-CZ" dirty="0" smtClean="0"/>
              <a:t>Pevné tzv. </a:t>
            </a:r>
            <a:r>
              <a:rPr lang="cs-CZ" dirty="0" err="1" smtClean="0"/>
              <a:t>Hard</a:t>
            </a:r>
            <a:r>
              <a:rPr lang="cs-CZ" dirty="0" smtClean="0"/>
              <a:t> disky</a:t>
            </a:r>
            <a:endParaRPr lang="cs-CZ" dirty="0"/>
          </a:p>
          <a:p>
            <a:r>
              <a:rPr lang="cs-CZ" dirty="0"/>
              <a:t>		</a:t>
            </a:r>
            <a:r>
              <a:rPr lang="cs-CZ" dirty="0" smtClean="0"/>
              <a:t>	 Kompaktní </a:t>
            </a:r>
            <a:r>
              <a:rPr lang="cs-CZ" dirty="0" smtClean="0"/>
              <a:t>tzv. </a:t>
            </a:r>
            <a:r>
              <a:rPr lang="cs-CZ" dirty="0"/>
              <a:t>CD</a:t>
            </a:r>
          </a:p>
          <a:p>
            <a:r>
              <a:rPr lang="cs-CZ" dirty="0"/>
              <a:t>		</a:t>
            </a:r>
            <a:r>
              <a:rPr lang="cs-CZ" dirty="0" smtClean="0"/>
              <a:t>	 </a:t>
            </a:r>
            <a:r>
              <a:rPr lang="cs-CZ" dirty="0" err="1" smtClean="0"/>
              <a:t>Flash</a:t>
            </a:r>
            <a:r>
              <a:rPr lang="cs-CZ" dirty="0" smtClean="0"/>
              <a:t> </a:t>
            </a:r>
            <a:r>
              <a:rPr lang="cs-CZ" dirty="0" smtClean="0"/>
              <a:t>tzv.  „fleš“ </a:t>
            </a:r>
            <a:r>
              <a:rPr lang="cs-CZ" dirty="0" smtClean="0"/>
              <a:t>disky </a:t>
            </a:r>
          </a:p>
          <a:p>
            <a:r>
              <a:rPr lang="cs-CZ" dirty="0" smtClean="0"/>
              <a:t>			 a další </a:t>
            </a:r>
            <a:r>
              <a:rPr lang="cs-CZ" dirty="0" smtClean="0"/>
              <a:t>(síťové</a:t>
            </a:r>
            <a:r>
              <a:rPr lang="cs-CZ" dirty="0"/>
              <a:t>, externí ,</a:t>
            </a:r>
            <a:r>
              <a:rPr lang="cs-CZ" dirty="0" smtClean="0"/>
              <a:t>diskety)</a:t>
            </a:r>
            <a:endParaRPr lang="cs-CZ" dirty="0"/>
          </a:p>
        </p:txBody>
      </p:sp>
    </p:spTree>
  </p:cSld>
  <p:clrMapOvr>
    <a:masterClrMapping/>
  </p:clrMapOvr>
  <p:transition advClick="0" advTm="6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4" presetClass="entr" presetSubtype="16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500"/>
                            </p:stCondLst>
                            <p:childTnLst>
                              <p:par>
                                <p:cTn id="19" presetID="53" presetClass="exit" presetSubtype="0" fill="hold" grpId="1" nodeType="afterEffect">
                                  <p:stCondLst>
                                    <p:cond delay="4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4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285728"/>
            <a:ext cx="8501122" cy="2214554"/>
          </a:xfrm>
        </p:spPr>
        <p:txBody>
          <a:bodyPr>
            <a:noAutofit/>
          </a:bodyPr>
          <a:lstStyle/>
          <a:p>
            <a:pPr algn="l"/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Informace,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data a programy uložené 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v souborech různého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typu, 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se pro přehlednost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ukládají zpravidla 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do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příslušných  složek  a složky na disky. 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2714620"/>
            <a:ext cx="8501122" cy="2000264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Arial Black" pitchFamily="34" charset="0"/>
              </a:rPr>
              <a:t>Každá složka má svůj název a obsahuje zmíněné soubory nebo může obsahovat další složky.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57224" y="4714884"/>
            <a:ext cx="735811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000000"/>
                </a:solidFill>
                <a:latin typeface="Arial Black" pitchFamily="34" charset="0"/>
              </a:rPr>
              <a:t>Složky mají velký význam. Umožňují nám orientovat se ve velkém množství dokumentů a programů.</a:t>
            </a:r>
            <a:r>
              <a:rPr lang="cs-CZ" sz="2400" dirty="0" smtClean="0">
                <a:solidFill>
                  <a:srgbClr val="000000"/>
                </a:solidFill>
              </a:rPr>
              <a:t>  </a:t>
            </a:r>
            <a:endParaRPr lang="cs-CZ" sz="24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00100" y="585789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.</a:t>
            </a:r>
            <a:endParaRPr lang="cs-CZ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advClick="0" advTm="6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12" presetClass="entr" presetSubtype="4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3500"/>
                            </p:stCondLst>
                            <p:childTnLst>
                              <p:par>
                                <p:cTn id="21" presetID="23" presetClass="entr" presetSubtype="1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214290"/>
            <a:ext cx="8643998" cy="1684339"/>
          </a:xfrm>
        </p:spPr>
        <p:txBody>
          <a:bodyPr anchor="t">
            <a:normAutofit fontScale="90000"/>
          </a:bodyPr>
          <a:lstStyle/>
          <a:p>
            <a:pPr algn="ctr"/>
            <a:r>
              <a:rPr lang="cs-CZ" sz="2700" dirty="0"/>
              <a:t>Na ploše monitoru  jsou různé ikony, které při poklepání 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(též dvojkliku) </a:t>
            </a:r>
            <a:r>
              <a:rPr lang="cs-CZ" sz="2700" dirty="0"/>
              <a:t>spouští různé programy, aplikace</a:t>
            </a:r>
            <a:r>
              <a:rPr lang="cs-CZ" sz="2700" dirty="0" smtClean="0"/>
              <a:t>. Některé už zřejmě </a:t>
            </a:r>
            <a:r>
              <a:rPr lang="cs-CZ" sz="2700" dirty="0" smtClean="0"/>
              <a:t>znáš. </a:t>
            </a:r>
            <a:endParaRPr lang="cs-CZ" dirty="0"/>
          </a:p>
        </p:txBody>
      </p:sp>
      <p:pic>
        <p:nvPicPr>
          <p:cNvPr id="4" name="Obrázek 1"/>
          <p:cNvPicPr/>
          <p:nvPr/>
        </p:nvPicPr>
        <p:blipFill>
          <a:blip r:embed="rId2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2428860" y="2143116"/>
            <a:ext cx="3000396" cy="4429156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6143636" y="6215082"/>
            <a:ext cx="271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Hlavní panel</a:t>
            </a:r>
            <a:endParaRPr lang="cs-CZ" dirty="0"/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1928794" y="6429396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>
            <a:off x="5643570" y="6429396"/>
            <a:ext cx="357190" cy="158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5072034" y="4857760"/>
            <a:ext cx="407196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Tyto ikony na hlavním panelu ukazují  </a:t>
            </a:r>
            <a:r>
              <a:rPr lang="cs-CZ" dirty="0" smtClean="0"/>
              <a:t>aplikace</a:t>
            </a:r>
            <a:r>
              <a:rPr lang="cs-CZ" dirty="0" smtClean="0"/>
              <a:t>,  které jsou již spuštěny.</a:t>
            </a:r>
            <a:br>
              <a:rPr lang="cs-CZ" dirty="0" smtClean="0"/>
            </a:br>
            <a:endParaRPr lang="cs-CZ" dirty="0"/>
          </a:p>
        </p:txBody>
      </p:sp>
      <p:cxnSp>
        <p:nvCxnSpPr>
          <p:cNvPr id="16" name="Přímá spojovací šipka 15"/>
          <p:cNvCxnSpPr/>
          <p:nvPr/>
        </p:nvCxnSpPr>
        <p:spPr>
          <a:xfrm rot="10800000" flipV="1">
            <a:off x="4786314" y="5572140"/>
            <a:ext cx="1071570" cy="64294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5400000">
            <a:off x="5214942" y="5643578"/>
            <a:ext cx="642942" cy="64294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071538" y="1357298"/>
            <a:ext cx="21431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Plocha monitoru ve Windows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4282" y="5715016"/>
            <a:ext cx="12144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Nabídka Start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0034" y="3071810"/>
            <a:ext cx="12858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Ikona Počítač</a:t>
            </a:r>
            <a:endParaRPr lang="cs-CZ" dirty="0"/>
          </a:p>
        </p:txBody>
      </p:sp>
      <p:cxnSp>
        <p:nvCxnSpPr>
          <p:cNvPr id="22" name="Přímá spojovací šipka 21"/>
          <p:cNvCxnSpPr/>
          <p:nvPr/>
        </p:nvCxnSpPr>
        <p:spPr>
          <a:xfrm>
            <a:off x="1571604" y="6215082"/>
            <a:ext cx="857256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1142976" y="6143644"/>
            <a:ext cx="1214446" cy="28575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rot="5400000" flipH="1" flipV="1">
            <a:off x="1464447" y="2321711"/>
            <a:ext cx="1071570" cy="10001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6215074" y="592933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.</a:t>
            </a:r>
            <a:endParaRPr lang="cs-CZ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500"/>
                            </p:stCondLst>
                            <p:childTnLst>
                              <p:par>
                                <p:cTn id="11" presetID="2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000"/>
                            </p:stCondLst>
                            <p:childTnLst>
                              <p:par>
                                <p:cTn id="16" presetID="53" presetClass="exit" presetSubtype="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3000"/>
                            </p:stCondLst>
                            <p:childTnLst>
                              <p:par>
                                <p:cTn id="27" presetID="23" presetClass="entr" presetSubtype="16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6000"/>
                            </p:stCondLst>
                            <p:childTnLst>
                              <p:par>
                                <p:cTn id="32" presetID="2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8500"/>
                            </p:stCondLst>
                            <p:childTnLst>
                              <p:par>
                                <p:cTn id="37" presetID="2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2000"/>
                            </p:stCondLst>
                            <p:childTnLst>
                              <p:par>
                                <p:cTn id="42" presetID="2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4500"/>
                            </p:stCondLst>
                            <p:childTnLst>
                              <p:par>
                                <p:cTn id="47" presetID="2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8000"/>
                            </p:stCondLst>
                            <p:childTnLst>
                              <p:par>
                                <p:cTn id="52" presetID="2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9500"/>
                            </p:stCondLst>
                            <p:childTnLst>
                              <p:par>
                                <p:cTn id="57" presetID="2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3000"/>
                            </p:stCondLst>
                            <p:childTnLst>
                              <p:par>
                                <p:cTn id="66" presetID="2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35500"/>
                            </p:stCondLst>
                            <p:childTnLst>
                              <p:par>
                                <p:cTn id="71" presetID="23" presetClass="entr" presetSubtype="16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2" grpId="0"/>
      <p:bldP spid="19" grpId="0"/>
      <p:bldP spid="19" grpId="1"/>
      <p:bldP spid="20" grpId="0"/>
      <p:bldP spid="17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214290"/>
            <a:ext cx="8643998" cy="1684339"/>
          </a:xfrm>
        </p:spPr>
        <p:txBody>
          <a:bodyPr anchor="t">
            <a:normAutofit/>
          </a:bodyPr>
          <a:lstStyle/>
          <a:p>
            <a:pPr algn="ctr"/>
            <a:r>
              <a:rPr lang="cs-CZ" sz="2700" dirty="0" smtClean="0"/>
              <a:t>Žluté ikony připomínající desky jsou ikony složek. </a:t>
            </a:r>
            <a:endParaRPr lang="cs-CZ" dirty="0"/>
          </a:p>
        </p:txBody>
      </p:sp>
      <p:pic>
        <p:nvPicPr>
          <p:cNvPr id="4" name="Obrázek 1"/>
          <p:cNvPicPr/>
          <p:nvPr/>
        </p:nvPicPr>
        <p:blipFill>
          <a:blip r:embed="rId2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2428860" y="2143116"/>
            <a:ext cx="3000396" cy="4429156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ovéPole 6"/>
          <p:cNvSpPr txBox="1"/>
          <p:nvPr/>
        </p:nvSpPr>
        <p:spPr>
          <a:xfrm>
            <a:off x="5929322" y="2643182"/>
            <a:ext cx="857256" cy="369332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ložka</a:t>
            </a:r>
            <a:endParaRPr lang="cs-CZ" dirty="0"/>
          </a:p>
        </p:txBody>
      </p:sp>
      <p:cxnSp>
        <p:nvCxnSpPr>
          <p:cNvPr id="9" name="Přímá spojovací šipka 8"/>
          <p:cNvCxnSpPr>
            <a:stCxn id="7" idx="1"/>
          </p:cNvCxnSpPr>
          <p:nvPr/>
        </p:nvCxnSpPr>
        <p:spPr>
          <a:xfrm rot="10800000">
            <a:off x="4786314" y="2285992"/>
            <a:ext cx="1143008" cy="54185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0800000" flipV="1">
            <a:off x="4214810" y="3000372"/>
            <a:ext cx="1714512" cy="85725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1928794" y="6429396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8148" y="1071546"/>
            <a:ext cx="561975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22" name="Přímá spojovací šipka 21"/>
          <p:cNvCxnSpPr/>
          <p:nvPr/>
        </p:nvCxnSpPr>
        <p:spPr>
          <a:xfrm rot="10800000">
            <a:off x="4429124" y="2857496"/>
            <a:ext cx="1428760" cy="1588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8000"/>
                            </p:stCondLst>
                            <p:childTnLst>
                              <p:par>
                                <p:cTn id="16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23" presetClass="entr" presetSubtype="16" fill="hold" grpId="0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500"/>
                            </p:stCondLst>
                            <p:childTnLst>
                              <p:par>
                                <p:cTn id="26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8500"/>
                            </p:stCondLst>
                            <p:childTnLst>
                              <p:par>
                                <p:cTn id="31" presetID="2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1714489"/>
            <a:ext cx="8572560" cy="1000132"/>
          </a:xfrm>
        </p:spPr>
        <p:txBody>
          <a:bodyPr>
            <a:normAutofit/>
          </a:bodyPr>
          <a:lstStyle/>
          <a:p>
            <a:pPr algn="l"/>
            <a:r>
              <a:rPr lang="cs-CZ" sz="2000" dirty="0"/>
              <a:t>Poklepáním na ikonu Počítač jsou v otevřeném okně zobrazeny disky počítače.</a:t>
            </a: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4071934" y="285728"/>
            <a:ext cx="1347792" cy="145256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214282" y="428604"/>
            <a:ext cx="3357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66"/>
                </a:solidFill>
              </a:rPr>
              <a:t>Ikona Počítač  (Tento počítač) </a:t>
            </a:r>
            <a:endParaRPr lang="cs-CZ" dirty="0">
              <a:solidFill>
                <a:srgbClr val="000066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3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285852" y="2838450"/>
            <a:ext cx="5753100" cy="401955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ovéPole 6"/>
          <p:cNvSpPr txBox="1"/>
          <p:nvPr/>
        </p:nvSpPr>
        <p:spPr>
          <a:xfrm>
            <a:off x="7786710" y="6357958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.</a:t>
            </a:r>
            <a:endParaRPr lang="cs-CZ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spd="med"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20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6500"/>
                            </p:stCondLst>
                            <p:childTnLst>
                              <p:par>
                                <p:cTn id="24" presetID="23" presetClass="entr" presetSubtype="16" fill="hold" nodeType="after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357166"/>
            <a:ext cx="7772400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dirty="0" smtClean="0"/>
              <a:t>Když poklepeme na </a:t>
            </a:r>
            <a:r>
              <a:rPr lang="cs-CZ" sz="2400" dirty="0" smtClean="0">
                <a:solidFill>
                  <a:srgbClr val="C00000"/>
                </a:solidFill>
              </a:rPr>
              <a:t>ikonu disku</a:t>
            </a:r>
            <a:r>
              <a:rPr lang="cs-CZ" sz="2400" dirty="0" smtClean="0"/>
              <a:t>, </a:t>
            </a:r>
            <a:r>
              <a:rPr lang="cs-CZ" sz="2400" dirty="0" smtClean="0"/>
              <a:t>v okně se zobrazí, </a:t>
            </a:r>
            <a:r>
              <a:rPr lang="cs-CZ" sz="2400" dirty="0" smtClean="0"/>
              <a:t>co obsahuje tento disk.</a:t>
            </a:r>
            <a:br>
              <a:rPr lang="cs-CZ" sz="2400" dirty="0" smtClean="0"/>
            </a:br>
            <a:r>
              <a:rPr lang="cs-CZ" sz="2400" dirty="0" smtClean="0"/>
              <a:t>V</a:t>
            </a:r>
            <a:r>
              <a:rPr lang="cs-CZ" sz="2400" dirty="0"/>
              <a:t> dalším okně </a:t>
            </a:r>
            <a:r>
              <a:rPr lang="cs-CZ" sz="2400" dirty="0" smtClean="0"/>
              <a:t>(</a:t>
            </a:r>
            <a:r>
              <a:rPr lang="cs-CZ" sz="2400" dirty="0"/>
              <a:t>na </a:t>
            </a:r>
            <a:r>
              <a:rPr lang="cs-CZ" sz="2400" dirty="0" smtClean="0"/>
              <a:t>obrázku spodní </a:t>
            </a:r>
            <a:r>
              <a:rPr lang="cs-CZ" sz="2400" dirty="0"/>
              <a:t>okno) je </a:t>
            </a:r>
            <a:r>
              <a:rPr lang="cs-CZ" sz="2400" dirty="0" smtClean="0"/>
              <a:t>zobrazeno, </a:t>
            </a:r>
            <a:r>
              <a:rPr lang="cs-CZ" sz="2400" dirty="0"/>
              <a:t>co obsahuje disk </a:t>
            </a:r>
            <a:r>
              <a:rPr lang="cs-CZ" sz="2400" b="1" dirty="0" smtClean="0"/>
              <a:t>F:</a:t>
            </a:r>
            <a:r>
              <a:rPr lang="cs-CZ" sz="2400" dirty="0" smtClean="0"/>
              <a:t> </a:t>
            </a:r>
            <a:r>
              <a:rPr lang="cs-CZ" sz="2400" dirty="0" smtClean="0"/>
              <a:t>daného počítače</a:t>
            </a:r>
            <a:r>
              <a:rPr lang="cs-CZ" sz="2400" dirty="0"/>
              <a:t>.</a:t>
            </a:r>
          </a:p>
        </p:txBody>
      </p:sp>
      <p:pic>
        <p:nvPicPr>
          <p:cNvPr id="4" name="Obrázek 8"/>
          <p:cNvPicPr/>
          <p:nvPr/>
        </p:nvPicPr>
        <p:blipFill>
          <a:blip r:embed="rId2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643042" y="2285992"/>
            <a:ext cx="5762625" cy="333375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8429652" y="6143644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.</a:t>
            </a:r>
            <a:endParaRPr lang="cs-CZ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23" presetClass="entr" presetSubtype="16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2000"/>
                            </p:stCondLst>
                            <p:childTnLst>
                              <p:par>
                                <p:cTn id="16" presetID="23" presetClass="entr" presetSubtype="16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14290"/>
            <a:ext cx="8172480" cy="107157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Otázka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/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78" y="1214422"/>
            <a:ext cx="1809750" cy="56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Diagram 4"/>
          <p:cNvGraphicFramePr/>
          <p:nvPr/>
        </p:nvGraphicFramePr>
        <p:xfrm>
          <a:off x="1142976" y="250030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71472" y="1928802"/>
            <a:ext cx="5857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Žlutě označeným tlačítkem můžeme okno: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715272" y="2214554"/>
            <a:ext cx="107157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Odpověď vyber kliknutím na příslušný trojúhelník.</a:t>
            </a:r>
            <a:endParaRPr lang="cs-CZ" sz="1400" dirty="0"/>
          </a:p>
        </p:txBody>
      </p:sp>
      <p:sp>
        <p:nvSpPr>
          <p:cNvPr id="8" name="Tlačítko akce: Dopředu nebo Další 7">
            <a:hlinkClick r:id="rId7" action="ppaction://hlinksldjump" highlightClick="1"/>
          </p:cNvPr>
          <p:cNvSpPr/>
          <p:nvPr/>
        </p:nvSpPr>
        <p:spPr>
          <a:xfrm>
            <a:off x="5572132" y="2928934"/>
            <a:ext cx="642942" cy="78581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Dopředu nebo Další 8">
            <a:hlinkClick r:id="rId8" action="ppaction://hlinksldjump" highlightClick="1"/>
          </p:cNvPr>
          <p:cNvSpPr/>
          <p:nvPr/>
        </p:nvSpPr>
        <p:spPr>
          <a:xfrm>
            <a:off x="5572132" y="4071942"/>
            <a:ext cx="756664" cy="64294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Dopředu nebo Další 9">
            <a:hlinkClick r:id="rId8" action="ppaction://hlinksldjump" highlightClick="1"/>
          </p:cNvPr>
          <p:cNvSpPr/>
          <p:nvPr/>
        </p:nvSpPr>
        <p:spPr>
          <a:xfrm>
            <a:off x="5572132" y="5072074"/>
            <a:ext cx="756664" cy="71438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09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00"/>
                            </p:stCondLst>
                            <p:childTnLst>
                              <p:par>
                                <p:cTn id="8" presetID="2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214290"/>
            <a:ext cx="7772400" cy="18573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>
                <a:solidFill>
                  <a:schemeClr val="bg2">
                    <a:lumMod val="75000"/>
                  </a:schemeClr>
                </a:solidFill>
              </a:rPr>
              <a:t>Vytvoření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složky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Novou složku můžeme </a:t>
            </a:r>
            <a:r>
              <a:rPr lang="cs-CZ" b="1" u="sng" dirty="0" smtClean="0">
                <a:solidFill>
                  <a:srgbClr val="000066"/>
                </a:solidFill>
              </a:rPr>
              <a:t>vytvořit:</a:t>
            </a:r>
            <a:endParaRPr lang="cs-CZ" b="1" u="sng" dirty="0">
              <a:solidFill>
                <a:srgbClr val="00006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2571744"/>
            <a:ext cx="8072494" cy="857256"/>
          </a:xfrm>
        </p:spPr>
        <p:txBody>
          <a:bodyPr>
            <a:normAutofit/>
          </a:bodyPr>
          <a:lstStyle/>
          <a:p>
            <a:pPr algn="l"/>
            <a:r>
              <a:rPr lang="cs-CZ" dirty="0"/>
              <a:t>1. pravé tlačítko </a:t>
            </a:r>
            <a:r>
              <a:rPr lang="cs-CZ" dirty="0" smtClean="0"/>
              <a:t>myši &gt; NOVÝ &gt; SLOŽKA</a:t>
            </a:r>
            <a:endParaRPr lang="cs-CZ" dirty="0"/>
          </a:p>
          <a:p>
            <a:endParaRPr lang="cs-CZ" dirty="0"/>
          </a:p>
        </p:txBody>
      </p:sp>
      <p:pic>
        <p:nvPicPr>
          <p:cNvPr id="6" name="Obrázek 4"/>
          <p:cNvPicPr/>
          <p:nvPr/>
        </p:nvPicPr>
        <p:blipFill>
          <a:blip r:embed="rId2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428596" y="3581403"/>
            <a:ext cx="5448300" cy="327659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214282" y="1285860"/>
            <a:ext cx="18573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Správná odpověď z min. snímku - minimalizovat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43834" y="6072206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.</a:t>
            </a:r>
            <a:endParaRPr lang="cs-CZ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72198" y="1857364"/>
            <a:ext cx="235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Například na ploše.</a:t>
            </a:r>
            <a:endParaRPr lang="cs-CZ" dirty="0"/>
          </a:p>
        </p:txBody>
      </p:sp>
    </p:spTree>
  </p:cSld>
  <p:clrMapOvr>
    <a:masterClrMapping/>
  </p:clrMapOvr>
  <p:transition advClick="0" advTm="6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500"/>
                            </p:stCondLst>
                            <p:childTnLst>
                              <p:par>
                                <p:cTn id="10" presetID="53" presetClass="exit" presetSubtype="0" fill="hold" grpId="1" nodeType="afterEffect">
                                  <p:stCondLst>
                                    <p:cond delay="3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000"/>
                            </p:stCondLst>
                            <p:childTnLst>
                              <p:par>
                                <p:cTn id="16" presetID="17" presetClass="entr" presetSubtype="10" fill="hold" grpId="1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2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500"/>
                            </p:stCondLst>
                            <p:childTnLst>
                              <p:par>
                                <p:cTn id="26" presetID="53" presetClass="exit" presetSubtype="0" fill="hold" grpId="1" nodeType="afterEffect">
                                  <p:stCondLst>
                                    <p:cond delay="3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500"/>
                            </p:stCondLst>
                            <p:childTnLst>
                              <p:par>
                                <p:cTn id="32" presetID="12" presetClass="entr" presetSubtype="4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4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5000"/>
                            </p:stCondLst>
                            <p:childTnLst>
                              <p:par>
                                <p:cTn id="36" presetID="53" presetClass="entr" presetSubtype="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500"/>
                            </p:stCondLst>
                            <p:childTnLst>
                              <p:par>
                                <p:cTn id="42" presetID="23" presetClass="entr" presetSubtype="16" fill="hold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3" grpId="0" build="p"/>
      <p:bldP spid="5" grpId="0"/>
      <p:bldP spid="5" grpId="1"/>
      <p:bldP spid="8" grpId="0"/>
      <p:bldP spid="8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214290"/>
            <a:ext cx="8029604" cy="2286016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</a:t>
            </a:r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 otevřeném okně </a:t>
            </a:r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Počítač levým tlačítkem  myši klikneme na menu SOUBOR </a:t>
            </a:r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&gt; NOVÝ&gt; SLOŽKA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2" name="obrázek 9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8992" y="3000372"/>
            <a:ext cx="952500" cy="790575"/>
          </a:xfrm>
          <a:prstGeom prst="rect">
            <a:avLst/>
          </a:prstGeom>
          <a:noFill/>
        </p:spPr>
      </p:pic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642910" y="4143380"/>
            <a:ext cx="8143932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Složku můžeme </a:t>
            </a:r>
            <a:r>
              <a:rPr kumimoji="0" lang="cs-CZ" sz="3200" b="1" i="0" u="sng" strike="noStrike" cap="none" normalizeH="0" baseline="0" dirty="0" smtClean="0">
                <a:ln>
                  <a:noFill/>
                </a:ln>
                <a:solidFill>
                  <a:srgbClr val="000066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pojmenovat</a:t>
            </a:r>
            <a:r>
              <a:rPr kumimoji="0" lang="cs-CZ" sz="2800" b="1" i="0" u="sng" strike="noStrike" cap="none" normalizeH="0" baseline="0" dirty="0" smtClean="0">
                <a:ln>
                  <a:noFill/>
                </a:ln>
                <a:solidFill>
                  <a:srgbClr val="000066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r>
              <a:rPr kumimoji="0" lang="cs-CZ" sz="2800" b="1" i="0" u="sng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Když je pol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Times New Roman" pitchFamily="18" charset="0"/>
                <a:cs typeface="Arial" pitchFamily="34" charset="0"/>
              </a:rPr>
              <a:t>í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čko označen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Times New Roman" pitchFamily="18" charset="0"/>
                <a:cs typeface="Arial" pitchFamily="34" charset="0"/>
              </a:rPr>
              <a:t>é,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Times New Roman" pitchFamily="18" charset="0"/>
                <a:cs typeface="Arial" pitchFamily="34" charset="0"/>
              </a:rPr>
              <a:t>íš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eme př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Times New Roman" pitchFamily="18" charset="0"/>
                <a:cs typeface="Arial" pitchFamily="34" charset="0"/>
              </a:rPr>
              <a:t>í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mo tam, kde je kurzor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Potvrd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Times New Roman" pitchFamily="18" charset="0"/>
                <a:cs typeface="Arial" pitchFamily="34" charset="0"/>
              </a:rPr>
              <a:t>í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 např. kl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Times New Roman" pitchFamily="18" charset="0"/>
                <a:cs typeface="Arial" pitchFamily="34" charset="0"/>
              </a:rPr>
              <a:t>á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vesou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Enter.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72264" y="5500702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.</a:t>
            </a:r>
            <a:endParaRPr lang="cs-CZ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17" presetClass="entr" presetSubtype="1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4500"/>
                            </p:stCondLst>
                            <p:childTnLst>
                              <p:par>
                                <p:cTn id="20" presetID="23" presetClass="entr" presetSubtype="16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5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Úkol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Poznamenej si tento úkol a po ukončení prezentace jej splň.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Poklepáním na ikonu Počítač najdi svůj disk.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Poklepáním otevři  svůj disk.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Vytvoř na svém disku složku, kterou pojmenuješ </a:t>
            </a:r>
            <a:r>
              <a:rPr lang="cs-CZ" dirty="0" smtClean="0">
                <a:solidFill>
                  <a:srgbClr val="000066"/>
                </a:solidFill>
              </a:rPr>
              <a:t>Disk</a:t>
            </a:r>
            <a:r>
              <a:rPr lang="cs-CZ" dirty="0" smtClean="0"/>
              <a:t>. </a:t>
            </a:r>
            <a:r>
              <a:rPr lang="cs-CZ" sz="2200" dirty="0" smtClean="0"/>
              <a:t>Potvrď klávesou Enter.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Vytvoř další složku, kterou pojmenuješ </a:t>
            </a:r>
            <a:r>
              <a:rPr lang="cs-CZ" dirty="0" smtClean="0">
                <a:solidFill>
                  <a:srgbClr val="000066"/>
                </a:solidFill>
              </a:rPr>
              <a:t>Složka</a:t>
            </a:r>
            <a:r>
              <a:rPr lang="cs-CZ" dirty="0" smtClean="0"/>
              <a:t>. </a:t>
            </a:r>
            <a:r>
              <a:rPr lang="cs-CZ" sz="2200" dirty="0" smtClean="0"/>
              <a:t>Potvrď klávesou Enter.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572000" y="6286520"/>
            <a:ext cx="357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 pokračování klikni.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4348" y="571480"/>
            <a:ext cx="32147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Pokud něčemu nerozumíš, nestyď se přihlásit.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500"/>
                            </p:stCondLst>
                            <p:childTnLst>
                              <p:par>
                                <p:cTn id="10" presetID="53" presetClass="exit" presetSubtype="0" fill="hold" grpId="1" nodeType="afterEffect">
                                  <p:stCondLst>
                                    <p:cond delay="5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428605"/>
            <a:ext cx="8172480" cy="1500197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dirty="0"/>
              <a:t>Složku můžeme přejmenovat pomocí pravého tlačítka a výběrem </a:t>
            </a:r>
            <a:r>
              <a:rPr lang="cs-CZ" sz="4000" b="1" u="sng" dirty="0">
                <a:solidFill>
                  <a:srgbClr val="000066"/>
                </a:solidFill>
              </a:rPr>
              <a:t>Přejmenovat</a:t>
            </a:r>
            <a:r>
              <a:rPr lang="cs-CZ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20" y="5143512"/>
            <a:ext cx="8572560" cy="142876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Složku můžeme přesouvat. Zavřenou </a:t>
            </a:r>
            <a:r>
              <a:rPr lang="cs-CZ" dirty="0">
                <a:solidFill>
                  <a:schemeClr val="tx1"/>
                </a:solidFill>
              </a:rPr>
              <a:t>Složku můžeme </a:t>
            </a:r>
            <a:r>
              <a:rPr lang="cs-CZ" b="1" u="sng" dirty="0" smtClean="0">
                <a:solidFill>
                  <a:srgbClr val="000066"/>
                </a:solidFill>
              </a:rPr>
              <a:t>přesunout</a:t>
            </a:r>
            <a:r>
              <a:rPr lang="cs-CZ" b="1" dirty="0" smtClean="0">
                <a:solidFill>
                  <a:srgbClr val="000066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např.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uchopením ikony pomocí myši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Pozor </a:t>
            </a:r>
            <a:r>
              <a:rPr lang="cs-CZ" dirty="0">
                <a:solidFill>
                  <a:schemeClr val="tx1"/>
                </a:solidFill>
              </a:rPr>
              <a:t>při přesouvání z disku na disk se složka kopíruje.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2765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00760" y="1643050"/>
            <a:ext cx="2856930" cy="3500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929322" y="6488668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.</a:t>
            </a:r>
            <a:endParaRPr lang="cs-CZ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17" presetClass="entr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85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60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3500"/>
                            </p:stCondLst>
                            <p:childTnLst>
                              <p:par>
                                <p:cTn id="25" presetID="23" presetClass="entr" presetSubtype="16" fill="hold" nodeType="after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285729"/>
            <a:ext cx="8172480" cy="1214445"/>
          </a:xfrm>
        </p:spPr>
        <p:txBody>
          <a:bodyPr/>
          <a:lstStyle/>
          <a:p>
            <a:pPr algn="l"/>
            <a:r>
              <a:rPr lang="cs-CZ" dirty="0"/>
              <a:t>Složku </a:t>
            </a:r>
            <a:r>
              <a:rPr lang="cs-CZ" dirty="0" smtClean="0"/>
              <a:t>můžeme </a:t>
            </a:r>
            <a:r>
              <a:rPr lang="cs-CZ" b="1" u="sng" dirty="0" smtClean="0">
                <a:solidFill>
                  <a:srgbClr val="000066"/>
                </a:solidFill>
              </a:rPr>
              <a:t>kopírovat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6000768"/>
            <a:ext cx="8143932" cy="423850"/>
          </a:xfrm>
        </p:spPr>
        <p:txBody>
          <a:bodyPr>
            <a:normAutofit fontScale="62500" lnSpcReduction="20000"/>
          </a:bodyPr>
          <a:lstStyle/>
          <a:p>
            <a:pPr algn="ctr"/>
            <a:r>
              <a:rPr lang="cs-CZ" dirty="0"/>
              <a:t>- </a:t>
            </a:r>
            <a:r>
              <a:rPr lang="cs-CZ" dirty="0" smtClean="0"/>
              <a:t>Dvojklik také </a:t>
            </a:r>
            <a:r>
              <a:rPr lang="cs-CZ" dirty="0" smtClean="0"/>
              <a:t>Poklepání</a:t>
            </a:r>
            <a:r>
              <a:rPr lang="cs-CZ" dirty="0"/>
              <a:t> </a:t>
            </a:r>
            <a:r>
              <a:rPr lang="cs-CZ" dirty="0" smtClean="0"/>
              <a:t>=</a:t>
            </a:r>
            <a:r>
              <a:rPr lang="cs-CZ" dirty="0" smtClean="0"/>
              <a:t> </a:t>
            </a:r>
            <a:r>
              <a:rPr lang="cs-CZ" dirty="0"/>
              <a:t>spuštění, souhlas, nahrazuje </a:t>
            </a:r>
            <a:r>
              <a:rPr lang="cs-CZ" dirty="0" smtClean="0"/>
              <a:t>Enter.</a:t>
            </a:r>
            <a:endParaRPr lang="cs-CZ" dirty="0"/>
          </a:p>
        </p:txBody>
      </p:sp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32" y="1571612"/>
            <a:ext cx="3362335" cy="42319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advClick="0" advTm="6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17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357166"/>
            <a:ext cx="7772400" cy="1470025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>
                <a:solidFill>
                  <a:srgbClr val="000066"/>
                </a:solidFill>
              </a:rPr>
              <a:t>Důležité pro naši práci bude kopírovat složku z disku na jiný </a:t>
            </a:r>
            <a:r>
              <a:rPr lang="cs-CZ" sz="3600" dirty="0" smtClean="0">
                <a:solidFill>
                  <a:srgbClr val="000066"/>
                </a:solidFill>
              </a:rPr>
              <a:t>disk.</a:t>
            </a:r>
            <a:endParaRPr lang="cs-CZ" sz="3600" dirty="0">
              <a:solidFill>
                <a:srgbClr val="00006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282" y="4429132"/>
            <a:ext cx="8715436" cy="2286016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Složku s názvem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Nová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složka chceme kopírovat z disku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F: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na disk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G:.</a:t>
            </a:r>
            <a:endParaRPr lang="cs-CZ" dirty="0" smtClean="0">
              <a:solidFill>
                <a:schemeClr val="bg2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bg2">
                  <a:lumMod val="75000"/>
                </a:schemeClr>
              </a:solidFill>
            </a:endParaRPr>
          </a:p>
          <a:p>
            <a:pPr algn="l"/>
            <a:r>
              <a:rPr lang="cs-CZ" dirty="0" smtClean="0"/>
              <a:t> Nejsnadněji : Otevřeme Tento počítač.</a:t>
            </a:r>
          </a:p>
          <a:p>
            <a:pPr algn="l"/>
            <a:r>
              <a:rPr lang="cs-CZ" dirty="0" smtClean="0"/>
              <a:t> Na disku </a:t>
            </a:r>
            <a:r>
              <a:rPr lang="cs-CZ" dirty="0" smtClean="0"/>
              <a:t>F: </a:t>
            </a:r>
            <a:r>
              <a:rPr lang="cs-CZ" dirty="0" smtClean="0"/>
              <a:t>najdeme složku Nová složka. </a:t>
            </a:r>
          </a:p>
          <a:p>
            <a:pPr algn="l"/>
            <a:r>
              <a:rPr lang="cs-CZ" dirty="0" smtClean="0"/>
              <a:t>Klikneme na ni p</a:t>
            </a:r>
            <a:r>
              <a:rPr lang="cs-CZ" dirty="0" smtClean="0"/>
              <a:t>ravým tlačítkem. </a:t>
            </a:r>
            <a:r>
              <a:rPr lang="cs-CZ" dirty="0" smtClean="0"/>
              <a:t>V nabídce vybereme </a:t>
            </a:r>
            <a:r>
              <a:rPr lang="cs-CZ" b="1" u="sng" dirty="0" smtClean="0"/>
              <a:t>kopírovat</a:t>
            </a:r>
            <a:r>
              <a:rPr lang="cs-CZ" dirty="0" smtClean="0"/>
              <a:t>. </a:t>
            </a:r>
          </a:p>
          <a:p>
            <a:pPr algn="l"/>
            <a:r>
              <a:rPr lang="cs-CZ" dirty="0" smtClean="0"/>
              <a:t>Můžeme otevřít Tento počítač (v novém okně), </a:t>
            </a:r>
          </a:p>
          <a:p>
            <a:pPr algn="l"/>
            <a:r>
              <a:rPr lang="cs-CZ" dirty="0" smtClean="0"/>
              <a:t>Pak v druhém okně najdeme ikonu disku </a:t>
            </a:r>
            <a:r>
              <a:rPr lang="cs-CZ" dirty="0" smtClean="0"/>
              <a:t>G: </a:t>
            </a:r>
            <a:r>
              <a:rPr lang="cs-CZ" dirty="0" smtClean="0"/>
              <a:t>označíme ji -pravé tlačítko a dáme </a:t>
            </a:r>
            <a:r>
              <a:rPr lang="cs-CZ" u="sng" dirty="0" smtClean="0"/>
              <a:t>v</a:t>
            </a:r>
            <a:r>
              <a:rPr lang="cs-CZ" b="1" u="sng" dirty="0" smtClean="0"/>
              <a:t>ložit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Obrázek 10"/>
          <p:cNvPicPr/>
          <p:nvPr/>
        </p:nvPicPr>
        <p:blipFill>
          <a:blip r:embed="rId2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2643174" y="1785926"/>
            <a:ext cx="5753100" cy="250032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6" name="Přímá spojovací šipka 5"/>
          <p:cNvCxnSpPr/>
          <p:nvPr/>
        </p:nvCxnSpPr>
        <p:spPr>
          <a:xfrm rot="5400000" flipH="1" flipV="1">
            <a:off x="2750331" y="3393281"/>
            <a:ext cx="2643206" cy="10001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 flipH="1" flipV="1">
            <a:off x="5000628" y="4500570"/>
            <a:ext cx="1785950" cy="107157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7143768" y="642939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.</a:t>
            </a:r>
            <a:endParaRPr lang="cs-CZ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2910" y="1928802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Jedno okno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1472" y="3071810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Druhé okno</a:t>
            </a:r>
            <a:endParaRPr lang="cs-CZ" dirty="0"/>
          </a:p>
        </p:txBody>
      </p:sp>
    </p:spTree>
  </p:cSld>
  <p:clrMapOvr>
    <a:masterClrMapping/>
  </p:clrMapOvr>
  <p:transition advClick="0" advTm="12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5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3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6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0"/>
                            </p:stCondLst>
                            <p:childTnLst>
                              <p:par>
                                <p:cTn id="41" presetID="53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3500"/>
                            </p:stCondLst>
                            <p:childTnLst>
                              <p:par>
                                <p:cTn id="47" presetID="23" presetClass="entr" presetSubtype="16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0500"/>
                            </p:stCondLst>
                            <p:childTnLst>
                              <p:par>
                                <p:cTn id="52" presetID="23" presetClass="entr" presetSubtype="16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3500"/>
                            </p:stCondLst>
                            <p:childTnLst>
                              <p:par>
                                <p:cTn id="57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6000"/>
                            </p:stCondLst>
                            <p:childTnLst>
                              <p:par>
                                <p:cTn id="62" presetID="53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0000"/>
                            </p:stCondLst>
                            <p:childTnLst>
                              <p:par>
                                <p:cTn id="68" presetID="53" presetClass="exit" presetSubtype="0" fill="hold" grpId="1" nodeType="afterEffect">
                                  <p:stCondLst>
                                    <p:cond delay="40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2400"/>
                            </p:stCondLst>
                            <p:childTnLst>
                              <p:par>
                                <p:cTn id="74" presetID="3" presetClass="emph" presetSubtype="2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7900"/>
                            </p:stCondLst>
                            <p:childTnLst>
                              <p:par>
                                <p:cTn id="77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49900"/>
                            </p:stCondLst>
                            <p:childTnLst>
                              <p:par>
                                <p:cTn id="82" presetID="3" presetClass="emph" presetSubtype="2" fill="hold" nodeType="afterEffect">
                                  <p:stCondLst>
                                    <p:cond delay="550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C1228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7400"/>
                            </p:stCondLst>
                            <p:childTnLst>
                              <p:par>
                                <p:cTn id="85" presetID="3" presetClass="emph" presetSubtype="2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64400"/>
                            </p:stCondLst>
                            <p:childTnLst>
                              <p:par>
                                <p:cTn id="88" presetID="23" presetClass="entr" presetSubtype="16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69400"/>
                            </p:stCondLst>
                            <p:childTnLst>
                              <p:par>
                                <p:cTn id="93" presetID="23" presetClass="entr" presetSubtype="16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3" grpId="0" build="p"/>
      <p:bldP spid="8" grpId="0"/>
      <p:bldP spid="8" grpId="1"/>
      <p:bldP spid="10" grpId="0"/>
      <p:bldP spid="10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Úkol 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Opět si úkol </a:t>
            </a:r>
            <a:r>
              <a:rPr lang="cs-CZ" dirty="0" smtClean="0"/>
              <a:t>poznamenej.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Zkopíruj složku s názvem Složka do složky s názvem Disk. </a:t>
            </a:r>
            <a:endParaRPr lang="cs-CZ" sz="2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Poklepáním na ikonu Počítač najdi  společný disk </a:t>
            </a:r>
            <a:r>
              <a:rPr lang="cs-CZ" dirty="0" smtClean="0"/>
              <a:t>G:. 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Zkopíruj složku s názvem Složka na disk </a:t>
            </a:r>
            <a:r>
              <a:rPr lang="cs-CZ" dirty="0" smtClean="0"/>
              <a:t>G:.</a:t>
            </a:r>
            <a:endParaRPr lang="cs-CZ" sz="2200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6286520"/>
            <a:ext cx="357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 pokračování klikni.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Ohlas ukončení práce vyučujícímu.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20" y="4786322"/>
            <a:ext cx="8550990" cy="1752600"/>
          </a:xfrm>
        </p:spPr>
        <p:txBody>
          <a:bodyPr>
            <a:normAutofit/>
          </a:bodyPr>
          <a:lstStyle/>
          <a:p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</a:rPr>
              <a:t>V prezentaci  použito materiálu Windows a Microsoft.</a:t>
            </a:r>
            <a:endParaRPr lang="cs-CZ" sz="1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71604" y="3214686"/>
            <a:ext cx="57388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>
                <a:solidFill>
                  <a:srgbClr val="EEECE1">
                    <a:tint val="100000"/>
                    <a:shade val="90000"/>
                    <a:satMod val="250000"/>
                    <a:alpha val="100000"/>
                  </a:srgb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ea typeface="+mj-ea"/>
                <a:cs typeface="+mj-cs"/>
              </a:rPr>
              <a:t>Konec prezentace.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8" presetClass="entr" presetSubtype="0" accel="50000" fill="hold" grpId="0" nodeType="afterEffect">
                                  <p:stCondLst>
                                    <p:cond delay="4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4286256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3200" dirty="0"/>
              <a:t>Ikony na hlavním panelu ukazují  aplikace, které jsou </a:t>
            </a:r>
            <a:r>
              <a:rPr lang="cs-CZ" sz="3200" dirty="0" smtClean="0"/>
              <a:t>spuštěny.</a:t>
            </a:r>
            <a:endParaRPr lang="cs-CZ" sz="3200" dirty="0"/>
          </a:p>
        </p:txBody>
      </p:sp>
      <p:pic>
        <p:nvPicPr>
          <p:cNvPr id="4" name="Obrázek 7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5000628" y="1071546"/>
            <a:ext cx="3071834" cy="64294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3643306" y="1928802"/>
            <a:ext cx="27146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66"/>
                </a:solidFill>
              </a:rPr>
              <a:t>Okno se nezavře </a:t>
            </a:r>
            <a:r>
              <a:rPr lang="cs-CZ" dirty="0" smtClean="0">
                <a:solidFill>
                  <a:srgbClr val="000066"/>
                </a:solidFill>
              </a:rPr>
              <a:t>(</a:t>
            </a:r>
            <a:r>
              <a:rPr lang="cs-CZ" dirty="0" smtClean="0">
                <a:solidFill>
                  <a:srgbClr val="000066"/>
                </a:solidFill>
              </a:rPr>
              <a:t>minimalizuje</a:t>
            </a:r>
            <a:r>
              <a:rPr lang="cs-CZ" dirty="0" smtClean="0">
                <a:solidFill>
                  <a:srgbClr val="000066"/>
                </a:solidFill>
              </a:rPr>
              <a:t> se, „shodíme“ jej </a:t>
            </a:r>
            <a:r>
              <a:rPr lang="cs-CZ" dirty="0" smtClean="0">
                <a:solidFill>
                  <a:srgbClr val="000066"/>
                </a:solidFill>
              </a:rPr>
              <a:t>na lištu).</a:t>
            </a:r>
            <a:endParaRPr lang="cs-CZ" dirty="0">
              <a:solidFill>
                <a:srgbClr val="00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43504" y="142852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Okno maximalizuje a při dalším kliknutí zmenší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72330" y="1928802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Křížek zavře okno</a:t>
            </a:r>
            <a:endParaRPr lang="cs-CZ" dirty="0"/>
          </a:p>
        </p:txBody>
      </p:sp>
      <p:pic>
        <p:nvPicPr>
          <p:cNvPr id="8" name="Obrázek 1"/>
          <p:cNvPicPr/>
          <p:nvPr/>
        </p:nvPicPr>
        <p:blipFill>
          <a:blip r:embed="rId3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714348" y="785794"/>
            <a:ext cx="2428892" cy="3214710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ovéPole 8"/>
          <p:cNvSpPr txBox="1"/>
          <p:nvPr/>
        </p:nvSpPr>
        <p:spPr>
          <a:xfrm>
            <a:off x="4143372" y="3571876"/>
            <a:ext cx="235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Hlavní panel - lišta</a:t>
            </a:r>
            <a:endParaRPr lang="cs-CZ" dirty="0"/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4143372" y="1571612"/>
            <a:ext cx="857256" cy="35719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6200000" flipH="1">
            <a:off x="5965041" y="821513"/>
            <a:ext cx="285752" cy="7143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>
            <a:off x="7929586" y="1785926"/>
            <a:ext cx="642942" cy="21431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0800000">
            <a:off x="3357554" y="3857628"/>
            <a:ext cx="571504" cy="158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2071670" y="3857628"/>
            <a:ext cx="571504" cy="50006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lačítko akce: Návrat 13">
            <a:hlinkClick r:id="rId4" action="ppaction://hlinksldjump" highlightClick="1"/>
          </p:cNvPr>
          <p:cNvSpPr/>
          <p:nvPr/>
        </p:nvSpPr>
        <p:spPr>
          <a:xfrm>
            <a:off x="7358082" y="5429264"/>
            <a:ext cx="1042416" cy="10424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71472" y="214290"/>
            <a:ext cx="4857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Odpovědi  zavřít a maximalizovat nebyly správné.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00562" y="5929330"/>
            <a:ext cx="271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Pro návrat klikni zde</a:t>
            </a:r>
            <a:endParaRPr lang="cs-CZ" dirty="0"/>
          </a:p>
        </p:txBody>
      </p:sp>
      <p:cxnSp>
        <p:nvCxnSpPr>
          <p:cNvPr id="21" name="Přímá spojovací šipka 20"/>
          <p:cNvCxnSpPr/>
          <p:nvPr/>
        </p:nvCxnSpPr>
        <p:spPr>
          <a:xfrm rot="10800000" flipV="1">
            <a:off x="3143240" y="2643182"/>
            <a:ext cx="1428760" cy="1071570"/>
          </a:xfrm>
          <a:prstGeom prst="straightConnector1">
            <a:avLst/>
          </a:prstGeom>
          <a:ln w="25400">
            <a:solidFill>
              <a:srgbClr val="00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8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3000"/>
                            </p:stCondLst>
                            <p:childTnLst>
                              <p:par>
                                <p:cTn id="24" presetID="23" presetClass="entr" presetSubtype="16" fill="hold" grpId="0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8500"/>
                            </p:stCondLst>
                            <p:childTnLst>
                              <p:par>
                                <p:cTn id="33" presetID="23" presetClass="entr" presetSubtype="16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3000"/>
                            </p:stCondLst>
                            <p:childTnLst>
                              <p:par>
                                <p:cTn id="42" presetID="23" presetClass="entr" presetSubtype="16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500"/>
                            </p:stCondLst>
                            <p:childTnLst>
                              <p:par>
                                <p:cTn id="47" presetID="2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0500"/>
                            </p:stCondLst>
                            <p:childTnLst>
                              <p:par>
                                <p:cTn id="52" presetID="23" presetClass="entr" presetSubtype="16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5000"/>
                            </p:stCondLst>
                            <p:childTnLst>
                              <p:par>
                                <p:cTn id="61" presetID="23" presetClass="entr" presetSubtype="16" fill="hold" grpId="0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40500"/>
                            </p:stCondLst>
                            <p:childTnLst>
                              <p:par>
                                <p:cTn id="70" presetID="23" presetClass="entr" presetSubtype="16" fill="hold" grpId="0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9" grpId="0"/>
      <p:bldP spid="16" grpId="0"/>
      <p:bldP spid="18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Vlastní 2">
      <a:dk1>
        <a:srgbClr val="FE19FF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FC000"/>
      </a:accent6>
      <a:hlink>
        <a:srgbClr val="0000FF"/>
      </a:hlink>
      <a:folHlink>
        <a:srgbClr val="800080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686</TotalTime>
  <Words>550</Words>
  <Application>Microsoft Office PowerPoint</Application>
  <PresentationFormat>Předvádění na obrazovce (4:3)</PresentationFormat>
  <Paragraphs>95</Paragraphs>
  <Slides>18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Lití písma</vt:lpstr>
      <vt:lpstr>Název školy  Základní škola Jičín, Husova 170 Číslo projektu   CZ.1.07/1.4.00/21.2862 Číslo a název klíčové aktivity 3.2 Inovace a zkvalitnění výuky prostřednictvím ICT </vt:lpstr>
      <vt:lpstr>Anotace:  PowerPointová Prezentace seznamuje žáky s ukládáním dat na disk a do složek.  </vt:lpstr>
      <vt:lpstr>Disk složka  </vt:lpstr>
      <vt:lpstr>Informace, data a programy uložené v souborech různého typu, se pro přehlednost ukládají zpravidla do příslušných  složek  a složky na disky.  </vt:lpstr>
      <vt:lpstr>Na ploše monitoru  jsou různé ikony, které při poklepání  (též dvojkliku) spouští různé programy, aplikace. Některé už zřejmě znáš. </vt:lpstr>
      <vt:lpstr>Žluté ikony připomínající desky jsou ikony složek. </vt:lpstr>
      <vt:lpstr>Poklepáním na ikonu Počítač jsou v otevřeném okně zobrazeny disky počítače.</vt:lpstr>
      <vt:lpstr>Když poklepeme na ikonu disku, v okně se zobrazí, co obsahuje tento disk. V dalším okně (na obrázku spodní okno) je zobrazeno, co obsahuje disk F: daného počítače.</vt:lpstr>
      <vt:lpstr>Otázka</vt:lpstr>
      <vt:lpstr>Vytvoření složky  Novou složku můžeme vytvořit:</vt:lpstr>
      <vt:lpstr>2. V otevřeném okně Počítač levým tlačítkem  myši klikneme na menu SOUBOR &gt; NOVÝ&gt; SLOŽKA  </vt:lpstr>
      <vt:lpstr>Úkol 1.</vt:lpstr>
      <vt:lpstr>Složku můžeme přejmenovat pomocí pravého tlačítka a výběrem Přejmenovat.</vt:lpstr>
      <vt:lpstr>Složku můžeme kopírovat.</vt:lpstr>
      <vt:lpstr>Důležité pro naši práci bude kopírovat složku z disku na jiný disk.</vt:lpstr>
      <vt:lpstr>Úkol 2.</vt:lpstr>
      <vt:lpstr>Ohlas ukončení práce vyučujícímu. </vt:lpstr>
      <vt:lpstr>Ikony na hlavním panelu ukazují  aplikace, které jsou spuštěny.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92</cp:revision>
  <dcterms:created xsi:type="dcterms:W3CDTF">2012-09-05T19:11:42Z</dcterms:created>
  <dcterms:modified xsi:type="dcterms:W3CDTF">2012-09-10T16:02:24Z</dcterms:modified>
</cp:coreProperties>
</file>