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66" r:id="rId2"/>
    <p:sldId id="256" r:id="rId3"/>
    <p:sldId id="257" r:id="rId4"/>
    <p:sldId id="269" r:id="rId5"/>
    <p:sldId id="270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8" autoAdjust="0"/>
    <p:restoredTop sz="94610" autoAdjust="0"/>
  </p:normalViewPr>
  <p:slideViewPr>
    <p:cSldViewPr>
      <p:cViewPr>
        <p:scale>
          <a:sx n="100" d="100"/>
          <a:sy n="100" d="100"/>
        </p:scale>
        <p:origin x="-43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S0Š Net Office, spol. s </a:t>
          </a:r>
          <a:r>
            <a:rPr lang="cs-CZ" sz="1400" dirty="0" err="1" smtClean="0"/>
            <a:t>r.o</a:t>
          </a:r>
          <a:r>
            <a:rPr lang="cs-CZ" sz="1400" dirty="0" smtClean="0"/>
            <a:t>, Orlová 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Oldřich </a:t>
          </a:r>
          <a:r>
            <a:rPr lang="cs-CZ" sz="1400" dirty="0" err="1" smtClean="0"/>
            <a:t>Vavříček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Základy elektrotechniky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4AF88E-C463-4F7A-9223-59CEF0195A5F}" type="presOf" srcId="{D1B46980-6531-4606-95E6-44980827E919}" destId="{2BE915AB-18AA-4053-B92C-3BFC9ED204BB}" srcOrd="1" destOrd="0" presId="urn:microsoft.com/office/officeart/2005/8/layout/target3"/>
    <dgm:cxn modelId="{8D24796F-0C6A-4B06-A846-82D435D2FF2C}" type="presOf" srcId="{D8197B8C-B260-4A16-BDF4-0947B075E274}" destId="{5A5FFA88-C948-4069-8E93-59FA12366E83}" srcOrd="1" destOrd="0" presId="urn:microsoft.com/office/officeart/2005/8/layout/target3"/>
    <dgm:cxn modelId="{FF7B5152-F67E-4313-8C26-621230D80392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A03062B-8E93-4796-A07D-E7CBC0409D4E}" type="presOf" srcId="{B651F6E3-6281-48DB-9319-2AEAFDAE7572}" destId="{619D679B-A015-4ECF-8348-D1034C574F40}" srcOrd="0" destOrd="0" presId="urn:microsoft.com/office/officeart/2005/8/layout/target3"/>
    <dgm:cxn modelId="{7A11F524-7E9C-4CEE-BA6D-55B8E61D4C11}" type="presOf" srcId="{4C35D32F-0EAB-4CD7-82EE-45574DC2A586}" destId="{8BEBB6EC-1DAA-4CAC-8A25-BC0FCBD5DBD5}" srcOrd="0" destOrd="0" presId="urn:microsoft.com/office/officeart/2005/8/layout/target3"/>
    <dgm:cxn modelId="{C66C8768-0444-4E6B-9CC4-FFD83E870C7C}" type="presOf" srcId="{D8197B8C-B260-4A16-BDF4-0947B075E274}" destId="{25B08C86-7E15-44DC-BE7F-FFB55DD49D12}" srcOrd="0" destOrd="0" presId="urn:microsoft.com/office/officeart/2005/8/layout/target3"/>
    <dgm:cxn modelId="{C573EF95-9A39-4C86-A6FC-23E7A9526923}" type="presOf" srcId="{757F3AB3-0718-4624-B441-E567A8F0AB56}" destId="{333A1088-737F-45CB-B68E-254E46348037}" srcOrd="0" destOrd="0" presId="urn:microsoft.com/office/officeart/2005/8/layout/target3"/>
    <dgm:cxn modelId="{D7A6CA3B-5FE0-4E56-8A4B-A01677C64A47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22600-5EF5-46F9-9D54-CC9C457EBAB3}" type="presOf" srcId="{D1D4F407-5343-4D3F-B5B9-D407B03CAEB4}" destId="{AED2198E-93D5-4001-81B4-73124B309672}" srcOrd="1" destOrd="0" presId="urn:microsoft.com/office/officeart/2005/8/layout/target3"/>
    <dgm:cxn modelId="{F202CC85-DC0B-49D0-8041-F495A7D5F6F7}" type="presOf" srcId="{B651F6E3-6281-48DB-9319-2AEAFDAE7572}" destId="{6BB5E863-4638-4E1D-BFDE-399D028AC4ED}" srcOrd="1" destOrd="0" presId="urn:microsoft.com/office/officeart/2005/8/layout/target3"/>
    <dgm:cxn modelId="{A9EAE12B-042A-4591-80D9-54D7A1D6EB1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F640DFD-A33A-4E69-802C-CD321A0F5EE0}" type="presParOf" srcId="{333A1088-737F-45CB-B68E-254E46348037}" destId="{F5ABB229-8D3B-4694-996A-96F23CF14429}" srcOrd="0" destOrd="0" presId="urn:microsoft.com/office/officeart/2005/8/layout/target3"/>
    <dgm:cxn modelId="{3A631F1F-18D3-4C00-84FF-7B213FF9AE44}" type="presParOf" srcId="{333A1088-737F-45CB-B68E-254E46348037}" destId="{F41139FD-01EE-4571-8B17-4FB00FC51163}" srcOrd="1" destOrd="0" presId="urn:microsoft.com/office/officeart/2005/8/layout/target3"/>
    <dgm:cxn modelId="{693A73CA-C0DF-4F95-94C1-52854AFD4B8C}" type="presParOf" srcId="{333A1088-737F-45CB-B68E-254E46348037}" destId="{D005CE8C-CC26-4C3E-AC11-E15060ECD759}" srcOrd="2" destOrd="0" presId="urn:microsoft.com/office/officeart/2005/8/layout/target3"/>
    <dgm:cxn modelId="{10886728-3051-4070-8D20-E7246372A932}" type="presParOf" srcId="{333A1088-737F-45CB-B68E-254E46348037}" destId="{2C702D82-9B77-49B7-9568-BB8EB47C3372}" srcOrd="3" destOrd="0" presId="urn:microsoft.com/office/officeart/2005/8/layout/target3"/>
    <dgm:cxn modelId="{EF603FE4-C982-44DD-B37B-207C176E43A8}" type="presParOf" srcId="{333A1088-737F-45CB-B68E-254E46348037}" destId="{A52A0455-90FF-4808-ABD0-F02540D31D5A}" srcOrd="4" destOrd="0" presId="urn:microsoft.com/office/officeart/2005/8/layout/target3"/>
    <dgm:cxn modelId="{8CCC8AEA-4736-46B3-84A6-390E722ECEF6}" type="presParOf" srcId="{333A1088-737F-45CB-B68E-254E46348037}" destId="{6140AFEC-043D-4C43-A2F9-D0F5331DF3A3}" srcOrd="5" destOrd="0" presId="urn:microsoft.com/office/officeart/2005/8/layout/target3"/>
    <dgm:cxn modelId="{C64B9EBE-00B7-410F-ABC3-CBCF3FC99E50}" type="presParOf" srcId="{333A1088-737F-45CB-B68E-254E46348037}" destId="{9358AC05-5D7D-4327-9F80-1AD486AEA664}" srcOrd="6" destOrd="0" presId="urn:microsoft.com/office/officeart/2005/8/layout/target3"/>
    <dgm:cxn modelId="{EAF64A00-78BA-459B-A8B0-E733CB5EA251}" type="presParOf" srcId="{333A1088-737F-45CB-B68E-254E46348037}" destId="{313FC574-E1CD-4FB4-B054-0B805CE0447D}" srcOrd="7" destOrd="0" presId="urn:microsoft.com/office/officeart/2005/8/layout/target3"/>
    <dgm:cxn modelId="{FD289A2C-2EAB-4AE5-A103-A6CD32FB8A69}" type="presParOf" srcId="{333A1088-737F-45CB-B68E-254E46348037}" destId="{619D679B-A015-4ECF-8348-D1034C574F40}" srcOrd="8" destOrd="0" presId="urn:microsoft.com/office/officeart/2005/8/layout/target3"/>
    <dgm:cxn modelId="{F3B99114-CAB0-40D2-AC7B-7A9C71D39504}" type="presParOf" srcId="{333A1088-737F-45CB-B68E-254E46348037}" destId="{322283A8-4A27-4CDA-BAE3-F381106A9174}" srcOrd="9" destOrd="0" presId="urn:microsoft.com/office/officeart/2005/8/layout/target3"/>
    <dgm:cxn modelId="{AAF2D842-5F1D-4229-A4E6-4546DB99FE41}" type="presParOf" srcId="{333A1088-737F-45CB-B68E-254E46348037}" destId="{FFC9F71D-1B4F-4AD9-A4A6-86ADEFC8AF5C}" srcOrd="10" destOrd="0" presId="urn:microsoft.com/office/officeart/2005/8/layout/target3"/>
    <dgm:cxn modelId="{714CA577-6C9C-4DA7-8953-5133F38A6E12}" type="presParOf" srcId="{333A1088-737F-45CB-B68E-254E46348037}" destId="{25B08C86-7E15-44DC-BE7F-FFB55DD49D12}" srcOrd="11" destOrd="0" presId="urn:microsoft.com/office/officeart/2005/8/layout/target3"/>
    <dgm:cxn modelId="{8D1CC059-25DF-45CB-9E9C-B43F3555EDF0}" type="presParOf" srcId="{333A1088-737F-45CB-B68E-254E46348037}" destId="{76644BE8-9D7C-4C09-B250-3D10AF48CBB7}" srcOrd="12" destOrd="0" presId="urn:microsoft.com/office/officeart/2005/8/layout/target3"/>
    <dgm:cxn modelId="{25AF4D0D-717B-4B1A-BC04-5C0591BDEDD9}" type="presParOf" srcId="{333A1088-737F-45CB-B68E-254E46348037}" destId="{EE85B701-7295-41C0-BA7A-34D3756A2AE6}" srcOrd="13" destOrd="0" presId="urn:microsoft.com/office/officeart/2005/8/layout/target3"/>
    <dgm:cxn modelId="{CF3D21C7-B530-4C0A-B93F-9A99EBFB3317}" type="presParOf" srcId="{333A1088-737F-45CB-B68E-254E46348037}" destId="{8BEBB6EC-1DAA-4CAC-8A25-BC0FCBD5DBD5}" srcOrd="14" destOrd="0" presId="urn:microsoft.com/office/officeart/2005/8/layout/target3"/>
    <dgm:cxn modelId="{4B1131CD-6426-4629-A74C-1F35CBC5DE83}" type="presParOf" srcId="{333A1088-737F-45CB-B68E-254E46348037}" destId="{AED2198E-93D5-4001-81B4-73124B309672}" srcOrd="15" destOrd="0" presId="urn:microsoft.com/office/officeart/2005/8/layout/target3"/>
    <dgm:cxn modelId="{27FDCD68-A84C-4DD5-951D-05F04113A459}" type="presParOf" srcId="{333A1088-737F-45CB-B68E-254E46348037}" destId="{2BE915AB-18AA-4053-B92C-3BFC9ED204BB}" srcOrd="16" destOrd="0" presId="urn:microsoft.com/office/officeart/2005/8/layout/target3"/>
    <dgm:cxn modelId="{C4A272E9-3075-4823-9C12-DCC4F704DB41}" type="presParOf" srcId="{333A1088-737F-45CB-B68E-254E46348037}" destId="{6BB5E863-4638-4E1D-BFDE-399D028AC4ED}" srcOrd="17" destOrd="0" presId="urn:microsoft.com/office/officeart/2005/8/layout/target3"/>
    <dgm:cxn modelId="{6E37BC14-3516-4D59-BD98-52F1E7B6EE75}" type="presParOf" srcId="{333A1088-737F-45CB-B68E-254E46348037}" destId="{5A5FFA88-C948-4069-8E93-59FA12366E83}" srcOrd="18" destOrd="0" presId="urn:microsoft.com/office/officeart/2005/8/layout/target3"/>
    <dgm:cxn modelId="{FDC19122-DB35-4A63-B4FD-5BBD011673B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S0Š Net Office, spol. s </a:t>
          </a:r>
          <a:r>
            <a:rPr lang="cs-CZ" sz="1400" kern="1200" dirty="0" err="1" smtClean="0"/>
            <a:t>r.o</a:t>
          </a:r>
          <a:r>
            <a:rPr lang="cs-CZ" sz="1400" kern="1200" dirty="0" smtClean="0"/>
            <a:t>, Orlová 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Oldřich </a:t>
          </a:r>
          <a:r>
            <a:rPr lang="cs-CZ" sz="1400" kern="1200" dirty="0" err="1" smtClean="0"/>
            <a:t>Vavříček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Základy elektrotechniky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09D80-20E3-41E3-A8A7-CEE83C687D7A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8219D-EEDD-4B9D-8C17-D32F68FDEF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304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9AD33B7-9370-4371-BDE5-C3F8C912A722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8328791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34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sz="3600" dirty="0" err="1">
                <a:solidFill>
                  <a:srgbClr val="002060"/>
                </a:solidFill>
                <a:effectLst/>
              </a:rPr>
              <a:t>Symbolicko</a:t>
            </a:r>
            <a:r>
              <a:rPr lang="cs-CZ" sz="3600" dirty="0">
                <a:solidFill>
                  <a:srgbClr val="002060"/>
                </a:solidFill>
                <a:effectLst/>
              </a:rPr>
              <a:t> - komplexní metoda řešení obvodů střídavého proudu</a:t>
            </a:r>
            <a:r>
              <a:rPr lang="cs-CZ" dirty="0">
                <a:effectLst/>
              </a:rPr>
              <a:t/>
            </a:r>
            <a:br>
              <a:rPr lang="cs-CZ" dirty="0">
                <a:effectLst/>
              </a:rPr>
            </a:b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Paralelní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spojení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6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539552" y="404664"/>
                <a:ext cx="8183880" cy="6120680"/>
              </a:xfrm>
            </p:spPr>
            <p:txBody>
              <a:bodyPr>
                <a:normAutofit fontScale="25000" lnSpcReduction="20000"/>
              </a:bodyPr>
              <a:lstStyle/>
              <a:p>
                <a:pPr lvl="0">
                  <a:buFont typeface="Arial" pitchFamily="34" charset="0"/>
                  <a:buChar char="•"/>
                </a:pPr>
                <a:r>
                  <a:rPr lang="cs-CZ" sz="5600" b="1" dirty="0" smtClean="0">
                    <a:solidFill>
                      <a:srgbClr val="002060"/>
                    </a:solidFill>
                  </a:rPr>
                  <a:t>Základní pojmy</a:t>
                </a:r>
              </a:p>
              <a:p>
                <a:pPr marL="0" indent="0" algn="just">
                  <a:lnSpc>
                    <a:spcPct val="170000"/>
                  </a:lnSpc>
                  <a:buNone/>
                </a:pPr>
                <a:r>
                  <a:rPr lang="cs-CZ" sz="5600" dirty="0" smtClean="0">
                    <a:solidFill>
                      <a:srgbClr val="002060"/>
                    </a:solidFill>
                  </a:rPr>
                  <a:t>Elektrické veličiny (</a:t>
                </a:r>
                <a:r>
                  <a:rPr lang="cs-CZ" sz="5600" b="1" dirty="0" smtClean="0">
                    <a:solidFill>
                      <a:srgbClr val="002060"/>
                    </a:solidFill>
                  </a:rPr>
                  <a:t>napětí, proud</a:t>
                </a:r>
                <a:r>
                  <a:rPr lang="cs-CZ" sz="5600" dirty="0" smtClean="0">
                    <a:solidFill>
                      <a:srgbClr val="002060"/>
                    </a:solidFill>
                  </a:rPr>
                  <a:t>) sinusového průběhu považujeme </a:t>
                </a:r>
                <a:r>
                  <a:rPr lang="cs-CZ" sz="5600" dirty="0">
                    <a:solidFill>
                      <a:srgbClr val="002060"/>
                    </a:solidFill>
                  </a:rPr>
                  <a:t>za rovinné vektory a proto je můžeme znázorňovat </a:t>
                </a:r>
                <a:r>
                  <a:rPr lang="cs-CZ" sz="5600" b="1" dirty="0">
                    <a:solidFill>
                      <a:srgbClr val="002060"/>
                    </a:solidFill>
                  </a:rPr>
                  <a:t>matematickými symboly v komplexní rovině</a:t>
                </a:r>
                <a:r>
                  <a:rPr lang="cs-CZ" sz="5600" dirty="0">
                    <a:solidFill>
                      <a:srgbClr val="002060"/>
                    </a:solidFill>
                  </a:rPr>
                  <a:t>. </a:t>
                </a:r>
              </a:p>
              <a:p>
                <a:pPr marL="0" indent="0" algn="just">
                  <a:lnSpc>
                    <a:spcPct val="170000"/>
                  </a:lnSpc>
                  <a:buNone/>
                </a:pPr>
                <a:r>
                  <a:rPr lang="cs-CZ" sz="5600" dirty="0">
                    <a:solidFill>
                      <a:srgbClr val="002060"/>
                    </a:solidFill>
                  </a:rPr>
                  <a:t>To znamená, že </a:t>
                </a:r>
                <a:r>
                  <a:rPr lang="cs-CZ" sz="5600" dirty="0" smtClean="0">
                    <a:solidFill>
                      <a:srgbClr val="002060"/>
                    </a:solidFill>
                  </a:rPr>
                  <a:t>při řešení elektrických obvodů </a:t>
                </a:r>
                <a:r>
                  <a:rPr lang="cs-CZ" sz="5600" dirty="0">
                    <a:solidFill>
                      <a:srgbClr val="002060"/>
                    </a:solidFill>
                  </a:rPr>
                  <a:t>budeme používat </a:t>
                </a:r>
                <a:r>
                  <a:rPr lang="cs-CZ" sz="5600" b="1" dirty="0">
                    <a:solidFill>
                      <a:srgbClr val="002060"/>
                    </a:solidFill>
                  </a:rPr>
                  <a:t>Ohmův zákon</a:t>
                </a:r>
                <a:r>
                  <a:rPr lang="cs-CZ" sz="5600" dirty="0">
                    <a:solidFill>
                      <a:srgbClr val="002060"/>
                    </a:solidFill>
                  </a:rPr>
                  <a:t>, </a:t>
                </a:r>
                <a:r>
                  <a:rPr lang="cs-CZ" sz="5600" b="1" dirty="0">
                    <a:solidFill>
                      <a:srgbClr val="002060"/>
                    </a:solidFill>
                  </a:rPr>
                  <a:t>I. a II </a:t>
                </a:r>
                <a:r>
                  <a:rPr lang="cs-CZ" sz="5600" b="1" dirty="0" err="1">
                    <a:solidFill>
                      <a:srgbClr val="002060"/>
                    </a:solidFill>
                  </a:rPr>
                  <a:t>Kirchhoffův</a:t>
                </a:r>
                <a:r>
                  <a:rPr lang="cs-CZ" sz="5600" b="1" dirty="0">
                    <a:solidFill>
                      <a:srgbClr val="002060"/>
                    </a:solidFill>
                  </a:rPr>
                  <a:t> </a:t>
                </a:r>
                <a:r>
                  <a:rPr lang="cs-CZ" sz="5600" b="1" dirty="0" smtClean="0">
                    <a:solidFill>
                      <a:srgbClr val="002060"/>
                    </a:solidFill>
                  </a:rPr>
                  <a:t>zákon</a:t>
                </a:r>
                <a:r>
                  <a:rPr lang="cs-CZ" sz="5600" dirty="0" smtClean="0">
                    <a:solidFill>
                      <a:srgbClr val="002060"/>
                    </a:solidFill>
                  </a:rPr>
                  <a:t>, které je v </a:t>
                </a:r>
                <a:r>
                  <a:rPr lang="cs-CZ" sz="5600" dirty="0" err="1" smtClean="0">
                    <a:solidFill>
                      <a:srgbClr val="002060"/>
                    </a:solidFill>
                  </a:rPr>
                  <a:t>symbolicko</a:t>
                </a:r>
                <a:r>
                  <a:rPr lang="cs-CZ" sz="5600" dirty="0" smtClean="0">
                    <a:solidFill>
                      <a:srgbClr val="002060"/>
                    </a:solidFill>
                  </a:rPr>
                  <a:t> – komplexní formě:</a:t>
                </a:r>
              </a:p>
              <a:p>
                <a:pPr marL="0" indent="0" algn="ctr">
                  <a:lnSpc>
                    <a:spcPct val="170000"/>
                  </a:lnSpc>
                  <a:buNone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accPr>
                      <m:e>
                        <m:r>
                          <a:rPr lang="cs-CZ" sz="8000" b="1" i="1">
                            <a:solidFill>
                              <a:srgbClr val="00206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rPr>
                          <m:t>𝑍</m:t>
                        </m:r>
                      </m:e>
                    </m:acc>
                    <m:r>
                      <a:rPr lang="cs-CZ" sz="8000" b="1" i="1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= </m:t>
                    </m:r>
                    <m:f>
                      <m:fPr>
                        <m:ctrlP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fPr>
                      <m:num>
                        <m:acc>
                          <m:accPr>
                            <m:chr m:val="̅"/>
                            <m:ctrlPr>
                              <a:rPr lang="cs-CZ" sz="8000" b="1" i="1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 pitchFamily="18" charset="0"/>
                                <a:cs typeface="Arial" pitchFamily="34" charset="0"/>
                              </a:rPr>
                            </m:ctrlPr>
                          </m:accPr>
                          <m:e>
                            <m:r>
                              <a:rPr lang="cs-CZ" sz="8000" b="1" i="1">
                                <a:solidFill>
                                  <a:srgbClr val="002060"/>
                                </a:solidFill>
                                <a:latin typeface="Cambria Math" pitchFamily="18" charset="0"/>
                                <a:ea typeface="Cambria Math" pitchFamily="18" charset="0"/>
                                <a:cs typeface="Arial" pitchFamily="34" charset="0"/>
                              </a:rPr>
                              <m:t>𝑼</m:t>
                            </m:r>
                          </m:e>
                        </m:acc>
                      </m:num>
                      <m:den>
                        <m:acc>
                          <m:accPr>
                            <m:chr m:val="̅"/>
                            <m:ctrlPr>
                              <a:rPr lang="cs-CZ" sz="8000" b="1" i="1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 pitchFamily="18" charset="0"/>
                                <a:cs typeface="Arial" pitchFamily="34" charset="0"/>
                              </a:rPr>
                            </m:ctrlPr>
                          </m:accPr>
                          <m:e>
                            <m:r>
                              <a:rPr lang="cs-CZ" sz="8000" b="1" i="1">
                                <a:solidFill>
                                  <a:srgbClr val="002060"/>
                                </a:solidFill>
                                <a:latin typeface="Cambria Math" pitchFamily="18" charset="0"/>
                                <a:ea typeface="Cambria Math" pitchFamily="18" charset="0"/>
                                <a:cs typeface="Arial" pitchFamily="34" charset="0"/>
                              </a:rPr>
                              <m:t>𝑰</m:t>
                            </m:r>
                          </m:e>
                        </m:acc>
                      </m:den>
                    </m:f>
                  </m:oMath>
                </a14:m>
                <a:r>
                  <a:rPr lang="cs-CZ" sz="8000" b="1" i="1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  <a:cs typeface="Arial" pitchFamily="34" charset="0"/>
                  </a:rPr>
                  <a:t>  </a:t>
                </a:r>
                <a:r>
                  <a:rPr lang="cs-CZ" sz="5600" b="1" dirty="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nebo</a:t>
                </a:r>
                <a:r>
                  <a:rPr lang="cs-CZ" sz="5600" b="1" i="1" dirty="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10000" b="1" i="1" dirty="0">
                    <a:solidFill>
                      <a:srgbClr val="002060"/>
                    </a:solidFill>
                    <a:latin typeface="Cambria Math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8000" b="1" i="1">
                        <a:solidFill>
                          <a:srgbClr val="002060"/>
                        </a:solidFill>
                        <a:latin typeface="Cambria Math"/>
                        <a:cs typeface="Arial" pitchFamily="34" charset="0"/>
                      </a:rPr>
                      <m:t>𝒁</m:t>
                    </m:r>
                    <m:r>
                      <a:rPr lang="cs-CZ" sz="8000" b="1" i="1">
                        <a:solidFill>
                          <a:srgbClr val="002060"/>
                        </a:solidFill>
                        <a:latin typeface="Cambria Math"/>
                        <a:cs typeface="Arial" pitchFamily="34" charset="0"/>
                      </a:rPr>
                      <m:t>= </m:t>
                    </m:r>
                    <m:f>
                      <m:fPr>
                        <m:ctrlP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𝑼</m:t>
                        </m:r>
                      </m:num>
                      <m:den>
                        <m: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𝑰</m:t>
                        </m:r>
                      </m:den>
                    </m:f>
                  </m:oMath>
                </a14:m>
                <a:endParaRPr lang="cs-CZ" sz="8000" b="1" i="1" dirty="0">
                  <a:solidFill>
                    <a:srgbClr val="002060"/>
                  </a:solidFill>
                  <a:latin typeface="Cambria Math"/>
                  <a:cs typeface="Arial" pitchFamily="34" charset="0"/>
                </a:endParaRPr>
              </a:p>
              <a:p>
                <a:pPr marL="0" indent="0" algn="ctr">
                  <a:lnSpc>
                    <a:spcPct val="170000"/>
                  </a:lnSpc>
                  <a:buNone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sz="80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accPr>
                      <m:e>
                        <m:r>
                          <a:rPr lang="cs-CZ" sz="80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𝑰</m:t>
                        </m:r>
                      </m:e>
                    </m:acc>
                    <m:r>
                      <a:rPr lang="cs-CZ" sz="8000" b="1" i="1" smtClean="0">
                        <a:solidFill>
                          <a:srgbClr val="002060"/>
                        </a:solidFill>
                        <a:latin typeface="Cambria Math"/>
                        <a:cs typeface="Arial" pitchFamily="34" charset="0"/>
                      </a:rPr>
                      <m:t>= </m:t>
                    </m:r>
                    <m:sSub>
                      <m:sSubPr>
                        <m:ctrlPr>
                          <a:rPr lang="cs-CZ" sz="80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cs-CZ" sz="80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pitchFamily="34" charset="0"/>
                              </a:rPr>
                            </m:ctrlPr>
                          </m:accPr>
                          <m:e>
                            <m:r>
                              <a:rPr lang="cs-CZ" sz="80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pitchFamily="34" charset="0"/>
                              </a:rPr>
                              <m:t>𝑰</m:t>
                            </m:r>
                          </m:e>
                        </m:acc>
                      </m:e>
                      <m:sub>
                        <m:r>
                          <a:rPr lang="cs-CZ" sz="80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𝟏</m:t>
                        </m:r>
                      </m:sub>
                    </m:sSub>
                    <m:r>
                      <a:rPr lang="cs-CZ" sz="8000" b="1" i="1" smtClean="0">
                        <a:solidFill>
                          <a:srgbClr val="002060"/>
                        </a:solidFill>
                        <a:latin typeface="Cambria Math"/>
                        <a:cs typeface="Arial" pitchFamily="34" charset="0"/>
                      </a:rPr>
                      <m:t>+</m:t>
                    </m:r>
                    <m:sSub>
                      <m:sSubPr>
                        <m:ctrlP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cs-CZ" sz="8000" b="1" i="1">
                                <a:solidFill>
                                  <a:srgbClr val="002060"/>
                                </a:solidFill>
                                <a:latin typeface="Cambria Math"/>
                                <a:cs typeface="Arial" pitchFamily="34" charset="0"/>
                              </a:rPr>
                            </m:ctrlPr>
                          </m:accPr>
                          <m:e>
                            <m:r>
                              <a:rPr lang="cs-CZ" sz="8000" b="1" i="1">
                                <a:solidFill>
                                  <a:srgbClr val="002060"/>
                                </a:solidFill>
                                <a:latin typeface="Cambria Math"/>
                                <a:cs typeface="Arial" pitchFamily="34" charset="0"/>
                              </a:rPr>
                              <m:t>𝑰</m:t>
                            </m:r>
                          </m:e>
                        </m:acc>
                      </m:e>
                      <m:sub>
                        <m:r>
                          <a:rPr lang="cs-CZ" sz="80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𝟐</m:t>
                        </m:r>
                      </m:sub>
                    </m:sSub>
                    <m:r>
                      <a:rPr lang="cs-CZ" sz="8000" b="1" i="1">
                        <a:solidFill>
                          <a:srgbClr val="002060"/>
                        </a:solidFill>
                        <a:latin typeface="Cambria Math"/>
                        <a:cs typeface="Arial" pitchFamily="34" charset="0"/>
                      </a:rPr>
                      <m:t>+</m:t>
                    </m:r>
                    <m:sSub>
                      <m:sSubPr>
                        <m:ctrlP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cs-CZ" sz="8000" b="1" i="1">
                                <a:solidFill>
                                  <a:srgbClr val="002060"/>
                                </a:solidFill>
                                <a:latin typeface="Cambria Math"/>
                                <a:cs typeface="Arial" pitchFamily="34" charset="0"/>
                              </a:rPr>
                            </m:ctrlPr>
                          </m:accPr>
                          <m:e>
                            <m:r>
                              <a:rPr lang="cs-CZ" sz="8000" b="1" i="1">
                                <a:solidFill>
                                  <a:srgbClr val="002060"/>
                                </a:solidFill>
                                <a:latin typeface="Cambria Math"/>
                                <a:cs typeface="Arial" pitchFamily="34" charset="0"/>
                              </a:rPr>
                              <m:t>𝑰</m:t>
                            </m:r>
                          </m:e>
                        </m:acc>
                      </m:e>
                      <m:sub>
                        <m:r>
                          <a:rPr lang="cs-CZ" sz="80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𝟑</m:t>
                        </m:r>
                      </m:sub>
                    </m:sSub>
                    <m:r>
                      <a:rPr lang="cs-CZ" sz="8000" b="1" i="1" smtClean="0">
                        <a:solidFill>
                          <a:srgbClr val="002060"/>
                        </a:solidFill>
                        <a:latin typeface="Cambria Math"/>
                        <a:cs typeface="Arial" pitchFamily="34" charset="0"/>
                      </a:rPr>
                      <m:t>…</m:t>
                    </m:r>
                  </m:oMath>
                </a14:m>
                <a:r>
                  <a:rPr lang="cs-CZ" sz="9800" b="1" dirty="0" smtClean="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5600" b="1" dirty="0" smtClean="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nebo </a:t>
                </a:r>
                <a14:m>
                  <m:oMath xmlns:m="http://schemas.openxmlformats.org/officeDocument/2006/math">
                    <m:r>
                      <a:rPr lang="cs-CZ" sz="8000" b="1" i="1">
                        <a:solidFill>
                          <a:srgbClr val="002060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r>
                      <a:rPr lang="cs-CZ" sz="8000" b="1" i="1">
                        <a:solidFill>
                          <a:srgbClr val="002060"/>
                        </a:solidFill>
                        <a:latin typeface="Cambria Math"/>
                        <a:cs typeface="Arial" pitchFamily="34" charset="0"/>
                      </a:rPr>
                      <m:t>𝑰</m:t>
                    </m:r>
                    <m:r>
                      <a:rPr lang="cs-CZ" sz="8000" b="1" i="1">
                        <a:solidFill>
                          <a:srgbClr val="002060"/>
                        </a:solidFill>
                        <a:latin typeface="Cambria Math"/>
                        <a:cs typeface="Arial" pitchFamily="34" charset="0"/>
                      </a:rPr>
                      <m:t>= </m:t>
                    </m:r>
                    <m:sSub>
                      <m:sSubPr>
                        <m:ctrlP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𝑰</m:t>
                        </m:r>
                      </m:e>
                      <m:sub>
                        <m: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𝟏</m:t>
                        </m:r>
                      </m:sub>
                    </m:sSub>
                    <m:r>
                      <a:rPr lang="cs-CZ" sz="8000" b="1" i="1">
                        <a:solidFill>
                          <a:srgbClr val="002060"/>
                        </a:solidFill>
                        <a:latin typeface="Cambria Math"/>
                        <a:cs typeface="Arial" pitchFamily="34" charset="0"/>
                      </a:rPr>
                      <m:t>+ </m:t>
                    </m:r>
                    <m:sSub>
                      <m:sSubPr>
                        <m:ctrlP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𝑰</m:t>
                        </m:r>
                      </m:e>
                      <m:sub>
                        <m: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𝟐</m:t>
                        </m:r>
                      </m:sub>
                    </m:sSub>
                    <m:r>
                      <a:rPr lang="cs-CZ" sz="8000" b="1" i="1">
                        <a:solidFill>
                          <a:srgbClr val="002060"/>
                        </a:solidFill>
                        <a:latin typeface="Cambria Math"/>
                        <a:cs typeface="Arial" pitchFamily="34" charset="0"/>
                      </a:rPr>
                      <m:t>+</m:t>
                    </m:r>
                    <m:sSub>
                      <m:sSubPr>
                        <m:ctrlP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𝑰</m:t>
                        </m:r>
                      </m:e>
                      <m:sub>
                        <m: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cs-CZ" sz="8000" b="1" i="1" dirty="0">
                    <a:solidFill>
                      <a:srgbClr val="002060"/>
                    </a:solidFill>
                    <a:latin typeface="Cambria Math"/>
                    <a:cs typeface="Arial" pitchFamily="34" charset="0"/>
                  </a:rPr>
                  <a:t>…</a:t>
                </a:r>
                <a:endParaRPr lang="cs-CZ" sz="8000" b="1" i="1" dirty="0" smtClean="0">
                  <a:solidFill>
                    <a:srgbClr val="002060"/>
                  </a:solidFill>
                  <a:latin typeface="Cambria Math"/>
                  <a:cs typeface="Arial" pitchFamily="34" charset="0"/>
                </a:endParaRPr>
              </a:p>
              <a:p>
                <a:pPr marL="0" indent="0" algn="ctr">
                  <a:lnSpc>
                    <a:spcPct val="170000"/>
                  </a:lnSpc>
                  <a:buNone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accPr>
                      <m:e>
                        <m:r>
                          <a:rPr lang="cs-CZ" sz="8000" b="1" i="1" smtClean="0">
                            <a:solidFill>
                              <a:srgbClr val="00206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rPr>
                          <m:t>𝑼</m:t>
                        </m:r>
                      </m:e>
                    </m:acc>
                    <m:r>
                      <a:rPr lang="cs-CZ" sz="8000" b="1" i="1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= </m:t>
                    </m:r>
                    <m:sSub>
                      <m:sSubPr>
                        <m:ctrlP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cs-CZ" sz="8000" b="1" i="1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 pitchFamily="18" charset="0"/>
                                <a:cs typeface="Arial" pitchFamily="34" charset="0"/>
                              </a:rPr>
                            </m:ctrlPr>
                          </m:accPr>
                          <m:e>
                            <m:r>
                              <a:rPr lang="cs-CZ" sz="8000" b="1" i="1" smtClean="0">
                                <a:solidFill>
                                  <a:srgbClr val="002060"/>
                                </a:solidFill>
                                <a:latin typeface="Cambria Math" pitchFamily="18" charset="0"/>
                                <a:ea typeface="Cambria Math" pitchFamily="18" charset="0"/>
                                <a:cs typeface="Arial" pitchFamily="34" charset="0"/>
                              </a:rPr>
                              <m:t>𝑼</m:t>
                            </m:r>
                          </m:e>
                        </m:acc>
                      </m:e>
                      <m:sub>
                        <m:r>
                          <a:rPr lang="cs-CZ" sz="8000" b="1" i="1">
                            <a:solidFill>
                              <a:srgbClr val="00206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rPr>
                          <m:t>𝟏</m:t>
                        </m:r>
                      </m:sub>
                    </m:sSub>
                    <m:r>
                      <a:rPr lang="cs-CZ" sz="8000" b="1" i="1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+</m:t>
                    </m:r>
                    <m:sSub>
                      <m:sSubPr>
                        <m:ctrlP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cs-CZ" sz="8000" b="1" i="1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 pitchFamily="18" charset="0"/>
                                <a:cs typeface="Arial" pitchFamily="34" charset="0"/>
                              </a:rPr>
                            </m:ctrlPr>
                          </m:accPr>
                          <m:e>
                            <m:r>
                              <a:rPr lang="cs-CZ" sz="8000" b="1" i="1" smtClean="0">
                                <a:solidFill>
                                  <a:srgbClr val="002060"/>
                                </a:solidFill>
                                <a:latin typeface="Cambria Math" pitchFamily="18" charset="0"/>
                                <a:ea typeface="Cambria Math" pitchFamily="18" charset="0"/>
                                <a:cs typeface="Arial" pitchFamily="34" charset="0"/>
                              </a:rPr>
                              <m:t>𝑼</m:t>
                            </m:r>
                          </m:e>
                        </m:acc>
                      </m:e>
                      <m:sub>
                        <m:r>
                          <a:rPr lang="cs-CZ" sz="8000" b="1" i="1">
                            <a:solidFill>
                              <a:srgbClr val="00206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rPr>
                          <m:t>𝟐</m:t>
                        </m:r>
                      </m:sub>
                    </m:sSub>
                    <m:r>
                      <a:rPr lang="cs-CZ" sz="8000" b="1" i="1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+</m:t>
                    </m:r>
                    <m:sSub>
                      <m:sSubPr>
                        <m:ctrlP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cs-CZ" sz="8000" b="1" i="1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 pitchFamily="18" charset="0"/>
                                <a:cs typeface="Arial" pitchFamily="34" charset="0"/>
                              </a:rPr>
                            </m:ctrlPr>
                          </m:accPr>
                          <m:e>
                            <m:r>
                              <a:rPr lang="cs-CZ" sz="8000" b="1" i="1" smtClean="0">
                                <a:solidFill>
                                  <a:srgbClr val="002060"/>
                                </a:solidFill>
                                <a:latin typeface="Cambria Math" pitchFamily="18" charset="0"/>
                                <a:ea typeface="Cambria Math" pitchFamily="18" charset="0"/>
                                <a:cs typeface="Arial" pitchFamily="34" charset="0"/>
                              </a:rPr>
                              <m:t>𝑼</m:t>
                            </m:r>
                          </m:e>
                        </m:acc>
                      </m:e>
                      <m:sub>
                        <m:r>
                          <a:rPr lang="cs-CZ" sz="8000" b="1" i="1">
                            <a:solidFill>
                              <a:srgbClr val="00206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rPr>
                          <m:t>𝟑</m:t>
                        </m:r>
                      </m:sub>
                    </m:sSub>
                    <m:r>
                      <a:rPr lang="cs-CZ" sz="8000" b="1" i="1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…</m:t>
                    </m:r>
                  </m:oMath>
                </a14:m>
                <a:r>
                  <a:rPr lang="cs-CZ" sz="8000" b="1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  <a:cs typeface="Arial" pitchFamily="34" charset="0"/>
                  </a:rPr>
                  <a:t> </a:t>
                </a:r>
                <a:r>
                  <a:rPr lang="cs-CZ" sz="5600" b="1" dirty="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nebo </a:t>
                </a:r>
                <a14:m>
                  <m:oMath xmlns:m="http://schemas.openxmlformats.org/officeDocument/2006/math">
                    <m:r>
                      <a:rPr lang="cs-CZ" sz="8000" b="1" i="1">
                        <a:solidFill>
                          <a:srgbClr val="002060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r>
                      <a:rPr lang="cs-CZ" sz="8000" b="1" i="1" smtClean="0">
                        <a:solidFill>
                          <a:srgbClr val="002060"/>
                        </a:solidFill>
                        <a:latin typeface="Cambria Math"/>
                        <a:cs typeface="Arial" pitchFamily="34" charset="0"/>
                      </a:rPr>
                      <m:t>𝑼</m:t>
                    </m:r>
                    <m:r>
                      <a:rPr lang="cs-CZ" sz="8000" b="1" i="1">
                        <a:solidFill>
                          <a:srgbClr val="002060"/>
                        </a:solidFill>
                        <a:latin typeface="Cambria Math"/>
                        <a:cs typeface="Arial" pitchFamily="34" charset="0"/>
                      </a:rPr>
                      <m:t>= </m:t>
                    </m:r>
                    <m:sSub>
                      <m:sSubPr>
                        <m:ctrlP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80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𝑼</m:t>
                        </m:r>
                      </m:e>
                      <m:sub>
                        <m: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𝟏</m:t>
                        </m:r>
                      </m:sub>
                    </m:sSub>
                    <m:r>
                      <a:rPr lang="cs-CZ" sz="8000" b="1" i="1">
                        <a:solidFill>
                          <a:srgbClr val="002060"/>
                        </a:solidFill>
                        <a:latin typeface="Cambria Math"/>
                        <a:cs typeface="Arial" pitchFamily="34" charset="0"/>
                      </a:rPr>
                      <m:t>+ </m:t>
                    </m:r>
                    <m:sSub>
                      <m:sSubPr>
                        <m:ctrlP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80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𝑼</m:t>
                        </m:r>
                      </m:e>
                      <m:sub>
                        <m: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𝟐</m:t>
                        </m:r>
                      </m:sub>
                    </m:sSub>
                    <m:r>
                      <a:rPr lang="cs-CZ" sz="8000" b="1" i="1">
                        <a:solidFill>
                          <a:srgbClr val="002060"/>
                        </a:solidFill>
                        <a:latin typeface="Cambria Math"/>
                        <a:cs typeface="Arial" pitchFamily="34" charset="0"/>
                      </a:rPr>
                      <m:t>+</m:t>
                    </m:r>
                    <m:sSub>
                      <m:sSubPr>
                        <m:ctrlP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80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𝑼</m:t>
                        </m:r>
                      </m:e>
                      <m:sub>
                        <m:r>
                          <a:rPr lang="cs-CZ" sz="8000" b="1" i="1">
                            <a:solidFill>
                              <a:srgbClr val="002060"/>
                            </a:solidFill>
                            <a:latin typeface="Cambria Math"/>
                            <a:cs typeface="Arial" pitchFamily="34" charset="0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cs-CZ" sz="8000" b="1" i="1" dirty="0">
                    <a:solidFill>
                      <a:srgbClr val="002060"/>
                    </a:solidFill>
                    <a:latin typeface="Cambria Math"/>
                    <a:cs typeface="Arial" pitchFamily="34" charset="0"/>
                  </a:rPr>
                  <a:t>…</a:t>
                </a:r>
              </a:p>
              <a:p>
                <a:pPr marL="0" indent="0" algn="just">
                  <a:lnSpc>
                    <a:spcPct val="170000"/>
                  </a:lnSpc>
                  <a:buNone/>
                </a:pPr>
                <a:r>
                  <a:rPr lang="cs-CZ" sz="5600" dirty="0" smtClean="0">
                    <a:solidFill>
                      <a:srgbClr val="002060"/>
                    </a:solidFill>
                  </a:rPr>
                  <a:t>Tučnými </a:t>
                </a:r>
                <a:r>
                  <a:rPr lang="cs-CZ" sz="5600" dirty="0">
                    <a:solidFill>
                      <a:srgbClr val="002060"/>
                    </a:solidFill>
                  </a:rPr>
                  <a:t>písmeny (písmeno označené symbolem) bude znázorňovat </a:t>
                </a:r>
                <a:r>
                  <a:rPr lang="cs-CZ" sz="5600" dirty="0" smtClean="0">
                    <a:solidFill>
                      <a:srgbClr val="002060"/>
                    </a:solidFill>
                  </a:rPr>
                  <a:t>veličinu, která </a:t>
                </a:r>
                <a:r>
                  <a:rPr lang="cs-CZ" sz="5600" dirty="0">
                    <a:solidFill>
                      <a:srgbClr val="002060"/>
                    </a:solidFill>
                  </a:rPr>
                  <a:t>zde má formu komplexního čísla. To platí například pro veličiny napětí, proud, impedance, admitance.</a:t>
                </a:r>
              </a:p>
              <a:p>
                <a:pPr marL="0" indent="0" algn="just">
                  <a:lnSpc>
                    <a:spcPct val="170000"/>
                  </a:lnSpc>
                  <a:buNone/>
                </a:pPr>
                <a:r>
                  <a:rPr lang="cs-CZ" sz="5600" dirty="0">
                    <a:solidFill>
                      <a:srgbClr val="002060"/>
                    </a:solidFill>
                  </a:rPr>
                  <a:t>Pokud bude veličina psána normálním písmem (bez symbolu) budeme pod tím rozumět její absolutní hodnotu. Proudy a napětí vyjadřujeme v efektivních hodnotách. </a:t>
                </a:r>
              </a:p>
              <a:p>
                <a:pPr marL="0" indent="0" algn="just">
                  <a:lnSpc>
                    <a:spcPct val="170000"/>
                  </a:lnSpc>
                  <a:buNone/>
                </a:pPr>
                <a:r>
                  <a:rPr lang="cs-CZ" sz="5600" b="1" dirty="0" smtClean="0">
                    <a:solidFill>
                      <a:srgbClr val="002060"/>
                    </a:solidFill>
                  </a:rPr>
                  <a:t>V </a:t>
                </a:r>
                <a:r>
                  <a:rPr lang="cs-CZ" sz="5600" b="1" dirty="0">
                    <a:solidFill>
                      <a:srgbClr val="002060"/>
                    </a:solidFill>
                  </a:rPr>
                  <a:t>elektrotechnice se používá imaginární jednotka označená symbolem j</a:t>
                </a:r>
                <a:r>
                  <a:rPr lang="cs-CZ" sz="5600" dirty="0">
                    <a:solidFill>
                      <a:srgbClr val="002060"/>
                    </a:solidFill>
                  </a:rPr>
                  <a:t>. </a:t>
                </a:r>
              </a:p>
              <a:p>
                <a:pPr marL="0" indent="0" algn="just">
                  <a:buNone/>
                </a:pPr>
                <a:endParaRPr lang="cs-CZ" dirty="0" smtClean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552" y="404664"/>
                <a:ext cx="8183880" cy="6120680"/>
              </a:xfrm>
              <a:blipFill rotWithShape="1">
                <a:blip r:embed="rId2"/>
                <a:stretch>
                  <a:fillRect r="-2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5594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4139952" y="530352"/>
                <a:ext cx="4547328" cy="5274912"/>
              </a:xfrm>
            </p:spPr>
            <p:txBody>
              <a:bodyPr>
                <a:normAutofit/>
              </a:bodyPr>
              <a:lstStyle/>
              <a:p>
                <a:r>
                  <a:rPr lang="cs-CZ" sz="1400" b="1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Paralelní spojení</a:t>
                </a:r>
                <a:endParaRPr lang="cs-CZ" sz="1400" b="1" dirty="0" smtClean="0">
                  <a:solidFill>
                    <a:srgbClr val="002060"/>
                  </a:solidFill>
                  <a:latin typeface="+mj-lt"/>
                  <a:cs typeface="Arial" pitchFamily="34" charset="0"/>
                </a:endParaRPr>
              </a:p>
              <a:p>
                <a:pPr marL="0" indent="0" algn="just">
                  <a:buNone/>
                </a:pP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Při 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paralelním spojení základních 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obvodových prvků R, L, C 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pracujeme s převrácenými hodnotami impedancí a reaktancí. Pak vztah pro obvod uvedený na obrázku je:</a:t>
                </a:r>
                <a:endParaRPr lang="cs-CZ" sz="1400" dirty="0" smtClean="0">
                  <a:solidFill>
                    <a:srgbClr val="002060"/>
                  </a:solidFill>
                  <a:latin typeface="+mj-lt"/>
                  <a:cs typeface="Arial" pitchFamily="34" charset="0"/>
                </a:endParaRPr>
              </a:p>
              <a:p>
                <a:pPr marL="0" indent="0" algn="just">
                  <a:buNone/>
                </a:pPr>
                <a:endParaRPr lang="cs-CZ" sz="1400" dirty="0" smtClean="0">
                  <a:solidFill>
                    <a:srgbClr val="002060"/>
                  </a:solidFill>
                  <a:latin typeface="+mj-lt"/>
                  <a:cs typeface="Arial" pitchFamily="34" charset="0"/>
                </a:endParaRPr>
              </a:p>
              <a:p>
                <a:pPr marL="0" indent="0" algn="ctr">
                  <a:buNone/>
                </a:pPr>
                <a:r>
                  <a:rPr lang="cs-CZ" sz="1600" b="1" dirty="0" smtClean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  <a:cs typeface="Arial" pitchFamily="34" charset="0"/>
                  </a:rPr>
                  <a:t>Y</a:t>
                </a:r>
                <a14:m>
                  <m:oMath xmlns:m="http://schemas.openxmlformats.org/officeDocument/2006/math">
                    <m:r>
                      <a:rPr lang="cs-CZ" sz="1600" b="1" i="0" smtClean="0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>
                      <a:rPr lang="cs-CZ" sz="1600" b="1" i="0" smtClean="0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𝐆</m:t>
                    </m:r>
                    <m:r>
                      <a:rPr lang="cs-CZ" sz="1600" b="1" i="0" smtClean="0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+</m:t>
                    </m:r>
                    <m:r>
                      <a:rPr lang="cs-CZ" sz="1600" b="1" i="0" smtClean="0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𝐣</m:t>
                    </m:r>
                    <m:r>
                      <a:rPr lang="cs-CZ" sz="1600" b="1" i="0" smtClean="0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(</m:t>
                    </m:r>
                    <m:sSub>
                      <m:sSubPr>
                        <m:ctrlPr>
                          <a:rPr lang="cs-CZ" sz="1600" b="1" i="1" smtClean="0">
                            <a:solidFill>
                              <a:srgbClr val="00206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solidFill>
                              <a:srgbClr val="00206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rPr>
                          <m:t>𝑩</m:t>
                        </m:r>
                      </m:e>
                      <m:sub>
                        <m:r>
                          <a:rPr lang="cs-CZ" sz="1600" b="1" i="0" smtClean="0">
                            <a:solidFill>
                              <a:srgbClr val="00206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rPr>
                          <m:t>𝐂</m:t>
                        </m:r>
                      </m:sub>
                    </m:sSub>
                    <m:r>
                      <a:rPr lang="cs-CZ" sz="1600" b="1" i="0" smtClean="0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−</m:t>
                    </m:r>
                    <m:sSub>
                      <m:sSubPr>
                        <m:ctrlPr>
                          <a:rPr lang="cs-CZ" sz="1600" b="1" i="1" smtClean="0">
                            <a:solidFill>
                              <a:srgbClr val="00206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solidFill>
                              <a:srgbClr val="00206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rPr>
                          <m:t>𝑩</m:t>
                        </m:r>
                      </m:e>
                      <m:sub>
                        <m:r>
                          <a:rPr lang="cs-CZ" sz="1600" b="1" i="0" smtClean="0">
                            <a:solidFill>
                              <a:srgbClr val="00206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rPr>
                          <m:t>𝐋</m:t>
                        </m:r>
                      </m:sub>
                    </m:sSub>
                    <m:r>
                      <a:rPr lang="cs-CZ" sz="1600" b="1" i="0" smtClean="0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)</m:t>
                    </m:r>
                  </m:oMath>
                </a14:m>
                <a:r>
                  <a:rPr lang="cs-CZ" sz="1600" b="1" dirty="0" smtClean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  <a:cs typeface="Arial" pitchFamily="34" charset="0"/>
                  </a:rPr>
                  <a:t> </a:t>
                </a:r>
                <a:r>
                  <a:rPr lang="cs-CZ" sz="1400" dirty="0" smtClean="0">
                    <a:solidFill>
                      <a:srgbClr val="002060"/>
                    </a:solidFill>
                    <a:ea typeface="Cambria Math" pitchFamily="18" charset="0"/>
                    <a:cs typeface="Arial" pitchFamily="34" charset="0"/>
                  </a:rPr>
                  <a:t>nebo</a:t>
                </a: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600" b="1" i="0" smtClean="0">
                          <a:solidFill>
                            <a:srgbClr val="002060"/>
                          </a:solidFill>
                          <a:latin typeface="Cambria Math"/>
                          <a:ea typeface="Cambria Math" pitchFamily="18" charset="0"/>
                          <a:cs typeface="Arial" pitchFamily="34" charset="0"/>
                        </a:rPr>
                        <m:t>𝐘</m:t>
                      </m:r>
                      <m:r>
                        <a:rPr lang="cs-CZ" sz="1600" b="1" i="0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  <a:cs typeface="Arial" pitchFamily="34" charset="0"/>
                        </a:rPr>
                        <m:t>=</m:t>
                      </m:r>
                      <m:r>
                        <a:rPr lang="cs-CZ" sz="1600" b="1" i="0" smtClean="0">
                          <a:solidFill>
                            <a:srgbClr val="002060"/>
                          </a:solidFill>
                          <a:latin typeface="Cambria Math"/>
                          <a:ea typeface="Cambria Math" pitchFamily="18" charset="0"/>
                          <a:cs typeface="Arial" pitchFamily="34" charset="0"/>
                        </a:rPr>
                        <m:t>𝐆</m:t>
                      </m:r>
                      <m:r>
                        <a:rPr lang="cs-CZ" sz="1600" b="1" i="0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  <a:cs typeface="Arial" pitchFamily="34" charset="0"/>
                        </a:rPr>
                        <m:t>+</m:t>
                      </m:r>
                      <m:r>
                        <a:rPr lang="cs-CZ" sz="1600" b="1" i="0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  <a:cs typeface="Arial" pitchFamily="34" charset="0"/>
                        </a:rPr>
                        <m:t>𝐣</m:t>
                      </m:r>
                      <m:r>
                        <a:rPr lang="cs-CZ" sz="1600" b="1" i="0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  <a:cs typeface="Arial" pitchFamily="34" charset="0"/>
                        </a:rPr>
                        <m:t>(</m:t>
                      </m:r>
                      <m:r>
                        <a:rPr lang="cs-CZ" sz="1600" b="1" i="0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  <a:cs typeface="Arial" pitchFamily="34" charset="0"/>
                        </a:rPr>
                        <m:t>𝛚</m:t>
                      </m:r>
                      <m:r>
                        <a:rPr lang="cs-CZ" sz="1600" b="1" i="0" smtClean="0">
                          <a:solidFill>
                            <a:srgbClr val="002060"/>
                          </a:solidFill>
                          <a:latin typeface="Cambria Math"/>
                          <a:ea typeface="Cambria Math" pitchFamily="18" charset="0"/>
                          <a:cs typeface="Arial" pitchFamily="34" charset="0"/>
                        </a:rPr>
                        <m:t>𝐂</m:t>
                      </m:r>
                      <m:r>
                        <a:rPr lang="cs-CZ" sz="1600" b="1" i="0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  <a:cs typeface="Arial" pitchFamily="34" charset="0"/>
                        </a:rPr>
                        <m:t> − </m:t>
                      </m:r>
                      <m:f>
                        <m:fPr>
                          <m:ctrlPr>
                            <a:rPr lang="cs-CZ" sz="16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1600" b="1" i="0">
                              <a:solidFill>
                                <a:srgbClr val="00206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m:t>𝟏</m:t>
                          </m:r>
                        </m:num>
                        <m:den>
                          <m:r>
                            <a:rPr lang="cs-CZ" sz="1600" b="1" i="0">
                              <a:solidFill>
                                <a:srgbClr val="00206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m:t>𝛚</m:t>
                          </m:r>
                          <m:r>
                            <a:rPr lang="cs-CZ" sz="1600" b="1" i="0" smtClean="0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  <a:cs typeface="Arial" pitchFamily="34" charset="0"/>
                            </a:rPr>
                            <m:t>𝐋</m:t>
                          </m:r>
                        </m:den>
                      </m:f>
                      <m:r>
                        <a:rPr lang="cs-CZ" sz="1600" b="1" i="0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  <a:cs typeface="Arial" pitchFamily="34" charset="0"/>
                        </a:rPr>
                        <m:t>)</m:t>
                      </m:r>
                    </m:oMath>
                  </m:oMathPara>
                </a14:m>
                <a:endParaRPr lang="cs-CZ" sz="1600" b="1" dirty="0">
                  <a:solidFill>
                    <a:srgbClr val="002060"/>
                  </a:solidFill>
                  <a:latin typeface="Cambria Math" pitchFamily="18" charset="0"/>
                  <a:ea typeface="Cambria Math" pitchFamily="18" charset="0"/>
                  <a:cs typeface="Arial" pitchFamily="34" charset="0"/>
                </a:endParaRPr>
              </a:p>
              <a:p>
                <a:pPr marL="0" indent="0" algn="just">
                  <a:buNone/>
                </a:pP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Kde </a:t>
                </a:r>
                <a:r>
                  <a:rPr lang="cs-CZ" sz="1400" b="1" dirty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Y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 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je celková 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admitan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ce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, </a:t>
                </a:r>
                <a:r>
                  <a:rPr lang="cs-CZ" sz="1400" b="1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G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 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je 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vodivost neboli konduktance, </a:t>
                </a:r>
                <a:r>
                  <a:rPr lang="cs-CZ" sz="1400" b="1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B</a:t>
                </a:r>
                <a:r>
                  <a:rPr lang="cs-CZ" sz="1400" b="1" baseline="-250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C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 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je 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kapacitní susceptance, </a:t>
                </a:r>
                <a:r>
                  <a:rPr lang="cs-CZ" sz="1400" b="1" dirty="0" smtClean="0">
                    <a:solidFill>
                      <a:srgbClr val="002060"/>
                    </a:solidFill>
                    <a:cs typeface="Arial" pitchFamily="34" charset="0"/>
                  </a:rPr>
                  <a:t>B</a:t>
                </a:r>
                <a:r>
                  <a:rPr lang="cs-CZ" sz="1400" b="1" baseline="-25000" dirty="0" smtClean="0">
                    <a:solidFill>
                      <a:srgbClr val="002060"/>
                    </a:solidFill>
                    <a:cs typeface="Arial" pitchFamily="34" charset="0"/>
                  </a:rPr>
                  <a:t>L</a:t>
                </a:r>
                <a:r>
                  <a:rPr lang="cs-CZ" sz="1400" dirty="0" smtClean="0">
                    <a:solidFill>
                      <a:srgbClr val="002060"/>
                    </a:solidFill>
                    <a:cs typeface="Arial" pitchFamily="34" charset="0"/>
                  </a:rPr>
                  <a:t> </a:t>
                </a:r>
                <a:r>
                  <a:rPr lang="cs-CZ" sz="1400" dirty="0">
                    <a:solidFill>
                      <a:srgbClr val="002060"/>
                    </a:solidFill>
                    <a:cs typeface="Arial" pitchFamily="34" charset="0"/>
                  </a:rPr>
                  <a:t>je </a:t>
                </a:r>
                <a:r>
                  <a:rPr lang="cs-CZ" sz="1400" dirty="0" smtClean="0">
                    <a:solidFill>
                      <a:srgbClr val="002060"/>
                    </a:solidFill>
                    <a:cs typeface="Arial" pitchFamily="34" charset="0"/>
                  </a:rPr>
                  <a:t>indukční susceptance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 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obvodu. Všechny uvedené veličiny jsou v jednotkách  </a:t>
                </a:r>
                <a:r>
                  <a:rPr lang="cs-CZ" sz="1400" b="1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  <a:sym typeface="Symbol"/>
                  </a:rPr>
                  <a:t>S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  <a:sym typeface="Symbol"/>
                  </a:rPr>
                  <a:t>(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siemens).</a:t>
                </a:r>
                <a:endParaRPr lang="cs-CZ" sz="1400" dirty="0" smtClean="0">
                  <a:solidFill>
                    <a:srgbClr val="002060"/>
                  </a:solidFill>
                  <a:latin typeface="+mj-lt"/>
                  <a:cs typeface="Arial" pitchFamily="34" charset="0"/>
                </a:endParaRPr>
              </a:p>
              <a:p>
                <a:pPr marL="0" indent="0" algn="just">
                  <a:buNone/>
                </a:pP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V případě použití druhého vztahu je </a:t>
                </a:r>
                <a:r>
                  <a:rPr lang="cs-CZ" sz="1400" b="1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L 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je indukčnost v jednotkách </a:t>
                </a:r>
                <a:r>
                  <a:rPr lang="cs-CZ" sz="1400" b="1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H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 (</a:t>
                </a:r>
                <a:r>
                  <a:rPr lang="cs-CZ" sz="1400" dirty="0" err="1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henry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), </a:t>
                </a:r>
                <a:r>
                  <a:rPr lang="cs-CZ" sz="1400" b="1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C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 je kapacita v jednotkách </a:t>
                </a:r>
                <a:r>
                  <a:rPr lang="cs-CZ" sz="1400" b="1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F 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(farad) a </a:t>
                </a:r>
                <a:r>
                  <a:rPr lang="cs-CZ" sz="1600" b="1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  <a:sym typeface="Symbol"/>
                  </a:rPr>
                  <a:t></a:t>
                </a:r>
                <a:r>
                  <a:rPr lang="cs-CZ" sz="1400" b="1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 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je úhlová frekvence v jednotkách </a:t>
                </a:r>
                <a:r>
                  <a:rPr lang="cs-CZ" sz="1400" b="1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s</a:t>
                </a:r>
                <a:r>
                  <a:rPr lang="cs-CZ" sz="1400" b="1" baseline="300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-1</a:t>
                </a:r>
                <a:r>
                  <a:rPr lang="cs-CZ" sz="1400" b="1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,</a:t>
                </a:r>
                <a:r>
                  <a:rPr lang="cs-CZ" sz="1400" b="1" baseline="300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 </a:t>
                </a:r>
                <a:r>
                  <a:rPr lang="cs-CZ" sz="1400" dirty="0" smtClean="0">
                    <a:solidFill>
                      <a:srgbClr val="002060"/>
                    </a:solidFill>
                    <a:latin typeface="+mj-lt"/>
                    <a:cs typeface="Arial" pitchFamily="34" charset="0"/>
                  </a:rPr>
                  <a:t> která je dána vztahem: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cs-CZ" sz="2000" b="1" i="1" smtClean="0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𝝎</m:t>
                    </m:r>
                    <m:r>
                      <a:rPr lang="cs-CZ" sz="2000" b="1" i="1" smtClean="0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>
                      <a:rPr lang="cs-CZ" sz="2000" b="1" i="1" smtClean="0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𝟐</m:t>
                    </m:r>
                    <m:r>
                      <a:rPr lang="cs-CZ" sz="2000" b="1" i="1" smtClean="0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.</m:t>
                    </m:r>
                    <m:r>
                      <a:rPr lang="cs-CZ" sz="2000" b="1" i="1" smtClean="0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𝝅</m:t>
                    </m:r>
                    <m:r>
                      <a:rPr lang="cs-CZ" sz="2000" b="1" i="1" smtClean="0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. </m:t>
                    </m:r>
                    <m:r>
                      <a:rPr lang="cs-CZ" sz="2000" b="1" i="1" smtClean="0">
                        <a:solidFill>
                          <a:srgbClr val="002060"/>
                        </a:solidFill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𝒇</m:t>
                    </m:r>
                  </m:oMath>
                </a14:m>
                <a:r>
                  <a:rPr lang="cs-CZ" sz="2000" b="1" dirty="0" smtClean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  <a:cs typeface="Arial" pitchFamily="34" charset="0"/>
                  </a:rPr>
                  <a:t> </a:t>
                </a:r>
              </a:p>
              <a:p>
                <a:pPr marL="0" indent="0" algn="just">
                  <a:buNone/>
                </a:pPr>
                <a:r>
                  <a:rPr lang="cs-CZ" sz="1400" dirty="0" smtClean="0">
                    <a:solidFill>
                      <a:srgbClr val="002060"/>
                    </a:solidFill>
                    <a:ea typeface="Cambria Math" pitchFamily="18" charset="0"/>
                    <a:cs typeface="Arial" pitchFamily="34" charset="0"/>
                  </a:rPr>
                  <a:t>kde </a:t>
                </a:r>
                <a:r>
                  <a:rPr lang="cs-CZ" sz="1400" b="1" dirty="0" smtClean="0">
                    <a:solidFill>
                      <a:srgbClr val="002060"/>
                    </a:solidFill>
                    <a:ea typeface="Cambria Math" pitchFamily="18" charset="0"/>
                    <a:cs typeface="Arial" pitchFamily="34" charset="0"/>
                  </a:rPr>
                  <a:t>f</a:t>
                </a:r>
                <a:r>
                  <a:rPr lang="cs-CZ" sz="1400" dirty="0" smtClean="0">
                    <a:solidFill>
                      <a:srgbClr val="002060"/>
                    </a:solidFill>
                    <a:ea typeface="Cambria Math" pitchFamily="18" charset="0"/>
                    <a:cs typeface="Arial" pitchFamily="34" charset="0"/>
                  </a:rPr>
                  <a:t> je frekvence v jednotkách </a:t>
                </a:r>
                <a:r>
                  <a:rPr lang="cs-CZ" sz="1400" b="1" dirty="0" smtClean="0">
                    <a:solidFill>
                      <a:srgbClr val="002060"/>
                    </a:solidFill>
                    <a:ea typeface="Cambria Math" pitchFamily="18" charset="0"/>
                    <a:cs typeface="Arial" pitchFamily="34" charset="0"/>
                  </a:rPr>
                  <a:t>Hz</a:t>
                </a:r>
                <a:r>
                  <a:rPr lang="cs-CZ" sz="1400" dirty="0" smtClean="0">
                    <a:solidFill>
                      <a:srgbClr val="002060"/>
                    </a:solidFill>
                    <a:ea typeface="Cambria Math" pitchFamily="18" charset="0"/>
                    <a:cs typeface="Arial" pitchFamily="34" charset="0"/>
                  </a:rPr>
                  <a:t> (hertz).</a:t>
                </a:r>
              </a:p>
              <a:p>
                <a:pPr marL="0" indent="0" algn="just">
                  <a:buNone/>
                </a:pPr>
                <a:endParaRPr lang="cs-CZ" sz="1400" dirty="0">
                  <a:solidFill>
                    <a:srgbClr val="002060"/>
                  </a:solidFill>
                  <a:latin typeface="+mj-lt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4139952" y="530352"/>
                <a:ext cx="4547328" cy="5274912"/>
              </a:xfrm>
              <a:blipFill rotWithShape="1">
                <a:blip r:embed="rId2"/>
                <a:stretch>
                  <a:fillRect r="-5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467544" y="4077072"/>
                <a:ext cx="3672408" cy="17382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1400" dirty="0" smtClean="0">
                    <a:solidFill>
                      <a:srgbClr val="002060"/>
                    </a:solidFill>
                  </a:rPr>
                  <a:t>Na obrázku vidíme </a:t>
                </a:r>
                <a:r>
                  <a:rPr lang="cs-CZ" sz="1400" dirty="0" err="1" smtClean="0">
                    <a:solidFill>
                      <a:srgbClr val="002060"/>
                    </a:solidFill>
                  </a:rPr>
                  <a:t>fázorový</a:t>
                </a:r>
                <a:r>
                  <a:rPr lang="cs-CZ" sz="1400" dirty="0" smtClean="0">
                    <a:solidFill>
                      <a:srgbClr val="002060"/>
                    </a:solidFill>
                  </a:rPr>
                  <a:t>  diagram a vztahy mezi jednotlivými veličinami v </a:t>
                </a:r>
                <a:r>
                  <a:rPr lang="cs-CZ" sz="1400" dirty="0" smtClean="0">
                    <a:solidFill>
                      <a:srgbClr val="002060"/>
                    </a:solidFill>
                  </a:rPr>
                  <a:t>paralelním </a:t>
                </a:r>
                <a:r>
                  <a:rPr lang="cs-CZ" sz="1400" dirty="0" smtClean="0">
                    <a:solidFill>
                      <a:srgbClr val="002060"/>
                    </a:solidFill>
                  </a:rPr>
                  <a:t>obvodu R, L, C. Z nich plynou dva základní zákony :</a:t>
                </a:r>
                <a:r>
                  <a:rPr lang="cs-CZ" sz="1100" b="1" dirty="0" smtClean="0">
                    <a:solidFill>
                      <a:srgbClr val="002060"/>
                    </a:solidFill>
                  </a:rPr>
                  <a:t> </a:t>
                </a:r>
                <a:endParaRPr lang="cs-CZ" sz="1600" b="1" i="1" dirty="0" smtClean="0">
                  <a:solidFill>
                    <a:srgbClr val="002060"/>
                  </a:solidFill>
                  <a:latin typeface="Cambria Math"/>
                </a:endParaRPr>
              </a:p>
              <a:p>
                <a:pPr algn="just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1400">
                        <a:solidFill>
                          <a:srgbClr val="002060"/>
                        </a:solidFill>
                        <a:latin typeface="Cambria Math"/>
                      </a:rPr>
                      <m:t>Ohm</m:t>
                    </m:r>
                    <m:r>
                      <a:rPr lang="cs-CZ" sz="1400">
                        <a:solidFill>
                          <a:srgbClr val="002060"/>
                        </a:solidFill>
                        <a:latin typeface="Cambria Math"/>
                      </a:rPr>
                      <m:t>ů</m:t>
                    </m:r>
                    <m:r>
                      <m:rPr>
                        <m:sty m:val="p"/>
                      </m:rPr>
                      <a:rPr lang="cs-CZ" sz="1400">
                        <a:solidFill>
                          <a:srgbClr val="002060"/>
                        </a:solidFill>
                        <a:latin typeface="Cambria Math"/>
                      </a:rPr>
                      <m:t>v</m:t>
                    </m:r>
                    <m:r>
                      <a:rPr lang="cs-CZ" sz="1400">
                        <a:solidFill>
                          <a:srgbClr val="002060"/>
                        </a:solidFill>
                        <a:latin typeface="Cambria Math"/>
                      </a:rPr>
                      <m:t>:</m:t>
                    </m:r>
                    <m:r>
                      <m:rPr>
                        <m:sty m:val="p"/>
                      </m:rPr>
                      <a:rPr lang="cs-CZ" sz="1400" b="0" i="0" smtClean="0">
                        <a:solidFill>
                          <a:srgbClr val="002060"/>
                        </a:solidFill>
                        <a:latin typeface="Cambria Math"/>
                      </a:rPr>
                      <m:t>Y</m:t>
                    </m:r>
                    <m:r>
                      <a:rPr lang="cs-CZ" sz="1400">
                        <a:solidFill>
                          <a:srgbClr val="002060"/>
                        </a:solidFill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sz="1400" i="1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cs-CZ" sz="14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I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cs-CZ" sz="14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U</m:t>
                        </m:r>
                      </m:den>
                    </m:f>
                  </m:oMath>
                </a14:m>
                <a:r>
                  <a:rPr lang="cs-CZ" sz="1600" b="1" dirty="0" smtClean="0">
                    <a:solidFill>
                      <a:srgbClr val="002060"/>
                    </a:solidFill>
                  </a:rPr>
                  <a:t> </a:t>
                </a:r>
                <a:r>
                  <a:rPr lang="cs-CZ" sz="1100" b="1" dirty="0" smtClean="0">
                    <a:solidFill>
                      <a:srgbClr val="002060"/>
                    </a:solidFill>
                  </a:rPr>
                  <a:t>nebo </a:t>
                </a:r>
                <a14:m>
                  <m:oMath xmlns:m="http://schemas.openxmlformats.org/officeDocument/2006/math">
                    <m:r>
                      <a:rPr lang="cs-CZ" sz="1600" b="1" i="1">
                        <a:solidFill>
                          <a:srgbClr val="002060"/>
                        </a:solidFill>
                        <a:latin typeface="Cambria Math"/>
                      </a:rPr>
                      <m:t>𝑰</m:t>
                    </m:r>
                    <m:r>
                      <a:rPr lang="cs-CZ" sz="1600" b="1" i="1">
                        <a:solidFill>
                          <a:srgbClr val="002060"/>
                        </a:solidFill>
                        <a:latin typeface="Cambria Math"/>
                      </a:rPr>
                      <m:t>=</m:t>
                    </m:r>
                    <m:r>
                      <a:rPr lang="cs-CZ" sz="1600" b="1" i="1" smtClean="0">
                        <a:solidFill>
                          <a:srgbClr val="002060"/>
                        </a:solidFill>
                        <a:latin typeface="Cambria Math"/>
                      </a:rPr>
                      <m:t>𝒀</m:t>
                    </m:r>
                    <m:r>
                      <a:rPr lang="cs-CZ" sz="1600" b="1" i="1" smtClean="0">
                        <a:solidFill>
                          <a:srgbClr val="002060"/>
                        </a:solidFill>
                        <a:latin typeface="Cambria Math"/>
                      </a:rPr>
                      <m:t>.</m:t>
                    </m:r>
                    <m:r>
                      <a:rPr lang="cs-CZ" sz="1600" b="1" i="1" smtClean="0">
                        <a:solidFill>
                          <a:srgbClr val="002060"/>
                        </a:solidFill>
                        <a:latin typeface="Cambria Math"/>
                      </a:rPr>
                      <m:t>𝑼</m:t>
                    </m:r>
                  </m:oMath>
                </a14:m>
                <a:r>
                  <a:rPr lang="cs-CZ" sz="1100" b="1" dirty="0" smtClean="0">
                    <a:solidFill>
                      <a:srgbClr val="002060"/>
                    </a:solidFill>
                  </a:rPr>
                  <a:t>nebo </a:t>
                </a:r>
                <a14:m>
                  <m:oMath xmlns:m="http://schemas.openxmlformats.org/officeDocument/2006/math">
                    <m:r>
                      <a:rPr lang="cs-CZ" sz="1600" b="1" i="1">
                        <a:solidFill>
                          <a:srgbClr val="002060"/>
                        </a:solidFill>
                        <a:latin typeface="Cambria Math"/>
                      </a:rPr>
                      <m:t>𝑼</m:t>
                    </m:r>
                    <m:r>
                      <a:rPr lang="cs-CZ" sz="1600" b="1" i="1" smtClean="0">
                        <a:solidFill>
                          <a:srgbClr val="00206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16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16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𝑰</m:t>
                        </m:r>
                      </m:num>
                      <m:den>
                        <m:r>
                          <a:rPr lang="cs-CZ" sz="16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𝒀</m:t>
                        </m:r>
                      </m:den>
                    </m:f>
                  </m:oMath>
                </a14:m>
                <a:endParaRPr lang="cs-CZ" sz="1600" b="1" i="1" dirty="0" smtClean="0">
                  <a:solidFill>
                    <a:srgbClr val="002060"/>
                  </a:solidFill>
                  <a:latin typeface="Cambria Math"/>
                </a:endParaRPr>
              </a:p>
              <a:p>
                <a:pPr algn="just"/>
                <a:r>
                  <a:rPr lang="cs-CZ" sz="1400" dirty="0" smtClean="0">
                    <a:solidFill>
                      <a:srgbClr val="002060"/>
                    </a:solidFill>
                  </a:rPr>
                  <a:t>I. </a:t>
                </a:r>
                <a:r>
                  <a:rPr lang="cs-CZ" sz="1400" dirty="0" err="1" smtClean="0">
                    <a:solidFill>
                      <a:srgbClr val="002060"/>
                    </a:solidFill>
                  </a:rPr>
                  <a:t>Kirchhoffův</a:t>
                </a:r>
                <a:r>
                  <a:rPr lang="cs-CZ" sz="1400" dirty="0" smtClean="0">
                    <a:solidFill>
                      <a:srgbClr val="002060"/>
                    </a:solidFill>
                  </a:rPr>
                  <a:t>: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1400" b="1" i="1" smtClean="0">
                          <a:solidFill>
                            <a:srgbClr val="002060"/>
                          </a:solidFill>
                          <a:latin typeface="Cambria Math"/>
                          <a:ea typeface="Cambria Math" pitchFamily="18" charset="0"/>
                        </a:rPr>
                        <m:t>𝑰</m:t>
                      </m:r>
                      <m:r>
                        <a:rPr lang="cs-CZ" sz="1400" b="1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4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1400" b="1" i="1" smtClean="0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cs-CZ" sz="1400" b="1" i="1">
                              <a:solidFill>
                                <a:srgbClr val="002060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𝐑</m:t>
                          </m:r>
                        </m:sub>
                      </m:sSub>
                      <m:r>
                        <a:rPr lang="cs-CZ" sz="1400" b="1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14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1400" b="1" i="1" smtClean="0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cs-CZ" sz="1400" b="1" i="1">
                              <a:solidFill>
                                <a:srgbClr val="002060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𝐋</m:t>
                          </m:r>
                        </m:sub>
                      </m:sSub>
                      <m:r>
                        <a:rPr lang="cs-CZ" sz="1400" b="1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14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1400" b="1" i="1" smtClean="0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cs-CZ" sz="1400" b="1" i="1">
                              <a:solidFill>
                                <a:srgbClr val="002060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𝐂</m:t>
                          </m:r>
                        </m:sub>
                      </m:sSub>
                      <m:r>
                        <a:rPr lang="cs-CZ" sz="1400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solidFill>
                            <a:srgbClr val="002060"/>
                          </a:solidFill>
                          <a:latin typeface="Cambria Math"/>
                          <a:ea typeface="Cambria Math" pitchFamily="18" charset="0"/>
                        </a:rPr>
                        <m:t>nebo</m:t>
                      </m:r>
                      <m:r>
                        <a:rPr lang="cs-CZ" sz="1400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sz="1400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1400" b="1" i="0" smtClean="0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  <m:t>𝐈</m:t>
                          </m:r>
                          <m:r>
                            <a:rPr lang="cs-CZ" sz="1400" b="0" i="0" smtClean="0">
                              <a:solidFill>
                                <a:srgbClr val="002060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=</m:t>
                          </m:r>
                          <m:r>
                            <m:rPr>
                              <m:sty m:val="p"/>
                            </m:rPr>
                            <a:rPr lang="cs-CZ" sz="1400" b="0" i="0" smtClean="0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  <m:t>I</m:t>
                          </m:r>
                        </m:e>
                        <m:sub>
                          <m:r>
                            <a:rPr lang="cs-CZ" sz="1400">
                              <a:solidFill>
                                <a:srgbClr val="002060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𝑅</m:t>
                          </m:r>
                        </m:sub>
                      </m:sSub>
                      <m:r>
                        <a:rPr lang="cs-CZ" sz="1400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+</m:t>
                      </m:r>
                      <m:r>
                        <a:rPr lang="cs-CZ" sz="1400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𝑗</m:t>
                      </m:r>
                      <m:r>
                        <a:rPr lang="cs-CZ" sz="1400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(</m:t>
                      </m:r>
                      <m:sSub>
                        <m:sSubPr>
                          <m:ctrlPr>
                            <a:rPr lang="cs-CZ" sz="1400" i="1" smtClean="0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sz="1400" b="0" i="1" smtClean="0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  <m:t>𝐶</m:t>
                          </m:r>
                        </m:sub>
                      </m:sSub>
                      <m:r>
                        <a:rPr lang="cs-CZ" sz="1400" b="0" i="1" smtClean="0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sz="1400" b="0" i="1" smtClean="0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sz="1400" b="0" i="1" smtClean="0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  <m:t>𝐿</m:t>
                          </m:r>
                        </m:sub>
                      </m:sSub>
                      <m:r>
                        <a:rPr lang="cs-CZ" sz="1400" b="0" i="1" smtClean="0">
                          <a:solidFill>
                            <a:srgbClr val="002060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)</m:t>
                      </m:r>
                    </m:oMath>
                  </m:oMathPara>
                </a14:m>
                <a:endParaRPr lang="cs-CZ" sz="1400" dirty="0">
                  <a:solidFill>
                    <a:srgbClr val="002060"/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4077072"/>
                <a:ext cx="3672408" cy="1738296"/>
              </a:xfrm>
              <a:prstGeom prst="rect">
                <a:avLst/>
              </a:prstGeom>
              <a:blipFill rotWithShape="1">
                <a:blip r:embed="rId3"/>
                <a:stretch>
                  <a:fillRect l="-498" t="-351" r="-498" b="-10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e2_026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3678287" cy="367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640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13632" cy="5490936"/>
          </a:xfrm>
        </p:spPr>
        <p:txBody>
          <a:bodyPr>
            <a:normAutofit/>
          </a:bodyPr>
          <a:lstStyle/>
          <a:p>
            <a:r>
              <a:rPr lang="cs-CZ" sz="1400" b="1" dirty="0" smtClean="0">
                <a:solidFill>
                  <a:srgbClr val="002060"/>
                </a:solidFill>
                <a:latin typeface="+mj-lt"/>
              </a:rPr>
              <a:t>Řešený příklad</a:t>
            </a:r>
          </a:p>
          <a:p>
            <a:pPr marL="0" indent="0" algn="just">
              <a:buNone/>
            </a:pPr>
            <a:r>
              <a:rPr lang="cs-CZ" sz="1400" dirty="0" smtClean="0">
                <a:solidFill>
                  <a:srgbClr val="002060"/>
                </a:solidFill>
                <a:latin typeface="+mj-lt"/>
              </a:rPr>
              <a:t>Vypočtěte celkovou </a:t>
            </a:r>
            <a:r>
              <a:rPr lang="cs-CZ" sz="1400" dirty="0" smtClean="0">
                <a:solidFill>
                  <a:srgbClr val="002060"/>
                </a:solidFill>
                <a:latin typeface="+mj-lt"/>
              </a:rPr>
              <a:t>admitanci </a:t>
            </a:r>
            <a:r>
              <a:rPr lang="cs-CZ" sz="1400" dirty="0" smtClean="0">
                <a:solidFill>
                  <a:srgbClr val="002060"/>
                </a:solidFill>
                <a:latin typeface="+mj-lt"/>
              </a:rPr>
              <a:t>a </a:t>
            </a:r>
            <a:r>
              <a:rPr lang="cs-CZ" sz="1400" dirty="0" smtClean="0">
                <a:solidFill>
                  <a:srgbClr val="002060"/>
                </a:solidFill>
                <a:latin typeface="+mj-lt"/>
              </a:rPr>
              <a:t>proud </a:t>
            </a:r>
            <a:r>
              <a:rPr lang="cs-CZ" sz="1400" dirty="0" smtClean="0">
                <a:solidFill>
                  <a:srgbClr val="002060"/>
                </a:solidFill>
                <a:latin typeface="+mj-lt"/>
              </a:rPr>
              <a:t>v obvodu, </a:t>
            </a:r>
            <a:r>
              <a:rPr lang="cs-CZ" sz="1400" dirty="0" smtClean="0">
                <a:solidFill>
                  <a:srgbClr val="002060"/>
                </a:solidFill>
              </a:rPr>
              <a:t>jestliže je </a:t>
            </a:r>
            <a:r>
              <a:rPr lang="cs-CZ" sz="1400" dirty="0" smtClean="0">
                <a:solidFill>
                  <a:srgbClr val="002060"/>
                </a:solidFill>
              </a:rPr>
              <a:t>dáno: R = 5 </a:t>
            </a:r>
            <a:r>
              <a:rPr lang="cs-CZ" sz="1400" dirty="0">
                <a:solidFill>
                  <a:srgbClr val="002060"/>
                </a:solidFill>
              </a:rPr>
              <a:t>ohm, </a:t>
            </a:r>
            <a:r>
              <a:rPr lang="cs-CZ" sz="1400" dirty="0" smtClean="0">
                <a:solidFill>
                  <a:srgbClr val="002060"/>
                </a:solidFill>
              </a:rPr>
              <a:t>X</a:t>
            </a:r>
            <a:r>
              <a:rPr lang="cs-CZ" sz="1400" baseline="-25000" dirty="0" smtClean="0">
                <a:solidFill>
                  <a:srgbClr val="002060"/>
                </a:solidFill>
              </a:rPr>
              <a:t>L</a:t>
            </a:r>
            <a:r>
              <a:rPr lang="cs-CZ" sz="1400" dirty="0" smtClean="0">
                <a:solidFill>
                  <a:srgbClr val="002060"/>
                </a:solidFill>
              </a:rPr>
              <a:t> </a:t>
            </a:r>
            <a:r>
              <a:rPr lang="cs-CZ" sz="1400" dirty="0">
                <a:solidFill>
                  <a:srgbClr val="002060"/>
                </a:solidFill>
              </a:rPr>
              <a:t>= 4 ohm, </a:t>
            </a:r>
            <a:r>
              <a:rPr lang="cs-CZ" sz="1400" dirty="0" smtClean="0">
                <a:solidFill>
                  <a:srgbClr val="002060"/>
                </a:solidFill>
              </a:rPr>
              <a:t>X</a:t>
            </a:r>
            <a:r>
              <a:rPr lang="cs-CZ" sz="1400" baseline="-25000" dirty="0" smtClean="0">
                <a:solidFill>
                  <a:srgbClr val="002060"/>
                </a:solidFill>
              </a:rPr>
              <a:t>C</a:t>
            </a:r>
            <a:r>
              <a:rPr lang="cs-CZ" sz="1400" dirty="0" smtClean="0">
                <a:solidFill>
                  <a:srgbClr val="002060"/>
                </a:solidFill>
              </a:rPr>
              <a:t> </a:t>
            </a:r>
            <a:r>
              <a:rPr lang="cs-CZ" sz="1400" dirty="0">
                <a:solidFill>
                  <a:srgbClr val="002060"/>
                </a:solidFill>
              </a:rPr>
              <a:t>= 8 ohm, </a:t>
            </a:r>
            <a:r>
              <a:rPr lang="cs-CZ" sz="1400" dirty="0" smtClean="0">
                <a:solidFill>
                  <a:srgbClr val="002060"/>
                </a:solidFill>
              </a:rPr>
              <a:t>napětí zdroje </a:t>
            </a:r>
            <a:r>
              <a:rPr lang="cs-CZ" sz="1400" dirty="0">
                <a:solidFill>
                  <a:srgbClr val="002060"/>
                </a:solidFill>
              </a:rPr>
              <a:t>je </a:t>
            </a:r>
            <a:r>
              <a:rPr lang="cs-CZ" sz="1400" dirty="0" smtClean="0">
                <a:solidFill>
                  <a:srgbClr val="002060"/>
                </a:solidFill>
              </a:rPr>
              <a:t>6 </a:t>
            </a:r>
            <a:r>
              <a:rPr lang="cs-CZ" sz="1400" dirty="0" smtClean="0">
                <a:solidFill>
                  <a:srgbClr val="002060"/>
                </a:solidFill>
              </a:rPr>
              <a:t>V.</a:t>
            </a:r>
          </a:p>
          <a:p>
            <a:pPr marL="0" indent="0" algn="just">
              <a:buNone/>
            </a:pPr>
            <a:r>
              <a:rPr lang="cs-CZ" sz="1400" dirty="0" smtClean="0">
                <a:solidFill>
                  <a:srgbClr val="002060"/>
                </a:solidFill>
              </a:rPr>
              <a:t>Z obrázku je vidět postup řešení, kde si nejprve vyjádříme </a:t>
            </a:r>
            <a:r>
              <a:rPr lang="cs-CZ" sz="1400" dirty="0" smtClean="0">
                <a:solidFill>
                  <a:srgbClr val="002060"/>
                </a:solidFill>
              </a:rPr>
              <a:t>hodnoty vodivosti, kapacitní a indukční susceptance. Následně vypočteme admitanci a celkový proud v obvodu.</a:t>
            </a:r>
            <a:endParaRPr lang="cs-CZ" sz="1400" dirty="0" smtClean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endParaRPr lang="cs-CZ" sz="1400" dirty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cs-CZ" sz="1400" b="1" dirty="0" smtClean="0">
                <a:solidFill>
                  <a:srgbClr val="002060"/>
                </a:solidFill>
              </a:rPr>
              <a:t>Další příklady: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cs-CZ" sz="1400" dirty="0" smtClean="0">
                <a:solidFill>
                  <a:srgbClr val="002060"/>
                </a:solidFill>
              </a:rPr>
              <a:t>Vypočtěte v daném obvodu celkovou </a:t>
            </a:r>
            <a:r>
              <a:rPr lang="cs-CZ" sz="1400" dirty="0" smtClean="0">
                <a:solidFill>
                  <a:srgbClr val="002060"/>
                </a:solidFill>
              </a:rPr>
              <a:t>admitanci </a:t>
            </a:r>
            <a:r>
              <a:rPr lang="cs-CZ" sz="1400" dirty="0" smtClean="0">
                <a:solidFill>
                  <a:srgbClr val="002060"/>
                </a:solidFill>
              </a:rPr>
              <a:t>a proud v absolutní hodnotě.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cs-CZ" sz="1400" dirty="0" smtClean="0">
                <a:solidFill>
                  <a:srgbClr val="002060"/>
                </a:solidFill>
              </a:rPr>
              <a:t>Určete velikost </a:t>
            </a:r>
            <a:r>
              <a:rPr lang="cs-CZ" sz="1400" dirty="0" smtClean="0">
                <a:solidFill>
                  <a:srgbClr val="002060"/>
                </a:solidFill>
              </a:rPr>
              <a:t>proudů ve všech větvích obvodu </a:t>
            </a:r>
            <a:r>
              <a:rPr lang="cs-CZ" sz="1400" dirty="0" smtClean="0">
                <a:solidFill>
                  <a:srgbClr val="002060"/>
                </a:solidFill>
              </a:rPr>
              <a:t>a proveďte kontrolu správnosti výpočtu.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cs-CZ" sz="1400" dirty="0" smtClean="0">
                <a:solidFill>
                  <a:srgbClr val="002060"/>
                </a:solidFill>
              </a:rPr>
              <a:t>Jakou hodnotu by mělo napětí v případě, že daným obvodem by protékal proud I = </a:t>
            </a:r>
            <a:r>
              <a:rPr lang="cs-CZ" sz="1400" dirty="0" smtClean="0">
                <a:solidFill>
                  <a:srgbClr val="002060"/>
                </a:solidFill>
              </a:rPr>
              <a:t>2,5 </a:t>
            </a:r>
            <a:r>
              <a:rPr lang="cs-CZ" sz="1400" dirty="0" smtClean="0">
                <a:solidFill>
                  <a:srgbClr val="002060"/>
                </a:solidFill>
              </a:rPr>
              <a:t>A </a:t>
            </a:r>
          </a:p>
          <a:p>
            <a:pPr marL="0" indent="0" algn="just">
              <a:buNone/>
            </a:pPr>
            <a:endParaRPr lang="cs-CZ" sz="1400" dirty="0">
              <a:solidFill>
                <a:srgbClr val="002060"/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251" y="759618"/>
            <a:ext cx="4181549" cy="4181549"/>
          </a:xfrm>
        </p:spPr>
      </p:pic>
    </p:spTree>
    <p:extLst>
      <p:ext uri="{BB962C8B-B14F-4D97-AF65-F5344CB8AC3E}">
        <p14:creationId xmlns:p14="http://schemas.microsoft.com/office/powerpoint/2010/main" val="326935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429000"/>
            <a:ext cx="8183880" cy="1627624"/>
          </a:xfrm>
        </p:spPr>
        <p:txBody>
          <a:bodyPr>
            <a:noAutofit/>
          </a:bodyPr>
          <a:lstStyle/>
          <a:p>
            <a:pPr algn="ctr"/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/>
              <a:t>CITACE</a:t>
            </a:r>
            <a:br>
              <a:rPr lang="cs-CZ" sz="2400" dirty="0"/>
            </a:br>
            <a:r>
              <a:rPr lang="cs-CZ" sz="2400" dirty="0"/>
              <a:t>ANTONÍN BLAHOVEC. </a:t>
            </a:r>
            <a:r>
              <a:rPr lang="cs-CZ" sz="2400" i="1" dirty="0" smtClean="0"/>
              <a:t>Elektrotechnika 2</a:t>
            </a:r>
            <a:r>
              <a:rPr lang="cs-CZ" sz="2400" dirty="0" smtClean="0"/>
              <a:t>: </a:t>
            </a:r>
            <a:r>
              <a:rPr lang="cs-CZ" sz="2400" i="1" dirty="0" smtClean="0"/>
              <a:t>Pro SOŠ a SOU Podnázev</a:t>
            </a:r>
            <a:r>
              <a:rPr lang="cs-CZ" sz="2400" dirty="0" smtClean="0"/>
              <a:t>. Praha: Informatorium., 2010. ISBN 978-80-7333-043-9.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183880" cy="244827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2400" dirty="0" smtClean="0"/>
              <a:t>ANOTACE</a:t>
            </a:r>
          </a:p>
          <a:p>
            <a:pPr algn="just"/>
            <a:r>
              <a:rPr lang="cs-CZ" sz="2400" dirty="0" smtClean="0"/>
              <a:t>Materiál lze použít při výkladu učiva týkající se řešení obvodů střídavého proudu při použití interaktivní tabule, kde po teoretickém úvodu následují příklady výpočtů. Žáci si zapisují základní vztahy a pak samostatně řeší uvedené příklady.</a:t>
            </a:r>
          </a:p>
          <a:p>
            <a:pPr algn="just"/>
            <a:r>
              <a:rPr lang="cs-CZ" sz="2400" dirty="0" smtClean="0"/>
              <a:t>Předpokládaný čas 45 min.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23289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887</TotalTime>
  <Words>629</Words>
  <Application>Microsoft Office PowerPoint</Application>
  <PresentationFormat>Předvádění na obrazovce (4:3)</PresentationFormat>
  <Paragraphs>42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Aspekt</vt:lpstr>
      <vt:lpstr>Prezentace aplikace PowerPoint</vt:lpstr>
      <vt:lpstr>Symbolicko - komplexní metoda řešení obvodů střídavého proudu </vt:lpstr>
      <vt:lpstr>Prezentace aplikace PowerPoint</vt:lpstr>
      <vt:lpstr>Prezentace aplikace PowerPoint</vt:lpstr>
      <vt:lpstr>Prezentace aplikace PowerPoint</vt:lpstr>
      <vt:lpstr>  CITACE ANTONÍN BLAHOVEC. Elektrotechnika 2: Pro SOŠ a SOU Podnázev. Praha: Informatorium., 2010. ISBN 978-80-7333-043-9.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Sérioparalelní zapojení rezistorů</dc:title>
  <dc:creator>Windows User</dc:creator>
  <cp:lastModifiedBy>Windows User</cp:lastModifiedBy>
  <cp:revision>80</cp:revision>
  <dcterms:created xsi:type="dcterms:W3CDTF">2012-04-15T15:58:10Z</dcterms:created>
  <dcterms:modified xsi:type="dcterms:W3CDTF">2012-09-04T15:44:38Z</dcterms:modified>
</cp:coreProperties>
</file>