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5" r:id="rId2"/>
    <p:sldId id="257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61" r:id="rId11"/>
    <p:sldId id="283" r:id="rId12"/>
    <p:sldId id="28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7E073B-76B2-4B1A-BDD6-0E8340F884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E8333E-BEF9-496E-B7E6-0C20D38E2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964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8333E-BEF9-496E-B7E6-0C20D38E284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4133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8333E-BEF9-496E-B7E6-0C20D38E284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3590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8333E-BEF9-496E-B7E6-0C20D38E284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142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5/6/2013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5/6/2013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5/6/2013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5/6/2013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5/6/2013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5/6/2013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5/6/2013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5/6/2013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5/6/2013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5/6/2013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5/6/2013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5/6/2013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alix_alba_019.jpg?uselang=cs" TargetMode="External"/><Relationship Id="rId3" Type="http://schemas.openxmlformats.org/officeDocument/2006/relationships/hyperlink" Target="http://commons.wikimedia.org/wiki/File:Haswell's_Frog_-_Paracrinia_haswelli_tadpole.jpg?uselang=cs" TargetMode="External"/><Relationship Id="rId7" Type="http://schemas.openxmlformats.org/officeDocument/2006/relationships/hyperlink" Target="http://cs.wikipedia.org/wiki/Soubor:Biber-drawing.jpg" TargetMode="External"/><Relationship Id="rId2" Type="http://schemas.openxmlformats.org/officeDocument/2006/relationships/hyperlink" Target="http://cs.wikipedia.org/wiki/Soubor:Water_droplet_blue_bg05.jpg#filehistor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Anabaena_circinalis_bloom.jpg?uselang=cs" TargetMode="External"/><Relationship Id="rId5" Type="http://schemas.openxmlformats.org/officeDocument/2006/relationships/hyperlink" Target="http://cs.wikipedia.org/wiki/Soubor:Caprinus_carpio_Prague_Vltava_1.jpg" TargetMode="External"/><Relationship Id="rId4" Type="http://schemas.openxmlformats.org/officeDocument/2006/relationships/hyperlink" Target="http://cs.wikipedia.org/wiki/Soubor:Bachforelle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ygnus-olor-nest.jpg" TargetMode="External"/><Relationship Id="rId3" Type="http://schemas.openxmlformats.org/officeDocument/2006/relationships/hyperlink" Target="http://commons.wikimedia.org/wiki/File:Nymphaea_alba_group.png?uselang=cs" TargetMode="External"/><Relationship Id="rId7" Type="http://schemas.openxmlformats.org/officeDocument/2006/relationships/hyperlink" Target="http://commons.wikimedia.org/wiki/File:Anas_platyrhynchos_male_female_quadrat.jpg?uselang=cs" TargetMode="External"/><Relationship Id="rId2" Type="http://schemas.openxmlformats.org/officeDocument/2006/relationships/hyperlink" Target="http://commons.wikimedia.org/wiki/File:Schwielowsee-Schilfrohrguertel-01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Alcedo_atthis_4_(Lukasz_Lukasik).jpg?uselang=cs" TargetMode="External"/><Relationship Id="rId5" Type="http://schemas.openxmlformats.org/officeDocument/2006/relationships/hyperlink" Target="http://commons.wikimedia.org/wiki/File:Otter_(Lutra_lutra),_Westing_-_geograph.org.uk_-_1055543.jpg?uselang=cs" TargetMode="External"/><Relationship Id="rId4" Type="http://schemas.openxmlformats.org/officeDocument/2006/relationships/hyperlink" Target="http://commons.wikimedia.org/wiki/File:2012-07-25_15-50-06-serpent.jpg?uselang=cs" TargetMode="External"/><Relationship Id="rId9" Type="http://schemas.openxmlformats.org/officeDocument/2006/relationships/hyperlink" Target="http://commons.wikimedia.org/wiki/File:Coot_Nest.jpg?uselang=cs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ypha_latifolia_02_bgiu.jpg" TargetMode="External"/><Relationship Id="rId3" Type="http://schemas.openxmlformats.org/officeDocument/2006/relationships/hyperlink" Target="http://en.wikipedia.org/wiki/File:Culex_pipiens_2007-1.jpg" TargetMode="External"/><Relationship Id="rId7" Type="http://schemas.openxmlformats.org/officeDocument/2006/relationships/hyperlink" Target="http://commons.wikimedia.org/wiki/File:Algae_Covered_Pond_Cherry_Hill_Road_Superior_Township_Michigan.JPG?uselang=cs" TargetMode="External"/><Relationship Id="rId2" Type="http://schemas.openxmlformats.org/officeDocument/2006/relationships/hyperlink" Target="http://commons.wikimedia.org/wiki/File:Libellula_depressa_(Libellulidae)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White_Stork_RWD.jpg?uselang=cs" TargetMode="External"/><Relationship Id="rId5" Type="http://schemas.openxmlformats.org/officeDocument/2006/relationships/hyperlink" Target="http://commons.wikimedia.org/wiki/File:Geelgerande01.jpg?uselang=cs" TargetMode="External"/><Relationship Id="rId4" Type="http://schemas.openxmlformats.org/officeDocument/2006/relationships/hyperlink" Target="http://commons.wikimedia.org/wiki/File:Rana_Esculenta_Gaulsheim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55502746"/>
              </p:ext>
            </p:extLst>
          </p:nvPr>
        </p:nvGraphicFramePr>
        <p:xfrm>
          <a:off x="7884368" y="260648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6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84368" y="260648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043608" y="6588701"/>
            <a:ext cx="475001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r>
              <a:rPr lang="cs-CZ" sz="1050" dirty="0" smtClean="0">
                <a:solidFill>
                  <a:schemeClr val="bg1">
                    <a:lumMod val="85000"/>
                  </a:schemeClr>
                </a:solidFill>
              </a:rPr>
              <a:t>.</a:t>
            </a:r>
            <a:endParaRPr lang="cs-CZ" sz="105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ctrTitle"/>
          </p:nvPr>
        </p:nvSpPr>
        <p:spPr>
          <a:xfrm>
            <a:off x="395536" y="548680"/>
            <a:ext cx="8064895" cy="2808312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Radka Nývltová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VY_32_INOVACE_07_PŘÍRODOVĚDA _4.TŘ.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b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SPOLEČENSTVO </a:t>
            </a:r>
            <a:r>
              <a:rPr lang="cs-CZ" sz="20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VOD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pic>
        <p:nvPicPr>
          <p:cNvPr id="1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470245"/>
            <a:ext cx="6191250" cy="135255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555776" y="3501008"/>
            <a:ext cx="619268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Společenstvo vod </a:t>
            </a:r>
          </a:p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9073" y="5898177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818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Arial" charset="0"/>
              </a:rPr>
              <a:t>Materiál </a:t>
            </a:r>
            <a:r>
              <a:rPr lang="cs-CZ" sz="2000" dirty="0">
                <a:latin typeface="Arial" charset="0"/>
              </a:rPr>
              <a:t>je určen pro žáky </a:t>
            </a:r>
            <a:r>
              <a:rPr lang="cs-CZ" sz="2000" dirty="0" smtClean="0">
                <a:latin typeface="Arial" charset="0"/>
              </a:rPr>
              <a:t>4. </a:t>
            </a:r>
            <a:r>
              <a:rPr lang="cs-CZ" sz="2000" dirty="0">
                <a:latin typeface="Arial" charset="0"/>
              </a:rPr>
              <a:t>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charset="0"/>
              </a:rPr>
              <a:t>Prezentace  </a:t>
            </a:r>
            <a:r>
              <a:rPr lang="cs-CZ" sz="2000" dirty="0">
                <a:latin typeface="Arial" charset="0"/>
              </a:rPr>
              <a:t>je </a:t>
            </a:r>
            <a:r>
              <a:rPr lang="cs-CZ" sz="2000" dirty="0" smtClean="0">
                <a:latin typeface="Arial" charset="0"/>
              </a:rPr>
              <a:t>určena jako podpůrná pro  osvojení  očekávaných výstupů předmětu přírodověda ve  4. ročníku základní školy. V kapitole společenstva živých organismů – voda.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charset="0"/>
              </a:rPr>
              <a:t>Na prezentaci navazují pracovní listy.</a:t>
            </a:r>
            <a:r>
              <a:rPr lang="cs-CZ" sz="2000" dirty="0">
                <a:latin typeface="Arial" charset="0"/>
              </a:rPr>
              <a:t>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43607" y="6613752"/>
            <a:ext cx="47612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851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484784"/>
            <a:ext cx="4032448" cy="801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87824" y="980728"/>
            <a:ext cx="3528392" cy="2169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74" name="Picture 2" descr="Soubor:Water droplet blue bg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583" y="172664"/>
            <a:ext cx="7767155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43093" y="433729"/>
            <a:ext cx="208897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Voda </a:t>
            </a:r>
            <a:r>
              <a:rPr lang="cs-CZ" sz="4400" dirty="0" smtClean="0">
                <a:solidFill>
                  <a:schemeClr val="bg1"/>
                </a:solidFill>
              </a:rPr>
              <a:t> 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094545" y="6309320"/>
            <a:ext cx="6043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4751" y="5157192"/>
            <a:ext cx="75456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n</a:t>
            </a:r>
            <a:r>
              <a:rPr lang="cs-CZ" sz="4800" dirty="0" smtClean="0">
                <a:solidFill>
                  <a:srgbClr val="FF0000"/>
                </a:solidFill>
              </a:rPr>
              <a:t>ezbytná podmínka pro život.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94583" y="6581374"/>
            <a:ext cx="472116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</a:t>
            </a:r>
            <a:r>
              <a:rPr lang="cs-CZ" sz="1050" dirty="0" smtClean="0">
                <a:solidFill>
                  <a:schemeClr val="bg1">
                    <a:lumMod val="65000"/>
                  </a:schemeClr>
                </a:solidFill>
              </a:rPr>
              <a:t>Nývltová.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75134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3356" y="0"/>
            <a:ext cx="8930843" cy="200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Společenstva  živých organismů můžeme pozorovat  </a:t>
            </a:r>
          </a:p>
          <a:p>
            <a:r>
              <a:rPr lang="cs-CZ" sz="3200" dirty="0" smtClean="0"/>
              <a:t>v okolí vody, na hladině, pod hladinou, ve stojatých </a:t>
            </a:r>
          </a:p>
          <a:p>
            <a:r>
              <a:rPr lang="cs-CZ" sz="3200" dirty="0" smtClean="0"/>
              <a:t>i tekoucích vodách.</a:t>
            </a:r>
          </a:p>
          <a:p>
            <a:r>
              <a:rPr lang="cs-CZ" sz="2800" dirty="0" smtClean="0"/>
              <a:t> </a:t>
            </a:r>
            <a:r>
              <a:rPr lang="cs-CZ" sz="2800" u="sng" dirty="0" smtClean="0"/>
              <a:t>Pod hladinou a na hladině:</a:t>
            </a:r>
            <a:endParaRPr lang="cs-CZ" sz="28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3747881" y="1957482"/>
            <a:ext cx="3330687" cy="1853039"/>
            <a:chOff x="4800641" y="1340768"/>
            <a:chExt cx="3330687" cy="1853039"/>
          </a:xfrm>
        </p:grpSpPr>
        <p:grpSp>
          <p:nvGrpSpPr>
            <p:cNvPr id="6" name="Skupina 5"/>
            <p:cNvGrpSpPr/>
            <p:nvPr/>
          </p:nvGrpSpPr>
          <p:grpSpPr>
            <a:xfrm>
              <a:off x="4800641" y="1340768"/>
              <a:ext cx="3330687" cy="1853039"/>
              <a:chOff x="4800641" y="1340768"/>
              <a:chExt cx="3330687" cy="1853039"/>
            </a:xfrm>
          </p:grpSpPr>
          <p:pic>
            <p:nvPicPr>
              <p:cNvPr id="3076" name="Picture 4" descr="File:Haswell's Frog - Paracrinia haswelli tadpole.jp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800641" y="1340768"/>
                <a:ext cx="3330687" cy="154044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" name="TextovéPole 4"/>
              <p:cNvSpPr txBox="1"/>
              <p:nvPr/>
            </p:nvSpPr>
            <p:spPr>
              <a:xfrm>
                <a:off x="7526995" y="2886030"/>
                <a:ext cx="60433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dirty="0" smtClean="0"/>
                  <a:t>Obr.2</a:t>
                </a:r>
                <a:endParaRPr lang="cs-CZ" sz="1400" dirty="0"/>
              </a:p>
            </p:txBody>
          </p:sp>
        </p:grpSp>
        <p:sp>
          <p:nvSpPr>
            <p:cNvPr id="7" name="TextovéPole 6"/>
            <p:cNvSpPr txBox="1"/>
            <p:nvPr/>
          </p:nvSpPr>
          <p:spPr>
            <a:xfrm>
              <a:off x="4804761" y="2799208"/>
              <a:ext cx="175445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Pulec - žabí larva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883287" y="3832703"/>
            <a:ext cx="5261988" cy="2967117"/>
            <a:chOff x="2758018" y="3266358"/>
            <a:chExt cx="5715000" cy="2967117"/>
          </a:xfrm>
        </p:grpSpPr>
        <p:sp>
          <p:nvSpPr>
            <p:cNvPr id="10" name="TextovéPole 9"/>
            <p:cNvSpPr txBox="1"/>
            <p:nvPr/>
          </p:nvSpPr>
          <p:spPr>
            <a:xfrm>
              <a:off x="7692994" y="5925698"/>
              <a:ext cx="65402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Obr.3 </a:t>
              </a:r>
              <a:endParaRPr lang="cs-CZ" sz="1400" dirty="0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2758018" y="3266358"/>
              <a:ext cx="5715000" cy="2967117"/>
              <a:chOff x="2758018" y="3266358"/>
              <a:chExt cx="5715000" cy="2967117"/>
            </a:xfrm>
          </p:grpSpPr>
          <p:pic>
            <p:nvPicPr>
              <p:cNvPr id="3078" name="Picture 6" descr="Soubor:Bachforelle.jpg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758018" y="3266358"/>
                <a:ext cx="5715000" cy="26289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" name="TextovéPole 10"/>
              <p:cNvSpPr txBox="1"/>
              <p:nvPr/>
            </p:nvSpPr>
            <p:spPr>
              <a:xfrm>
                <a:off x="2758018" y="5864143"/>
                <a:ext cx="40870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Pstruh potoční – obyvatel tekoucích vod  </a:t>
                </a:r>
                <a:endParaRPr lang="cs-CZ" dirty="0"/>
              </a:p>
            </p:txBody>
          </p:sp>
        </p:grpSp>
      </p:grpSp>
      <p:grpSp>
        <p:nvGrpSpPr>
          <p:cNvPr id="18" name="Skupina 17"/>
          <p:cNvGrpSpPr/>
          <p:nvPr/>
        </p:nvGrpSpPr>
        <p:grpSpPr>
          <a:xfrm>
            <a:off x="11602" y="2000548"/>
            <a:ext cx="3697359" cy="2085076"/>
            <a:chOff x="1113508" y="1174442"/>
            <a:chExt cx="3697359" cy="2085076"/>
          </a:xfrm>
        </p:grpSpPr>
        <p:grpSp>
          <p:nvGrpSpPr>
            <p:cNvPr id="16" name="Skupina 15"/>
            <p:cNvGrpSpPr/>
            <p:nvPr/>
          </p:nvGrpSpPr>
          <p:grpSpPr>
            <a:xfrm>
              <a:off x="1133939" y="1174442"/>
              <a:ext cx="3621160" cy="1762299"/>
              <a:chOff x="1133939" y="1174442"/>
              <a:chExt cx="3621160" cy="1762299"/>
            </a:xfrm>
          </p:grpSpPr>
          <p:pic>
            <p:nvPicPr>
              <p:cNvPr id="3080" name="Picture 8" descr="http://upload.wikimedia.org/wikipedia/commons/thumb/9/99/Caprinus_carpio_Prague_Vltava_1.jpg/300px-Caprinus_carpio_Prague_Vltava_1.jp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33939" y="1174442"/>
                <a:ext cx="3621160" cy="176229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5" name="TextovéPole 14"/>
              <p:cNvSpPr txBox="1"/>
              <p:nvPr/>
            </p:nvSpPr>
            <p:spPr>
              <a:xfrm>
                <a:off x="1133939" y="2628964"/>
                <a:ext cx="60433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dirty="0" smtClean="0"/>
                  <a:t>Obr.4</a:t>
                </a:r>
                <a:endParaRPr lang="cs-CZ" sz="1400" dirty="0"/>
              </a:p>
            </p:txBody>
          </p:sp>
        </p:grpSp>
        <p:sp>
          <p:nvSpPr>
            <p:cNvPr id="17" name="TextovéPole 16"/>
            <p:cNvSpPr txBox="1"/>
            <p:nvPr/>
          </p:nvSpPr>
          <p:spPr>
            <a:xfrm>
              <a:off x="1113508" y="2890186"/>
              <a:ext cx="369735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Kapr obecný – obyvatel stojatých vod</a:t>
              </a:r>
              <a:endParaRPr lang="cs-CZ" dirty="0"/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539552" y="4509120"/>
            <a:ext cx="792088" cy="6573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87039" y="4113294"/>
            <a:ext cx="3546487" cy="2845293"/>
            <a:chOff x="73356" y="4016082"/>
            <a:chExt cx="3546487" cy="2845293"/>
          </a:xfrm>
        </p:grpSpPr>
        <p:sp>
          <p:nvSpPr>
            <p:cNvPr id="20" name="TextovéPole 19"/>
            <p:cNvSpPr txBox="1"/>
            <p:nvPr/>
          </p:nvSpPr>
          <p:spPr>
            <a:xfrm>
              <a:off x="2969291" y="6506333"/>
              <a:ext cx="63607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5</a:t>
              </a:r>
              <a:endParaRPr lang="cs-CZ" sz="1400" dirty="0"/>
            </a:p>
          </p:txBody>
        </p:sp>
        <p:grpSp>
          <p:nvGrpSpPr>
            <p:cNvPr id="22" name="Skupina 21"/>
            <p:cNvGrpSpPr/>
            <p:nvPr/>
          </p:nvGrpSpPr>
          <p:grpSpPr>
            <a:xfrm>
              <a:off x="73356" y="4016082"/>
              <a:ext cx="3546487" cy="2845293"/>
              <a:chOff x="73356" y="4016082"/>
              <a:chExt cx="3546487" cy="2845293"/>
            </a:xfrm>
          </p:grpSpPr>
          <p:pic>
            <p:nvPicPr>
              <p:cNvPr id="3082" name="Picture 10" descr="http://upload.wikimedia.org/wikipedia/commons/4/40/Anabaena_circinalis_bloom.jpg?uselang=cs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356" y="4016082"/>
                <a:ext cx="3546487" cy="24902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1" name="TextovéPole 20"/>
              <p:cNvSpPr txBox="1"/>
              <p:nvPr/>
            </p:nvSpPr>
            <p:spPr>
              <a:xfrm>
                <a:off x="73356" y="6492043"/>
                <a:ext cx="12179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Vodní řasy </a:t>
                </a:r>
                <a:endParaRPr lang="cs-CZ" dirty="0"/>
              </a:p>
            </p:txBody>
          </p:sp>
        </p:grpSp>
      </p:grpSp>
      <p:pic>
        <p:nvPicPr>
          <p:cNvPr id="6146" name="Picture 2" descr="File:Geelgerande0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761" y="1058763"/>
            <a:ext cx="2304819" cy="1457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078568" y="2454027"/>
            <a:ext cx="1925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Potápník vroubený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492943" y="2227983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Obr.19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52001" y="6669015"/>
            <a:ext cx="49519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691486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831813" y="1124744"/>
            <a:ext cx="3600400" cy="1724497"/>
            <a:chOff x="1475657" y="971727"/>
            <a:chExt cx="3600400" cy="1724497"/>
          </a:xfrm>
        </p:grpSpPr>
        <p:sp>
          <p:nvSpPr>
            <p:cNvPr id="3" name="TextovéPole 2"/>
            <p:cNvSpPr txBox="1"/>
            <p:nvPr/>
          </p:nvSpPr>
          <p:spPr>
            <a:xfrm>
              <a:off x="4357120" y="2330819"/>
              <a:ext cx="60433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Obr.6</a:t>
              </a:r>
              <a:endParaRPr lang="cs-CZ" sz="1400" dirty="0"/>
            </a:p>
          </p:txBody>
        </p:sp>
        <p:grpSp>
          <p:nvGrpSpPr>
            <p:cNvPr id="6" name="Skupina 5"/>
            <p:cNvGrpSpPr/>
            <p:nvPr/>
          </p:nvGrpSpPr>
          <p:grpSpPr>
            <a:xfrm>
              <a:off x="1475657" y="971727"/>
              <a:ext cx="3600400" cy="1724497"/>
              <a:chOff x="1475657" y="971727"/>
              <a:chExt cx="3600400" cy="1724497"/>
            </a:xfrm>
          </p:grpSpPr>
          <p:pic>
            <p:nvPicPr>
              <p:cNvPr id="4098" name="Picture 2" descr="Soubor:Biber-drawing.jpg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75657" y="971727"/>
                <a:ext cx="3600400" cy="144916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1664134" y="2326892"/>
                <a:ext cx="16117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Bobr evropský </a:t>
                </a:r>
                <a:endParaRPr lang="cs-CZ" dirty="0"/>
              </a:p>
            </p:txBody>
          </p:sp>
        </p:grpSp>
      </p:grpSp>
      <p:sp>
        <p:nvSpPr>
          <p:cNvPr id="5" name="TextovéPole 4"/>
          <p:cNvSpPr txBox="1"/>
          <p:nvPr/>
        </p:nvSpPr>
        <p:spPr>
          <a:xfrm>
            <a:off x="1124971" y="116632"/>
            <a:ext cx="37350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V okolí vod a na hladině:</a:t>
            </a:r>
            <a:endParaRPr lang="cs-CZ" sz="2800" u="sng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4860032" y="260648"/>
            <a:ext cx="3627089" cy="3162059"/>
            <a:chOff x="4860032" y="260648"/>
            <a:chExt cx="3627089" cy="3162059"/>
          </a:xfrm>
        </p:grpSpPr>
        <p:sp>
          <p:nvSpPr>
            <p:cNvPr id="10" name="TextovéPole 9"/>
            <p:cNvSpPr txBox="1"/>
            <p:nvPr/>
          </p:nvSpPr>
          <p:spPr>
            <a:xfrm>
              <a:off x="7882788" y="3053375"/>
              <a:ext cx="60433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Obr.7</a:t>
              </a:r>
              <a:endParaRPr lang="cs-CZ" sz="1400" dirty="0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4860032" y="260648"/>
              <a:ext cx="3627089" cy="3162059"/>
              <a:chOff x="4860032" y="260648"/>
              <a:chExt cx="3627089" cy="3162059"/>
            </a:xfrm>
          </p:grpSpPr>
          <p:pic>
            <p:nvPicPr>
              <p:cNvPr id="4102" name="Picture 6" descr="File:Salix alba 020.jp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860032" y="260648"/>
                <a:ext cx="3627089" cy="272031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" name="TextovéPole 10"/>
              <p:cNvSpPr txBox="1"/>
              <p:nvPr/>
            </p:nvSpPr>
            <p:spPr>
              <a:xfrm>
                <a:off x="4860032" y="3053375"/>
                <a:ext cx="10086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Vrba bílá</a:t>
                </a:r>
                <a:endParaRPr lang="cs-CZ" dirty="0"/>
              </a:p>
            </p:txBody>
          </p:sp>
        </p:grpSp>
      </p:grpSp>
      <p:grpSp>
        <p:nvGrpSpPr>
          <p:cNvPr id="18" name="Skupina 17"/>
          <p:cNvGrpSpPr/>
          <p:nvPr/>
        </p:nvGrpSpPr>
        <p:grpSpPr>
          <a:xfrm>
            <a:off x="1310720" y="3645024"/>
            <a:ext cx="3364282" cy="2944499"/>
            <a:chOff x="1310720" y="3645024"/>
            <a:chExt cx="3364282" cy="2944499"/>
          </a:xfrm>
        </p:grpSpPr>
        <p:grpSp>
          <p:nvGrpSpPr>
            <p:cNvPr id="16" name="Skupina 15"/>
            <p:cNvGrpSpPr/>
            <p:nvPr/>
          </p:nvGrpSpPr>
          <p:grpSpPr>
            <a:xfrm>
              <a:off x="1331640" y="3645024"/>
              <a:ext cx="3343362" cy="2882944"/>
              <a:chOff x="1331640" y="3645024"/>
              <a:chExt cx="3343362" cy="2882944"/>
            </a:xfrm>
          </p:grpSpPr>
          <p:pic>
            <p:nvPicPr>
              <p:cNvPr id="4104" name="Picture 8" descr="http://upload.wikimedia.org/wikipedia/commons/thumb/4/4f/Schwielowsee-Schilfrohrguertel-01.jpg/800px-Schwielowsee-Schilfrohrguertel-01.jpg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1640" y="3645024"/>
                <a:ext cx="3343362" cy="25075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5" name="TextovéPole 14"/>
              <p:cNvSpPr txBox="1"/>
              <p:nvPr/>
            </p:nvSpPr>
            <p:spPr>
              <a:xfrm>
                <a:off x="4001791" y="6220191"/>
                <a:ext cx="60433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dirty="0" smtClean="0"/>
                  <a:t>Obr.8</a:t>
                </a:r>
                <a:endParaRPr lang="cs-CZ" sz="1400" dirty="0"/>
              </a:p>
            </p:txBody>
          </p:sp>
        </p:grpSp>
        <p:sp>
          <p:nvSpPr>
            <p:cNvPr id="17" name="TextovéPole 16"/>
            <p:cNvSpPr txBox="1"/>
            <p:nvPr/>
          </p:nvSpPr>
          <p:spPr>
            <a:xfrm>
              <a:off x="1310720" y="6220191"/>
              <a:ext cx="14746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Rákos obecný</a:t>
              </a:r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346895" y="3898744"/>
            <a:ext cx="4530115" cy="2438468"/>
            <a:chOff x="4346895" y="3898744"/>
            <a:chExt cx="4530115" cy="2438468"/>
          </a:xfrm>
        </p:grpSpPr>
        <p:sp>
          <p:nvSpPr>
            <p:cNvPr id="8" name="TextovéPole 7"/>
            <p:cNvSpPr txBox="1"/>
            <p:nvPr/>
          </p:nvSpPr>
          <p:spPr>
            <a:xfrm>
              <a:off x="8272677" y="5998657"/>
              <a:ext cx="60433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Obr.9</a:t>
              </a:r>
              <a:endParaRPr lang="cs-CZ" sz="1400" dirty="0"/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4346895" y="3898744"/>
              <a:ext cx="4493436" cy="2438468"/>
              <a:chOff x="4343887" y="3933056"/>
              <a:chExt cx="4493436" cy="2438468"/>
            </a:xfrm>
          </p:grpSpPr>
          <p:pic>
            <p:nvPicPr>
              <p:cNvPr id="3074" name="Picture 2" descr="File:Nymphaea alba group.pn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343887" y="3933056"/>
                <a:ext cx="4493436" cy="20276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TextovéPole 8"/>
              <p:cNvSpPr txBox="1"/>
              <p:nvPr/>
            </p:nvSpPr>
            <p:spPr>
              <a:xfrm>
                <a:off x="5273163" y="6002192"/>
                <a:ext cx="11849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Leknín bílý</a:t>
                </a:r>
                <a:endParaRPr lang="cs-CZ" dirty="0"/>
              </a:p>
            </p:txBody>
          </p:sp>
        </p:grpSp>
      </p:grpSp>
      <p:sp>
        <p:nvSpPr>
          <p:cNvPr id="20" name="TextovéPole 19"/>
          <p:cNvSpPr txBox="1"/>
          <p:nvPr/>
        </p:nvSpPr>
        <p:spPr>
          <a:xfrm>
            <a:off x="1020290" y="6604084"/>
            <a:ext cx="472116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5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</a:t>
            </a:r>
            <a:r>
              <a:rPr lang="cs-CZ" sz="1050" dirty="0" smtClean="0">
                <a:solidFill>
                  <a:schemeClr val="bg1">
                    <a:lumMod val="65000"/>
                  </a:schemeClr>
                </a:solidFill>
              </a:rPr>
              <a:t>Nývltová.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50892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36712"/>
            <a:ext cx="792088" cy="9453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206932" y="47804"/>
            <a:ext cx="4429852" cy="4397553"/>
            <a:chOff x="106145" y="116632"/>
            <a:chExt cx="4429852" cy="4397553"/>
          </a:xfrm>
        </p:grpSpPr>
        <p:grpSp>
          <p:nvGrpSpPr>
            <p:cNvPr id="4" name="Skupina 3"/>
            <p:cNvGrpSpPr/>
            <p:nvPr/>
          </p:nvGrpSpPr>
          <p:grpSpPr>
            <a:xfrm>
              <a:off x="107504" y="116632"/>
              <a:ext cx="4428493" cy="4314759"/>
              <a:chOff x="107504" y="116632"/>
              <a:chExt cx="4428493" cy="4314759"/>
            </a:xfrm>
          </p:grpSpPr>
          <p:pic>
            <p:nvPicPr>
              <p:cNvPr id="4098" name="Picture 2" descr="File:2012-07-25 15-50-06-serpent.jp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7504" y="116632"/>
                <a:ext cx="4428493" cy="399563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" name="TextovéPole 2"/>
              <p:cNvSpPr txBox="1"/>
              <p:nvPr/>
            </p:nvSpPr>
            <p:spPr>
              <a:xfrm>
                <a:off x="3828619" y="4123614"/>
                <a:ext cx="69410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dirty="0" smtClean="0"/>
                  <a:t>Obr.10</a:t>
                </a:r>
                <a:endParaRPr lang="cs-CZ" sz="1400" dirty="0"/>
              </a:p>
            </p:txBody>
          </p:sp>
        </p:grpSp>
        <p:sp>
          <p:nvSpPr>
            <p:cNvPr id="5" name="TextovéPole 4"/>
            <p:cNvSpPr txBox="1"/>
            <p:nvPr/>
          </p:nvSpPr>
          <p:spPr>
            <a:xfrm>
              <a:off x="106145" y="4144853"/>
              <a:ext cx="34409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Užovka obojková s kořistí (skokan)</a:t>
              </a:r>
              <a:endParaRPr lang="cs-CZ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5724128" y="620688"/>
            <a:ext cx="792088" cy="585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4139368" y="47804"/>
            <a:ext cx="4863031" cy="3592770"/>
            <a:chOff x="4286657" y="163630"/>
            <a:chExt cx="4863031" cy="3592770"/>
          </a:xfrm>
        </p:grpSpPr>
        <p:sp>
          <p:nvSpPr>
            <p:cNvPr id="8" name="TextovéPole 7"/>
            <p:cNvSpPr txBox="1"/>
            <p:nvPr/>
          </p:nvSpPr>
          <p:spPr>
            <a:xfrm>
              <a:off x="8339186" y="3410446"/>
              <a:ext cx="69410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Obr.11</a:t>
              </a:r>
              <a:endParaRPr lang="cs-CZ" sz="1400" dirty="0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4286657" y="163630"/>
              <a:ext cx="4863031" cy="3592770"/>
              <a:chOff x="4286657" y="163630"/>
              <a:chExt cx="4863031" cy="3592770"/>
            </a:xfrm>
          </p:grpSpPr>
          <p:pic>
            <p:nvPicPr>
              <p:cNvPr id="4102" name="Picture 6" descr="File:Otter (Lutra lutra), Westing - geograph.org.uk - 1055543.jpg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86657" y="163630"/>
                <a:ext cx="4863031" cy="323695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TextovéPole 8"/>
              <p:cNvSpPr txBox="1"/>
              <p:nvPr/>
            </p:nvSpPr>
            <p:spPr>
              <a:xfrm>
                <a:off x="4770796" y="3387068"/>
                <a:ext cx="16012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Vydra s kořistí </a:t>
                </a:r>
                <a:endParaRPr lang="cs-CZ" dirty="0"/>
              </a:p>
            </p:txBody>
          </p:sp>
        </p:grpSp>
      </p:grpSp>
      <p:grpSp>
        <p:nvGrpSpPr>
          <p:cNvPr id="16" name="Skupina 15"/>
          <p:cNvGrpSpPr/>
          <p:nvPr/>
        </p:nvGrpSpPr>
        <p:grpSpPr>
          <a:xfrm>
            <a:off x="6059592" y="3649986"/>
            <a:ext cx="2803418" cy="3153356"/>
            <a:chOff x="6059592" y="3649986"/>
            <a:chExt cx="2803418" cy="3153356"/>
          </a:xfrm>
        </p:grpSpPr>
        <p:sp>
          <p:nvSpPr>
            <p:cNvPr id="13" name="TextovéPole 12"/>
            <p:cNvSpPr txBox="1"/>
            <p:nvPr/>
          </p:nvSpPr>
          <p:spPr>
            <a:xfrm>
              <a:off x="8168909" y="6464788"/>
              <a:ext cx="69410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Obr.13</a:t>
              </a:r>
              <a:endParaRPr lang="cs-CZ" sz="1400" dirty="0"/>
            </a:p>
          </p:txBody>
        </p:sp>
        <p:grpSp>
          <p:nvGrpSpPr>
            <p:cNvPr id="15" name="Skupina 14"/>
            <p:cNvGrpSpPr/>
            <p:nvPr/>
          </p:nvGrpSpPr>
          <p:grpSpPr>
            <a:xfrm>
              <a:off x="6059592" y="3649986"/>
              <a:ext cx="2803418" cy="3153356"/>
              <a:chOff x="6059592" y="3649986"/>
              <a:chExt cx="2803418" cy="3153356"/>
            </a:xfrm>
          </p:grpSpPr>
          <p:pic>
            <p:nvPicPr>
              <p:cNvPr id="4104" name="Picture 8" descr="File:Anas platyrhynchos male female quadrat.jp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59592" y="3649986"/>
                <a:ext cx="2803418" cy="280341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" name="TextovéPole 13"/>
              <p:cNvSpPr txBox="1"/>
              <p:nvPr/>
            </p:nvSpPr>
            <p:spPr>
              <a:xfrm>
                <a:off x="6059592" y="6434010"/>
                <a:ext cx="20347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Kachna divoká- pár </a:t>
                </a:r>
                <a:endParaRPr lang="cs-CZ" dirty="0"/>
              </a:p>
            </p:txBody>
          </p:sp>
        </p:grpSp>
      </p:grpSp>
      <p:sp>
        <p:nvSpPr>
          <p:cNvPr id="18" name="TextovéPole 17"/>
          <p:cNvSpPr txBox="1"/>
          <p:nvPr/>
        </p:nvSpPr>
        <p:spPr>
          <a:xfrm>
            <a:off x="3816691" y="6564715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Obr.12</a:t>
            </a:r>
            <a:endParaRPr lang="cs-CZ" sz="1400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692600" y="4449249"/>
            <a:ext cx="3138791" cy="2354093"/>
            <a:chOff x="63495" y="4431391"/>
            <a:chExt cx="3138791" cy="2354093"/>
          </a:xfrm>
        </p:grpSpPr>
        <p:pic>
          <p:nvPicPr>
            <p:cNvPr id="4106" name="Picture 10" descr="File:Alcedo atthis 4 (Lukasz Lukasik)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495" y="4431391"/>
              <a:ext cx="3138791" cy="23540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99580" y="6396459"/>
              <a:ext cx="15359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Ledňáček říční</a:t>
              </a:r>
              <a:endParaRPr lang="cs-CZ" dirty="0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4492880" y="6656691"/>
            <a:ext cx="472116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</a:t>
            </a:r>
            <a:r>
              <a:rPr lang="cs-CZ" sz="1050" dirty="0" smtClean="0">
                <a:solidFill>
                  <a:schemeClr val="bg1">
                    <a:lumMod val="65000"/>
                  </a:schemeClr>
                </a:solidFill>
              </a:rPr>
              <a:t>Nývltová.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86497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346531" y="219863"/>
            <a:ext cx="3888431" cy="3285655"/>
            <a:chOff x="1187625" y="260648"/>
            <a:chExt cx="3888431" cy="3285655"/>
          </a:xfrm>
        </p:grpSpPr>
        <p:sp>
          <p:nvSpPr>
            <p:cNvPr id="3" name="TextovéPole 2"/>
            <p:cNvSpPr txBox="1"/>
            <p:nvPr/>
          </p:nvSpPr>
          <p:spPr>
            <a:xfrm>
              <a:off x="4381955" y="3224765"/>
              <a:ext cx="69410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Obr.14</a:t>
              </a:r>
              <a:endParaRPr lang="cs-CZ" sz="1400" dirty="0"/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1187625" y="260648"/>
              <a:ext cx="3888431" cy="3285655"/>
              <a:chOff x="1187625" y="260648"/>
              <a:chExt cx="3888431" cy="3285655"/>
            </a:xfrm>
          </p:grpSpPr>
          <p:pic>
            <p:nvPicPr>
              <p:cNvPr id="5122" name="Picture 2" descr="Soubor:Cygnus-olor-nest.jp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5" y="260648"/>
                <a:ext cx="3888431" cy="291632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1187625" y="3176971"/>
                <a:ext cx="22062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Labuť velká na hnízdě</a:t>
                </a:r>
                <a:endParaRPr lang="cs-CZ" dirty="0"/>
              </a:p>
            </p:txBody>
          </p:sp>
        </p:grpSp>
      </p:grpSp>
      <p:grpSp>
        <p:nvGrpSpPr>
          <p:cNvPr id="12" name="Skupina 11"/>
          <p:cNvGrpSpPr/>
          <p:nvPr/>
        </p:nvGrpSpPr>
        <p:grpSpPr>
          <a:xfrm>
            <a:off x="5220072" y="260648"/>
            <a:ext cx="3906344" cy="3177643"/>
            <a:chOff x="5220072" y="260648"/>
            <a:chExt cx="3906344" cy="3177643"/>
          </a:xfrm>
        </p:grpSpPr>
        <p:grpSp>
          <p:nvGrpSpPr>
            <p:cNvPr id="11" name="Skupina 10"/>
            <p:cNvGrpSpPr/>
            <p:nvPr/>
          </p:nvGrpSpPr>
          <p:grpSpPr>
            <a:xfrm>
              <a:off x="5220072" y="260648"/>
              <a:ext cx="3744415" cy="3177643"/>
              <a:chOff x="5220072" y="260648"/>
              <a:chExt cx="3744415" cy="3177643"/>
            </a:xfrm>
          </p:grpSpPr>
          <p:pic>
            <p:nvPicPr>
              <p:cNvPr id="5124" name="Picture 4" descr="File:Coot Nest.jpg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20072" y="260648"/>
                <a:ext cx="3744415" cy="280831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8" name="TextovéPole 7"/>
              <p:cNvSpPr txBox="1"/>
              <p:nvPr/>
            </p:nvSpPr>
            <p:spPr>
              <a:xfrm>
                <a:off x="5237560" y="3068959"/>
                <a:ext cx="317381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Lyska černá s mláďaty na hnízdě</a:t>
                </a:r>
                <a:endParaRPr lang="cs-CZ" dirty="0"/>
              </a:p>
            </p:txBody>
          </p:sp>
        </p:grpSp>
        <p:sp>
          <p:nvSpPr>
            <p:cNvPr id="10" name="Obdélník 9"/>
            <p:cNvSpPr/>
            <p:nvPr/>
          </p:nvSpPr>
          <p:spPr>
            <a:xfrm>
              <a:off x="8432315" y="3023082"/>
              <a:ext cx="694101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1400" dirty="0">
                  <a:solidFill>
                    <a:prstClr val="black"/>
                  </a:solidFill>
                </a:rPr>
                <a:t>Obr.15</a:t>
              </a: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23528" y="3505518"/>
            <a:ext cx="3628448" cy="3139135"/>
            <a:chOff x="323528" y="3505518"/>
            <a:chExt cx="3628448" cy="3139135"/>
          </a:xfrm>
        </p:grpSpPr>
        <p:grpSp>
          <p:nvGrpSpPr>
            <p:cNvPr id="16" name="Skupina 15"/>
            <p:cNvGrpSpPr/>
            <p:nvPr/>
          </p:nvGrpSpPr>
          <p:grpSpPr>
            <a:xfrm>
              <a:off x="323528" y="3505518"/>
              <a:ext cx="3614720" cy="3139135"/>
              <a:chOff x="323528" y="3505518"/>
              <a:chExt cx="3614720" cy="3139135"/>
            </a:xfrm>
          </p:grpSpPr>
          <p:pic>
            <p:nvPicPr>
              <p:cNvPr id="5126" name="Picture 6" descr="File:Libellula depressa (Libellulidae).jpg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3528" y="3505518"/>
                <a:ext cx="3614720" cy="27110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" name="TextovéPole 13"/>
              <p:cNvSpPr txBox="1"/>
              <p:nvPr/>
            </p:nvSpPr>
            <p:spPr>
              <a:xfrm>
                <a:off x="346531" y="6275321"/>
                <a:ext cx="13805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Vážka ploská</a:t>
                </a:r>
                <a:endParaRPr lang="cs-CZ" dirty="0"/>
              </a:p>
            </p:txBody>
          </p:sp>
        </p:grpSp>
        <p:sp>
          <p:nvSpPr>
            <p:cNvPr id="15" name="TextovéPole 14"/>
            <p:cNvSpPr txBox="1"/>
            <p:nvPr/>
          </p:nvSpPr>
          <p:spPr>
            <a:xfrm>
              <a:off x="3226136" y="6258217"/>
              <a:ext cx="72584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16</a:t>
              </a:r>
              <a:endParaRPr lang="cs-CZ" sz="1400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051190" y="3550917"/>
            <a:ext cx="2090609" cy="2762095"/>
            <a:chOff x="4644008" y="3626965"/>
            <a:chExt cx="2090609" cy="2762095"/>
          </a:xfrm>
        </p:grpSpPr>
        <p:pic>
          <p:nvPicPr>
            <p:cNvPr id="5128" name="Picture 8" descr="File:Culex pipiens 2007-1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3626965"/>
              <a:ext cx="2090609" cy="24681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4644008" y="6019728"/>
              <a:ext cx="20571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Komár kroužkovaný</a:t>
              </a:r>
              <a:endParaRPr lang="cs-CZ" dirty="0"/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5430945" y="5405838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Obr.17</a:t>
            </a:r>
            <a:endParaRPr lang="cs-CZ" sz="1400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6290856" y="3420743"/>
            <a:ext cx="2564171" cy="3384270"/>
            <a:chOff x="6290856" y="3420743"/>
            <a:chExt cx="2564171" cy="3384270"/>
          </a:xfrm>
        </p:grpSpPr>
        <p:pic>
          <p:nvPicPr>
            <p:cNvPr id="5130" name="Picture 10" descr="File:Rana Esculenta Gaulsheim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90856" y="3420743"/>
              <a:ext cx="2564171" cy="3022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6290856" y="6435681"/>
              <a:ext cx="192014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Skokan skřehotavý</a:t>
              </a:r>
              <a:endParaRPr lang="cs-CZ" dirty="0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8221946" y="6443278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Obr.18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99013" y="6602059"/>
            <a:ext cx="472116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</a:t>
            </a:r>
            <a:r>
              <a:rPr lang="cs-CZ" sz="1050" dirty="0" smtClean="0">
                <a:solidFill>
                  <a:schemeClr val="bg1">
                    <a:lumMod val="65000"/>
                  </a:schemeClr>
                </a:solidFill>
              </a:rPr>
              <a:t>Nývltová.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83713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1222" y="620688"/>
            <a:ext cx="528670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SAVCI</a:t>
            </a:r>
            <a:r>
              <a:rPr lang="cs-CZ" sz="2400" dirty="0" smtClean="0"/>
              <a:t> – vydra, bobr</a:t>
            </a:r>
          </a:p>
          <a:p>
            <a:r>
              <a:rPr lang="cs-CZ" sz="2800" dirty="0" smtClean="0"/>
              <a:t>RYBY</a:t>
            </a:r>
            <a:r>
              <a:rPr lang="cs-CZ" sz="2400" dirty="0" smtClean="0"/>
              <a:t> – kapr, štika, sumec, okoun, pstruh</a:t>
            </a:r>
          </a:p>
          <a:p>
            <a:r>
              <a:rPr lang="cs-CZ" sz="2800" dirty="0" smtClean="0"/>
              <a:t>OBOJŽIVELNÍCI </a:t>
            </a:r>
            <a:r>
              <a:rPr lang="cs-CZ" sz="2400" dirty="0" smtClean="0"/>
              <a:t>– žáby, čolci</a:t>
            </a:r>
          </a:p>
          <a:p>
            <a:r>
              <a:rPr lang="cs-CZ" sz="2800" dirty="0" smtClean="0"/>
              <a:t>PTÁCI</a:t>
            </a:r>
            <a:r>
              <a:rPr lang="cs-CZ" sz="2400" dirty="0" smtClean="0"/>
              <a:t> – kachna, labuť, lyska, čáp </a:t>
            </a:r>
          </a:p>
          <a:p>
            <a:r>
              <a:rPr lang="cs-CZ" sz="2800" dirty="0" smtClean="0"/>
              <a:t>PLAZI</a:t>
            </a:r>
            <a:r>
              <a:rPr lang="cs-CZ" sz="2400" dirty="0" smtClean="0"/>
              <a:t> -  užovka </a:t>
            </a:r>
          </a:p>
          <a:p>
            <a:r>
              <a:rPr lang="cs-CZ" sz="2800" dirty="0" smtClean="0"/>
              <a:t>HMYZ</a:t>
            </a:r>
            <a:r>
              <a:rPr lang="cs-CZ" sz="2400" dirty="0" smtClean="0"/>
              <a:t> – vážky, komár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51222" y="116632"/>
            <a:ext cx="48070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ŽIVOČICHOVÉ</a:t>
            </a:r>
            <a:r>
              <a:rPr lang="cs-CZ" sz="2400" u="sng" dirty="0" smtClean="0"/>
              <a:t> </a:t>
            </a:r>
            <a:r>
              <a:rPr lang="cs-CZ" sz="2800" u="sng" dirty="0" smtClean="0"/>
              <a:t>NAŠICH VOD:</a:t>
            </a:r>
            <a:endParaRPr lang="cs-CZ" sz="28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251356"/>
            <a:ext cx="3005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PŘÍKLAD POTRAVNÍ VAZBY: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293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170" name="Picture 2" descr="File:2012-07-25 15-50-06-serpe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078" y="620688"/>
            <a:ext cx="2756425" cy="2487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163947" y="3027515"/>
            <a:ext cx="6941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Obr.10</a:t>
            </a:r>
            <a:endParaRPr lang="cs-CZ" sz="1400" dirty="0"/>
          </a:p>
        </p:txBody>
      </p:sp>
      <p:pic>
        <p:nvPicPr>
          <p:cNvPr id="7172" name="Picture 4" descr="File:White Stork RW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423" y="3410316"/>
            <a:ext cx="3998016" cy="3012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163947" y="6452926"/>
            <a:ext cx="7258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20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3703" y="6422658"/>
            <a:ext cx="944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Čáp bílý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10121" y="4075534"/>
            <a:ext cx="428514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Skokan se živí drobnými </a:t>
            </a:r>
          </a:p>
          <a:p>
            <a:r>
              <a:rPr lang="cs-CZ" sz="3200" dirty="0" smtClean="0"/>
              <a:t>vodními živočichy,</a:t>
            </a:r>
          </a:p>
          <a:p>
            <a:r>
              <a:rPr lang="cs-CZ" sz="3200" dirty="0" smtClean="0"/>
              <a:t>užovka uloví skokana,</a:t>
            </a:r>
          </a:p>
          <a:p>
            <a:r>
              <a:rPr lang="cs-CZ" sz="3200" dirty="0" smtClean="0"/>
              <a:t>užovku uloví čáp. 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05023" y="3025643"/>
            <a:ext cx="1683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Užovka s kořistí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10121" y="6607324"/>
            <a:ext cx="4750018" cy="5309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05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45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332656"/>
            <a:ext cx="40992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ROSTLINY NAŠICH VOD: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123290"/>
            <a:ext cx="733053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LEKNÍN BÍLÝ – naše největší vodní rostlina </a:t>
            </a:r>
          </a:p>
          <a:p>
            <a:r>
              <a:rPr lang="cs-CZ" sz="2800" dirty="0" smtClean="0"/>
              <a:t>VRBA BÍLÁ – stromy a keře v okolí vod zpevňují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břehy svými kořeny</a:t>
            </a:r>
          </a:p>
          <a:p>
            <a:r>
              <a:rPr lang="cs-CZ" sz="2800" dirty="0" smtClean="0"/>
              <a:t>RÁKOS OBECNÝ-  naše nejvyšší tráva </a:t>
            </a:r>
            <a:endParaRPr lang="cs-CZ" sz="28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1119440" y="2942972"/>
            <a:ext cx="5118547" cy="3736260"/>
            <a:chOff x="1119440" y="2942972"/>
            <a:chExt cx="5118547" cy="3736260"/>
          </a:xfrm>
        </p:grpSpPr>
        <p:pic>
          <p:nvPicPr>
            <p:cNvPr id="8194" name="Picture 2" descr="File:Algae Covered Pond Cherry Hill Road Superior Township Michigan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9440" y="2942972"/>
              <a:ext cx="5118547" cy="34102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512147" y="6371455"/>
              <a:ext cx="72584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21</a:t>
              </a:r>
              <a:endParaRPr lang="cs-CZ" sz="1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455767" y="2852936"/>
            <a:ext cx="2688233" cy="3394841"/>
            <a:chOff x="6455767" y="2852936"/>
            <a:chExt cx="2688233" cy="3394841"/>
          </a:xfrm>
        </p:grpSpPr>
        <p:sp>
          <p:nvSpPr>
            <p:cNvPr id="8" name="TextovéPole 7"/>
            <p:cNvSpPr txBox="1"/>
            <p:nvPr/>
          </p:nvSpPr>
          <p:spPr>
            <a:xfrm>
              <a:off x="8394277" y="5878445"/>
              <a:ext cx="69410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Obr.22</a:t>
              </a:r>
              <a:endParaRPr lang="cs-CZ" sz="1400" dirty="0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6455767" y="2852936"/>
              <a:ext cx="2688233" cy="3394841"/>
              <a:chOff x="6455767" y="2852936"/>
              <a:chExt cx="2688233" cy="3394841"/>
            </a:xfrm>
          </p:grpSpPr>
          <p:pic>
            <p:nvPicPr>
              <p:cNvPr id="8196" name="Picture 4" descr="Soubor:Typha latifolia 02 bgiu.jp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55767" y="2852936"/>
                <a:ext cx="2688233" cy="302433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TextovéPole 8"/>
              <p:cNvSpPr txBox="1"/>
              <p:nvPr/>
            </p:nvSpPr>
            <p:spPr>
              <a:xfrm>
                <a:off x="6477831" y="5878445"/>
                <a:ext cx="10813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Orobinec</a:t>
                </a:r>
                <a:endParaRPr lang="cs-CZ" dirty="0"/>
              </a:p>
            </p:txBody>
          </p:sp>
        </p:grpSp>
      </p:grpSp>
      <p:sp>
        <p:nvSpPr>
          <p:cNvPr id="13" name="TextovéPole 12"/>
          <p:cNvSpPr txBox="1"/>
          <p:nvPr/>
        </p:nvSpPr>
        <p:spPr>
          <a:xfrm>
            <a:off x="1004808" y="6650251"/>
            <a:ext cx="475001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  <a:endParaRPr lang="cs-CZ" sz="1050" dirty="0"/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42931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296"/>
            <a:ext cx="1194514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sz="1200" dirty="0" smtClean="0"/>
          </a:p>
          <a:p>
            <a:pPr algn="just"/>
            <a:r>
              <a:rPr lang="cs-CZ" sz="1200" dirty="0" smtClean="0"/>
              <a:t>Obr.1 </a:t>
            </a:r>
            <a:r>
              <a:rPr lang="cs-CZ" sz="1200" dirty="0"/>
              <a:t>FIR0002/FLAGSTAFFOTOS.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24.4.2006 [cit. </a:t>
            </a:r>
            <a:r>
              <a:rPr lang="cs-CZ" sz="1200" dirty="0" smtClean="0"/>
              <a:t>6.2.2012].</a:t>
            </a:r>
          </a:p>
          <a:p>
            <a:pPr algn="just"/>
            <a:r>
              <a:rPr lang="cs-CZ" sz="1200" dirty="0" smtClean="0"/>
              <a:t> </a:t>
            </a:r>
            <a:r>
              <a:rPr lang="cs-CZ" sz="1200" dirty="0"/>
              <a:t>Dostupný pod licencí podle podmínek Svobodné licence GNU pro dokumenty na WWW: </a:t>
            </a:r>
            <a:endParaRPr lang="cs-CZ" sz="1200" dirty="0" smtClean="0"/>
          </a:p>
          <a:p>
            <a:pPr algn="just"/>
            <a:r>
              <a:rPr lang="cs-CZ" sz="1200" dirty="0" smtClean="0">
                <a:hlinkClick r:id="rId2"/>
              </a:rPr>
              <a:t>&lt;</a:t>
            </a:r>
            <a:r>
              <a:rPr lang="cs-CZ" sz="1200" dirty="0">
                <a:hlinkClick r:id="rId2"/>
              </a:rPr>
              <a:t>http://cs.wikipedia.org/wiki/Soubor:Water_droplet_blue_bg05.jpg&gt;. </a:t>
            </a:r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r>
              <a:rPr lang="cs-CZ" sz="1200" dirty="0" smtClean="0"/>
              <a:t>Obr.2 </a:t>
            </a:r>
            <a:r>
              <a:rPr lang="cs-CZ" sz="1200" dirty="0"/>
              <a:t>LIQUIDGHOUL.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15.2.2008 [cit. </a:t>
            </a:r>
            <a:r>
              <a:rPr lang="cs-CZ" sz="1200" dirty="0" smtClean="0"/>
              <a:t>10.2.2012</a:t>
            </a:r>
            <a:r>
              <a:rPr lang="cs-CZ" sz="1200" dirty="0"/>
              <a:t>]. </a:t>
            </a:r>
            <a:endParaRPr lang="cs-CZ" sz="1200" dirty="0" smtClean="0"/>
          </a:p>
          <a:p>
            <a:pPr algn="just"/>
            <a:r>
              <a:rPr lang="cs-CZ" sz="1200" dirty="0" smtClean="0"/>
              <a:t>Dostupný </a:t>
            </a:r>
            <a:r>
              <a:rPr lang="cs-CZ" sz="1200" dirty="0"/>
              <a:t>pod licencí Svobodné licence GNU pro dokumenty na </a:t>
            </a:r>
            <a:endParaRPr lang="cs-CZ" sz="1200" dirty="0" smtClean="0"/>
          </a:p>
          <a:p>
            <a:pPr algn="just"/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3"/>
              </a:rPr>
              <a:t>&lt;http://commons.wikimedia.org/wiki/File:Haswell%27s_Frog_-_Paracrinia_haswelli_tadpole.jpg?uselang=</a:t>
            </a:r>
            <a:r>
              <a:rPr lang="cs-CZ" sz="1200" dirty="0" err="1">
                <a:hlinkClick r:id="rId3"/>
              </a:rPr>
              <a:t>cs</a:t>
            </a:r>
            <a:r>
              <a:rPr lang="cs-CZ" sz="1200" dirty="0">
                <a:hlinkClick r:id="rId3"/>
              </a:rPr>
              <a:t>&gt;. </a:t>
            </a:r>
            <a:endParaRPr lang="cs-CZ" sz="1200" dirty="0" smtClean="0"/>
          </a:p>
          <a:p>
            <a:pPr algn="just"/>
            <a:endParaRPr lang="cs-CZ" sz="1200" dirty="0"/>
          </a:p>
          <a:p>
            <a:r>
              <a:rPr lang="cs-CZ" sz="1200" dirty="0" smtClean="0"/>
              <a:t>Obr.3 </a:t>
            </a:r>
            <a:r>
              <a:rPr lang="fr-FR" sz="1200" dirty="0" smtClean="0"/>
              <a:t>MAIER</a:t>
            </a:r>
            <a:r>
              <a:rPr lang="fr-FR" sz="1200" dirty="0"/>
              <a:t>, Christian. </a:t>
            </a:r>
            <a:r>
              <a:rPr lang="fr-FR" sz="1200" i="1" dirty="0"/>
              <a:t>http://cs.wikipedia.org</a:t>
            </a:r>
            <a:r>
              <a:rPr lang="fr-FR" sz="1200" dirty="0"/>
              <a:t> [online]. 13.4.2001 [cit. </a:t>
            </a:r>
            <a:r>
              <a:rPr lang="fr-FR" sz="1200" dirty="0" smtClean="0"/>
              <a:t>10.</a:t>
            </a:r>
            <a:r>
              <a:rPr lang="cs-CZ" sz="1200" dirty="0" smtClean="0"/>
              <a:t>2</a:t>
            </a:r>
            <a:r>
              <a:rPr lang="fr-FR" sz="1200" dirty="0" smtClean="0"/>
              <a:t>.2012</a:t>
            </a:r>
            <a:r>
              <a:rPr lang="fr-FR" sz="1200" dirty="0"/>
              <a:t>]. Dostupný pod licencí volné dílo na </a:t>
            </a:r>
            <a:endParaRPr lang="cs-CZ" sz="1200" dirty="0" smtClean="0"/>
          </a:p>
          <a:p>
            <a:r>
              <a:rPr lang="fr-FR" sz="1200" dirty="0" smtClean="0"/>
              <a:t>WWW</a:t>
            </a:r>
            <a:r>
              <a:rPr lang="fr-FR" sz="1200" dirty="0"/>
              <a:t>: </a:t>
            </a:r>
            <a:r>
              <a:rPr lang="fr-FR" sz="1200" dirty="0">
                <a:hlinkClick r:id="rId4"/>
              </a:rPr>
              <a:t>&lt;http://cs.wikipedia.org/wiki/Soubor:Bachforelle.jpg&gt;.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Obr.4 </a:t>
            </a:r>
            <a:r>
              <a:rPr lang="cs-CZ" sz="1200" dirty="0"/>
              <a:t>KARELJ.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</a:t>
            </a:r>
            <a:r>
              <a:rPr lang="cs-CZ" sz="1200" dirty="0" smtClean="0"/>
              <a:t>březen </a:t>
            </a:r>
            <a:r>
              <a:rPr lang="cs-CZ" sz="1200" dirty="0"/>
              <a:t>2011 [cit. </a:t>
            </a:r>
            <a:r>
              <a:rPr lang="cs-CZ" sz="1200" dirty="0" smtClean="0"/>
              <a:t>10.2.2012</a:t>
            </a:r>
            <a:r>
              <a:rPr lang="cs-CZ" sz="1200" dirty="0"/>
              <a:t>]. Dostupný pod licencí volné dílo na </a:t>
            </a:r>
            <a:endParaRPr lang="cs-CZ" sz="1200" dirty="0" smtClean="0"/>
          </a:p>
          <a:p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5"/>
              </a:rPr>
              <a:t>&lt;http://cs.wikipedia.org/wiki/Kapr_obecn%C3%BD&gt;. </a:t>
            </a:r>
            <a:endParaRPr lang="cs-CZ" sz="1200" dirty="0" smtClean="0"/>
          </a:p>
          <a:p>
            <a:endParaRPr lang="cs-CZ" sz="1200" dirty="0" smtClean="0"/>
          </a:p>
          <a:p>
            <a:pPr algn="just"/>
            <a:r>
              <a:rPr lang="cs-CZ" sz="1200" dirty="0" smtClean="0"/>
              <a:t>Obr.5 </a:t>
            </a:r>
            <a:r>
              <a:rPr lang="cs-CZ" sz="1200" dirty="0"/>
              <a:t>BDCARL.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13.4.2012 [cit. </a:t>
            </a:r>
            <a:r>
              <a:rPr lang="cs-CZ" sz="1200" dirty="0" smtClean="0"/>
              <a:t>10.2.2012</a:t>
            </a:r>
            <a:r>
              <a:rPr lang="cs-CZ" sz="1200" dirty="0"/>
              <a:t>]. </a:t>
            </a:r>
          </a:p>
          <a:p>
            <a:pPr algn="just"/>
            <a:r>
              <a:rPr lang="cs-CZ" sz="1200" dirty="0"/>
              <a:t>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</a:t>
            </a:r>
          </a:p>
          <a:p>
            <a:pPr algn="just"/>
            <a:r>
              <a:rPr lang="cs-CZ" sz="1200" dirty="0"/>
              <a:t>WWW: </a:t>
            </a:r>
            <a:r>
              <a:rPr lang="cs-CZ" sz="1200" dirty="0">
                <a:hlinkClick r:id="rId6"/>
              </a:rPr>
              <a:t>&lt;http://commons.wikimedia.org/wiki/</a:t>
            </a:r>
            <a:r>
              <a:rPr lang="cs-CZ" sz="1200" dirty="0" err="1">
                <a:hlinkClick r:id="rId6"/>
              </a:rPr>
              <a:t>File:Anabaena_circinalis_bloom.jpg?uselang</a:t>
            </a:r>
            <a:r>
              <a:rPr lang="cs-CZ" sz="1200" dirty="0">
                <a:hlinkClick r:id="rId6"/>
              </a:rPr>
              <a:t>=</a:t>
            </a:r>
            <a:r>
              <a:rPr lang="cs-CZ" sz="1200" dirty="0" err="1">
                <a:hlinkClick r:id="rId6"/>
              </a:rPr>
              <a:t>cs</a:t>
            </a:r>
            <a:r>
              <a:rPr lang="cs-CZ" sz="1200" dirty="0">
                <a:hlinkClick r:id="rId6"/>
              </a:rPr>
              <a:t>&gt;. </a:t>
            </a:r>
            <a:endParaRPr lang="cs-CZ" sz="1200" dirty="0"/>
          </a:p>
          <a:p>
            <a:endParaRPr lang="cs-CZ" sz="1200" dirty="0"/>
          </a:p>
          <a:p>
            <a:r>
              <a:rPr lang="cs-CZ" sz="1200" dirty="0" smtClean="0"/>
              <a:t>Obr. 6 </a:t>
            </a: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http://cs.wikipedia.org</a:t>
            </a:r>
            <a:r>
              <a:rPr lang="pt-BR" sz="1200" dirty="0"/>
              <a:t> [online]. 28.7.2005 [cit. </a:t>
            </a:r>
            <a:r>
              <a:rPr lang="pt-BR" sz="1200" dirty="0" smtClean="0"/>
              <a:t>10.</a:t>
            </a:r>
            <a:r>
              <a:rPr lang="cs-CZ" sz="1200" dirty="0" smtClean="0"/>
              <a:t>2.</a:t>
            </a:r>
            <a:r>
              <a:rPr lang="pt-BR" sz="1200" dirty="0" smtClean="0"/>
              <a:t>2012</a:t>
            </a:r>
            <a:r>
              <a:rPr lang="pt-BR" sz="1200" dirty="0"/>
              <a:t>]. </a:t>
            </a:r>
            <a:endParaRPr lang="cs-CZ" sz="1200" dirty="0" smtClean="0"/>
          </a:p>
          <a:p>
            <a:r>
              <a:rPr lang="pt-BR" sz="1200" dirty="0" smtClean="0"/>
              <a:t>Dostupný </a:t>
            </a:r>
            <a:r>
              <a:rPr lang="pt-BR" sz="1200" dirty="0"/>
              <a:t>pod licencí volné dílo na WWW: </a:t>
            </a:r>
            <a:r>
              <a:rPr lang="pt-BR" sz="1200" dirty="0">
                <a:hlinkClick r:id="rId7"/>
              </a:rPr>
              <a:t>&lt;http://cs.wikipedia.org/wiki/Soubor:Biber-drawing.jpg&gt;. </a:t>
            </a:r>
            <a:endParaRPr lang="cs-CZ" sz="1200" dirty="0" smtClean="0"/>
          </a:p>
          <a:p>
            <a:endParaRPr lang="cs-CZ" sz="1200" dirty="0" smtClean="0"/>
          </a:p>
          <a:p>
            <a:pPr algn="just"/>
            <a:r>
              <a:rPr lang="cs-CZ" sz="1200" dirty="0" smtClean="0"/>
              <a:t>Obr.7 </a:t>
            </a:r>
            <a:r>
              <a:rPr lang="cs-CZ" sz="1200" dirty="0"/>
              <a:t>WILLOW.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27.7.2007 [cit. </a:t>
            </a:r>
            <a:r>
              <a:rPr lang="cs-CZ" sz="1200" dirty="0" smtClean="0"/>
              <a:t>28.1.2012</a:t>
            </a:r>
            <a:r>
              <a:rPr lang="cs-CZ" sz="1200" dirty="0"/>
              <a:t>]. Dostupný pod licencí podle podmínek </a:t>
            </a:r>
            <a:endParaRPr lang="cs-CZ" sz="1200" dirty="0" smtClean="0"/>
          </a:p>
          <a:p>
            <a:pPr algn="just"/>
            <a:r>
              <a:rPr lang="cs-CZ" sz="1200" dirty="0" smtClean="0"/>
              <a:t>Svobodné </a:t>
            </a:r>
            <a:r>
              <a:rPr lang="cs-CZ" sz="1200" dirty="0"/>
              <a:t>licence GNU pro dokumenty verze 1.2 nebo libovolné vyšší </a:t>
            </a:r>
            <a:r>
              <a:rPr lang="cs-CZ" sz="1200" dirty="0" smtClean="0"/>
              <a:t>verze </a:t>
            </a:r>
          </a:p>
          <a:p>
            <a:pPr algn="just"/>
            <a:r>
              <a:rPr lang="cs-CZ" sz="1200" dirty="0" smtClean="0"/>
              <a:t>publikované </a:t>
            </a:r>
            <a:r>
              <a:rPr lang="cs-CZ" sz="1200" dirty="0"/>
              <a:t>nadací Free Software </a:t>
            </a:r>
            <a:r>
              <a:rPr lang="cs-CZ" sz="1200" dirty="0" err="1"/>
              <a:t>Foundation</a:t>
            </a:r>
            <a:r>
              <a:rPr lang="cs-CZ" sz="1200" dirty="0"/>
              <a:t> </a:t>
            </a:r>
            <a:endParaRPr lang="cs-CZ" sz="1200" dirty="0" smtClean="0"/>
          </a:p>
          <a:p>
            <a:pPr algn="just"/>
            <a:r>
              <a:rPr lang="cs-CZ" sz="1200" dirty="0" smtClean="0"/>
              <a:t>na </a:t>
            </a:r>
            <a:r>
              <a:rPr lang="cs-CZ" sz="1200" dirty="0"/>
              <a:t>WWW: </a:t>
            </a:r>
            <a:r>
              <a:rPr lang="cs-CZ" sz="1200" dirty="0">
                <a:hlinkClick r:id="rId8"/>
              </a:rPr>
              <a:t>&lt;http://commons.wikimedia.org/wiki/File:Salix_alba_020.jpg?uselang=</a:t>
            </a:r>
            <a:r>
              <a:rPr lang="cs-CZ" sz="1200" dirty="0" err="1">
                <a:hlinkClick r:id="rId8"/>
              </a:rPr>
              <a:t>cs</a:t>
            </a:r>
            <a:r>
              <a:rPr lang="cs-CZ" sz="1200" dirty="0">
                <a:hlinkClick r:id="rId8"/>
              </a:rPr>
              <a:t>&gt;.  </a:t>
            </a:r>
            <a:endParaRPr lang="cs-CZ" sz="1200" dirty="0" smtClean="0"/>
          </a:p>
          <a:p>
            <a:pPr algn="just"/>
            <a:endParaRPr lang="cs-CZ" sz="12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6596390"/>
            <a:ext cx="475001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538531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72036" y="332656"/>
            <a:ext cx="8209683" cy="58169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1200" dirty="0"/>
              <a:t>Obr.8 BOTAURUS STELLARIS.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26.11.2006 [cit. </a:t>
            </a:r>
            <a:r>
              <a:rPr lang="cs-CZ" sz="1200" dirty="0" smtClean="0"/>
              <a:t>10.2.2012</a:t>
            </a:r>
            <a:r>
              <a:rPr lang="cs-CZ" sz="1200" dirty="0"/>
              <a:t>]. </a:t>
            </a:r>
            <a:endParaRPr lang="cs-CZ" sz="1200" dirty="0" smtClean="0"/>
          </a:p>
          <a:p>
            <a:pPr algn="just"/>
            <a:r>
              <a:rPr lang="cs-CZ" sz="1200" dirty="0" smtClean="0"/>
              <a:t>Dostupný </a:t>
            </a:r>
            <a:r>
              <a:rPr lang="cs-CZ" sz="1200" dirty="0"/>
              <a:t>pod licencí volné dílo na </a:t>
            </a:r>
            <a:endParaRPr lang="cs-CZ" sz="1200" dirty="0" smtClean="0"/>
          </a:p>
          <a:p>
            <a:pPr algn="just"/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2"/>
              </a:rPr>
              <a:t>&lt;http://commons.wikimedia.org/wiki/File:Schwielowsee-Schilfrohrguertel-01.jpg?uselang=</a:t>
            </a:r>
            <a:r>
              <a:rPr lang="cs-CZ" sz="1200" dirty="0" err="1">
                <a:hlinkClick r:id="rId2"/>
              </a:rPr>
              <a:t>cs</a:t>
            </a:r>
            <a:r>
              <a:rPr lang="cs-CZ" sz="1200" dirty="0">
                <a:hlinkClick r:id="rId2"/>
              </a:rPr>
              <a:t>&gt;. </a:t>
            </a:r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r>
              <a:rPr lang="cs-CZ" sz="1200" dirty="0"/>
              <a:t>Obr.9 EKKO.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19.7.2006 [cit. </a:t>
            </a:r>
            <a:r>
              <a:rPr lang="cs-CZ" sz="1200" dirty="0" smtClean="0"/>
              <a:t>11.2.2012</a:t>
            </a:r>
            <a:r>
              <a:rPr lang="cs-CZ" sz="1200" dirty="0"/>
              <a:t>]. Dostupný pod licencí volné dílo na </a:t>
            </a:r>
            <a:endParaRPr lang="cs-CZ" sz="1200" dirty="0" smtClean="0"/>
          </a:p>
          <a:p>
            <a:pPr algn="just"/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3"/>
              </a:rPr>
              <a:t>&lt;http://commons.wikimedia.org/wiki/</a:t>
            </a:r>
            <a:r>
              <a:rPr lang="cs-CZ" sz="1200" dirty="0" err="1">
                <a:hlinkClick r:id="rId3"/>
              </a:rPr>
              <a:t>File:Nymphaea_alba_group.png?uselang</a:t>
            </a:r>
            <a:r>
              <a:rPr lang="cs-CZ" sz="1200" dirty="0">
                <a:hlinkClick r:id="rId3"/>
              </a:rPr>
              <a:t>=</a:t>
            </a:r>
            <a:r>
              <a:rPr lang="cs-CZ" sz="1200" dirty="0" err="1">
                <a:hlinkClick r:id="rId3"/>
              </a:rPr>
              <a:t>cs</a:t>
            </a:r>
            <a:r>
              <a:rPr lang="cs-CZ" sz="1200" dirty="0">
                <a:hlinkClick r:id="rId3"/>
              </a:rPr>
              <a:t>&gt;. </a:t>
            </a:r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r>
              <a:rPr lang="cs-CZ" sz="1200" dirty="0" smtClean="0"/>
              <a:t>Obr.10 BRESSON</a:t>
            </a:r>
            <a:r>
              <a:rPr lang="cs-CZ" sz="1200" dirty="0"/>
              <a:t>, Thomas.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25.7.2012 [cit. </a:t>
            </a:r>
            <a:r>
              <a:rPr lang="cs-CZ" sz="1200" dirty="0" smtClean="0"/>
              <a:t>11.2.2012</a:t>
            </a:r>
            <a:r>
              <a:rPr lang="cs-CZ" sz="1200" dirty="0"/>
              <a:t>]. </a:t>
            </a:r>
            <a:endParaRPr lang="cs-CZ" sz="1200" dirty="0" smtClean="0"/>
          </a:p>
          <a:p>
            <a:pPr algn="just"/>
            <a:r>
              <a:rPr lang="cs-CZ" sz="1200" dirty="0" smtClean="0"/>
              <a:t>Dostupný </a:t>
            </a:r>
            <a:r>
              <a:rPr lang="cs-CZ" sz="1200" dirty="0"/>
              <a:t>pod licencí licenci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3.0 </a:t>
            </a:r>
            <a:r>
              <a:rPr lang="cs-CZ" sz="1200" dirty="0" err="1"/>
              <a:t>Unported</a:t>
            </a:r>
            <a:r>
              <a:rPr lang="cs-CZ" sz="1200" dirty="0"/>
              <a:t> na </a:t>
            </a:r>
            <a:endParaRPr lang="cs-CZ" sz="1200" dirty="0" smtClean="0"/>
          </a:p>
          <a:p>
            <a:pPr algn="just"/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4"/>
              </a:rPr>
              <a:t>&lt;http://commons.wikimedia.org/wiki/File:2012-07-25_15-50-06-serpent.jpg?uselang=</a:t>
            </a:r>
            <a:r>
              <a:rPr lang="cs-CZ" sz="1200" dirty="0" err="1">
                <a:hlinkClick r:id="rId4"/>
              </a:rPr>
              <a:t>cs</a:t>
            </a:r>
            <a:r>
              <a:rPr lang="cs-CZ" sz="1200" dirty="0">
                <a:hlinkClick r:id="rId4"/>
              </a:rPr>
              <a:t>&gt;. </a:t>
            </a:r>
            <a:endParaRPr lang="cs-CZ" sz="1200" dirty="0" smtClean="0"/>
          </a:p>
          <a:p>
            <a:pPr algn="just"/>
            <a:endParaRPr lang="cs-CZ" sz="1200" dirty="0"/>
          </a:p>
          <a:p>
            <a:r>
              <a:rPr lang="cs-CZ" sz="1200" dirty="0" smtClean="0"/>
              <a:t>Obr.11 </a:t>
            </a:r>
            <a:r>
              <a:rPr lang="cs-CZ" sz="1200" dirty="0"/>
              <a:t>PENNINGTON, Mike.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22.11.2008 [cit. </a:t>
            </a:r>
            <a:r>
              <a:rPr lang="cs-CZ" sz="1200" dirty="0" smtClean="0"/>
              <a:t>11.2.2012</a:t>
            </a:r>
            <a:r>
              <a:rPr lang="cs-CZ" sz="1200" dirty="0"/>
              <a:t>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pod licencí podléhá licenci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smtClean="0"/>
              <a:t>Uveďte </a:t>
            </a:r>
            <a:r>
              <a:rPr lang="cs-CZ" sz="1200" dirty="0"/>
              <a:t>autora-Zachovejte licenci 2.0 </a:t>
            </a:r>
            <a:r>
              <a:rPr lang="cs-CZ" sz="1200" dirty="0" err="1"/>
              <a:t>Generic</a:t>
            </a:r>
            <a:r>
              <a:rPr lang="cs-CZ" sz="1200" dirty="0"/>
              <a:t> </a:t>
            </a:r>
            <a:r>
              <a:rPr lang="cs-CZ" sz="1200" dirty="0" smtClean="0"/>
              <a:t>na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WWW: </a:t>
            </a:r>
            <a:r>
              <a:rPr lang="cs-CZ" sz="1100" dirty="0">
                <a:hlinkClick r:id="rId5"/>
              </a:rPr>
              <a:t>&lt;http://commons.wikimedia.org/wiki/File:Otter_%28Lutra_lutra%29,_Westing_-_geograph.org.uk_-_1055543.jpg?uselang=</a:t>
            </a:r>
            <a:r>
              <a:rPr lang="cs-CZ" sz="1100" dirty="0" err="1">
                <a:hlinkClick r:id="rId5"/>
              </a:rPr>
              <a:t>cs</a:t>
            </a:r>
            <a:r>
              <a:rPr lang="cs-CZ" sz="1100" dirty="0">
                <a:hlinkClick r:id="rId5"/>
              </a:rPr>
              <a:t>&gt;. </a:t>
            </a:r>
            <a:endParaRPr lang="cs-CZ" sz="1100" dirty="0" smtClean="0"/>
          </a:p>
          <a:p>
            <a:endParaRPr lang="cs-CZ" sz="1200" dirty="0" smtClean="0"/>
          </a:p>
          <a:p>
            <a:r>
              <a:rPr lang="cs-CZ" sz="1200" dirty="0" smtClean="0"/>
              <a:t>Obr.12 </a:t>
            </a:r>
            <a:r>
              <a:rPr lang="cs-CZ" sz="1200" dirty="0"/>
              <a:t>LUKASIK, Lukasz.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- [cit. </a:t>
            </a:r>
            <a:r>
              <a:rPr lang="cs-CZ" sz="1200" dirty="0" smtClean="0"/>
              <a:t>11.2.2012</a:t>
            </a:r>
            <a:r>
              <a:rPr lang="cs-CZ" sz="1200" dirty="0"/>
              <a:t>]. Dostupný pod licencí Svobodné licence GNU </a:t>
            </a:r>
            <a:endParaRPr lang="cs-CZ" sz="1200" dirty="0" smtClean="0"/>
          </a:p>
          <a:p>
            <a:r>
              <a:rPr lang="cs-CZ" sz="1200" dirty="0" smtClean="0"/>
              <a:t>pro </a:t>
            </a:r>
            <a:r>
              <a:rPr lang="cs-CZ" sz="1200" dirty="0"/>
              <a:t>dokumenty verze 1.2 nebo libovolné vyšší verze </a:t>
            </a:r>
            <a:endParaRPr lang="cs-CZ" sz="1200" dirty="0" smtClean="0"/>
          </a:p>
          <a:p>
            <a:r>
              <a:rPr lang="cs-CZ" sz="1200" dirty="0" smtClean="0"/>
              <a:t>publikované </a:t>
            </a:r>
            <a:r>
              <a:rPr lang="cs-CZ" sz="1200" dirty="0"/>
              <a:t>nadací Free Software </a:t>
            </a:r>
            <a:r>
              <a:rPr lang="cs-CZ" sz="1200" dirty="0" err="1"/>
              <a:t>Foundation</a:t>
            </a:r>
            <a:r>
              <a:rPr lang="cs-CZ" sz="1200" dirty="0"/>
              <a:t> na </a:t>
            </a:r>
            <a:endParaRPr lang="cs-CZ" sz="1200" dirty="0" smtClean="0"/>
          </a:p>
          <a:p>
            <a:r>
              <a:rPr lang="cs-CZ" sz="1200" dirty="0" smtClean="0"/>
              <a:t>WWW</a:t>
            </a:r>
            <a:r>
              <a:rPr lang="cs-CZ" sz="1200" dirty="0">
                <a:hlinkClick r:id="rId6"/>
              </a:rPr>
              <a:t>: &lt;http://commons.wikimedia.org/wiki/File:Alcedo_atthis_4_%28Lukasz_Lukasik%29.jpg?uselang=</a:t>
            </a:r>
            <a:r>
              <a:rPr lang="cs-CZ" sz="1200" dirty="0" err="1">
                <a:hlinkClick r:id="rId6"/>
              </a:rPr>
              <a:t>cs</a:t>
            </a:r>
            <a:r>
              <a:rPr lang="cs-CZ" sz="1200" dirty="0">
                <a:hlinkClick r:id="rId6"/>
              </a:rPr>
              <a:t>&gt;.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Obr.13 </a:t>
            </a:r>
            <a:r>
              <a:rPr lang="en-US" sz="1200" dirty="0"/>
              <a:t>BARTZ, Richard. </a:t>
            </a:r>
            <a:r>
              <a:rPr lang="en-US" sz="1200" i="1" dirty="0"/>
              <a:t>http://commons.wikimedia.org</a:t>
            </a:r>
            <a:r>
              <a:rPr lang="en-US" sz="1200" dirty="0"/>
              <a:t> [online]. 9.4.2008 [cit. </a:t>
            </a:r>
            <a:r>
              <a:rPr lang="en-US" sz="1200" dirty="0" smtClean="0"/>
              <a:t>11.</a:t>
            </a:r>
            <a:r>
              <a:rPr lang="cs-CZ" sz="1200" dirty="0" smtClean="0"/>
              <a:t>2</a:t>
            </a:r>
            <a:r>
              <a:rPr lang="en-US" sz="1200" dirty="0" smtClean="0"/>
              <a:t>.2012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pod </a:t>
            </a:r>
            <a:r>
              <a:rPr lang="en-US" sz="1200" dirty="0" err="1"/>
              <a:t>licencí</a:t>
            </a:r>
            <a:r>
              <a:rPr lang="en-US" sz="1200" dirty="0"/>
              <a:t> </a:t>
            </a:r>
            <a:endParaRPr lang="cs-CZ" sz="1200" dirty="0" smtClean="0"/>
          </a:p>
          <a:p>
            <a:r>
              <a:rPr lang="en-US" sz="1200" dirty="0" smtClean="0"/>
              <a:t>Creative Commons</a:t>
            </a:r>
            <a:r>
              <a:rPr lang="cs-CZ" sz="1200" dirty="0"/>
              <a:t> </a:t>
            </a:r>
            <a:r>
              <a:rPr lang="en-US" sz="1200" dirty="0" err="1" smtClean="0"/>
              <a:t>Uveďte</a:t>
            </a:r>
            <a:r>
              <a:rPr lang="en-US" sz="1200" dirty="0" smtClean="0"/>
              <a:t> </a:t>
            </a:r>
            <a:r>
              <a:rPr lang="en-US" sz="1200" dirty="0" err="1"/>
              <a:t>autora-Zachovejte</a:t>
            </a:r>
            <a:r>
              <a:rPr lang="en-US" sz="1200" dirty="0"/>
              <a:t> </a:t>
            </a:r>
            <a:r>
              <a:rPr lang="en-US" sz="1200" dirty="0" err="1"/>
              <a:t>licenci</a:t>
            </a:r>
            <a:r>
              <a:rPr lang="en-US" sz="1200" dirty="0"/>
              <a:t> 2.5 Generic </a:t>
            </a:r>
            <a:r>
              <a:rPr lang="en-US" sz="1200" dirty="0" err="1" smtClean="0"/>
              <a:t>na</a:t>
            </a:r>
            <a:endParaRPr lang="cs-CZ" sz="1200" dirty="0" smtClean="0"/>
          </a:p>
          <a:p>
            <a:r>
              <a:rPr lang="en-US" sz="1200" dirty="0" smtClean="0"/>
              <a:t>WWW</a:t>
            </a:r>
            <a:r>
              <a:rPr lang="en-US" sz="1200" dirty="0"/>
              <a:t>: </a:t>
            </a:r>
            <a:r>
              <a:rPr lang="en-US" sz="1200" dirty="0">
                <a:hlinkClick r:id="rId7"/>
              </a:rPr>
              <a:t>&lt;http://commons.wikimedia.org/wiki/File:Anas_platyrhynchos_male_female_quadrat.jpg?uselang=cs&gt;.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Obr.14  TREPTE</a:t>
            </a:r>
            <a:r>
              <a:rPr lang="cs-CZ" sz="1200" dirty="0"/>
              <a:t>, Andreas.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14.5.2006 [cit. </a:t>
            </a:r>
            <a:r>
              <a:rPr lang="cs-CZ" sz="1200" dirty="0" smtClean="0"/>
              <a:t>11.2.2012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200" dirty="0" err="1" smtClean="0"/>
              <a:t>Commons</a:t>
            </a:r>
            <a:r>
              <a:rPr lang="cs-CZ" sz="1200" dirty="0"/>
              <a:t> </a:t>
            </a:r>
            <a:r>
              <a:rPr lang="cs-CZ" sz="1200" dirty="0" smtClean="0"/>
              <a:t>Uveďte </a:t>
            </a:r>
            <a:r>
              <a:rPr lang="cs-CZ" sz="1200" dirty="0"/>
              <a:t>autora-Zachovejte licenci 2.5 </a:t>
            </a:r>
            <a:r>
              <a:rPr lang="cs-CZ" sz="1200" dirty="0" err="1"/>
              <a:t>Generic</a:t>
            </a:r>
            <a:r>
              <a:rPr lang="cs-CZ" sz="1200" dirty="0"/>
              <a:t> na WWW: </a:t>
            </a:r>
            <a:r>
              <a:rPr lang="cs-CZ" sz="1100" dirty="0">
                <a:hlinkClick r:id="rId8"/>
              </a:rPr>
              <a:t>&lt;http://cs.wikipedia.org/wiki/</a:t>
            </a:r>
            <a:r>
              <a:rPr lang="cs-CZ" sz="1100" dirty="0" err="1">
                <a:hlinkClick r:id="rId8"/>
              </a:rPr>
              <a:t>Soubor:Cygnus-olor-nest.jpg</a:t>
            </a:r>
            <a:r>
              <a:rPr lang="cs-CZ" sz="1100" dirty="0">
                <a:hlinkClick r:id="rId8"/>
              </a:rPr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200" dirty="0" smtClean="0"/>
              <a:t>Obr.15 </a:t>
            </a:r>
            <a:r>
              <a:rPr lang="cs-CZ" sz="1200" dirty="0"/>
              <a:t>OXYMAN.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13.5.2008 [cit. </a:t>
            </a:r>
            <a:r>
              <a:rPr lang="cs-CZ" sz="1200" dirty="0" smtClean="0"/>
              <a:t>11.2.2012</a:t>
            </a:r>
            <a:r>
              <a:rPr lang="cs-CZ" sz="1200" dirty="0"/>
              <a:t>]. Dostupný pod licencí Svobodné licence </a:t>
            </a:r>
            <a:endParaRPr lang="cs-CZ" sz="1200" dirty="0" smtClean="0"/>
          </a:p>
          <a:p>
            <a:r>
              <a:rPr lang="cs-CZ" sz="1200" dirty="0" smtClean="0"/>
              <a:t>GNU pro </a:t>
            </a:r>
            <a:r>
              <a:rPr lang="cs-CZ" sz="1200" dirty="0"/>
              <a:t>dokumenty verze 1.2 nebo libovolné vyšší verze publikované nadací Free Software </a:t>
            </a:r>
            <a:r>
              <a:rPr lang="cs-CZ" sz="1200" dirty="0" err="1"/>
              <a:t>Foundation</a:t>
            </a:r>
            <a:r>
              <a:rPr lang="cs-CZ" sz="1200" dirty="0"/>
              <a:t>. na </a:t>
            </a:r>
            <a:endParaRPr lang="cs-CZ" sz="1200" dirty="0" smtClean="0"/>
          </a:p>
          <a:p>
            <a:r>
              <a:rPr lang="cs-CZ" sz="1200" dirty="0" smtClean="0"/>
              <a:t>WWW</a:t>
            </a:r>
            <a:r>
              <a:rPr lang="cs-CZ" sz="1200" dirty="0">
                <a:hlinkClick r:id="rId9"/>
              </a:rPr>
              <a:t>: &lt;http://commons.wikimedia.org/wiki/</a:t>
            </a:r>
            <a:r>
              <a:rPr lang="cs-CZ" sz="1200" dirty="0" err="1">
                <a:hlinkClick r:id="rId9"/>
              </a:rPr>
              <a:t>File:Coot_Nest.jpg?uselang</a:t>
            </a:r>
            <a:r>
              <a:rPr lang="cs-CZ" sz="1200" dirty="0">
                <a:hlinkClick r:id="rId9"/>
              </a:rPr>
              <a:t>=</a:t>
            </a:r>
            <a:r>
              <a:rPr lang="cs-CZ" sz="1200" dirty="0" err="1">
                <a:hlinkClick r:id="rId9"/>
              </a:rPr>
              <a:t>cs</a:t>
            </a:r>
            <a:r>
              <a:rPr lang="cs-CZ" sz="1200" dirty="0">
                <a:hlinkClick r:id="rId9"/>
              </a:rPr>
              <a:t>&gt;. </a:t>
            </a:r>
            <a:endParaRPr lang="cs-CZ" sz="12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6596390"/>
            <a:ext cx="475001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8718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2029"/>
            <a:ext cx="8191666" cy="68172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Obr.16 </a:t>
            </a:r>
            <a:r>
              <a:rPr lang="cs-CZ" sz="1200" dirty="0"/>
              <a:t>SISIDJEY.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6.5.2011 [cit. </a:t>
            </a:r>
            <a:r>
              <a:rPr lang="cs-CZ" sz="1200" dirty="0" smtClean="0"/>
              <a:t>11.2.2012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 smtClean="0"/>
              <a:t>Commons</a:t>
            </a:r>
            <a:endParaRPr lang="cs-CZ" sz="1200" dirty="0" smtClean="0"/>
          </a:p>
          <a:p>
            <a:r>
              <a:rPr lang="cs-CZ" sz="1200" dirty="0" smtClean="0"/>
              <a:t>Uveďte </a:t>
            </a:r>
            <a:r>
              <a:rPr lang="cs-CZ" sz="1200" dirty="0"/>
              <a:t>autora 3.0 </a:t>
            </a:r>
            <a:r>
              <a:rPr lang="cs-CZ" sz="1200" dirty="0" err="1"/>
              <a:t>Unported</a:t>
            </a:r>
            <a:r>
              <a:rPr lang="cs-CZ" sz="1200" dirty="0"/>
              <a:t> na </a:t>
            </a:r>
            <a:endParaRPr lang="cs-CZ" sz="1200" dirty="0" smtClean="0"/>
          </a:p>
          <a:p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2"/>
              </a:rPr>
              <a:t>&lt;http://commons.wikimedia.org/wiki/File:Libellula_depressa_%28Libellulidae%29.jpg?uselang=</a:t>
            </a:r>
            <a:r>
              <a:rPr lang="cs-CZ" sz="1200" dirty="0" err="1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&gt;.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Obr.17 </a:t>
            </a:r>
            <a:r>
              <a:rPr lang="cs-CZ" sz="1200" dirty="0"/>
              <a:t>ALVESGASPAR. </a:t>
            </a:r>
            <a:r>
              <a:rPr lang="cs-CZ" sz="1200" i="1" dirty="0"/>
              <a:t>http://en.wikipedia.org</a:t>
            </a:r>
            <a:r>
              <a:rPr lang="cs-CZ" sz="1200" dirty="0"/>
              <a:t> [online]. </a:t>
            </a:r>
            <a:r>
              <a:rPr lang="cs-CZ" sz="1200" dirty="0" err="1"/>
              <a:t>September</a:t>
            </a:r>
            <a:r>
              <a:rPr lang="cs-CZ" sz="1200" dirty="0"/>
              <a:t> 2007 [cit. </a:t>
            </a:r>
            <a:r>
              <a:rPr lang="cs-CZ" sz="1200" dirty="0" smtClean="0"/>
              <a:t>11.2.2012</a:t>
            </a:r>
            <a:r>
              <a:rPr lang="cs-CZ" sz="1200" dirty="0"/>
              <a:t>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</a:t>
            </a:r>
            <a:r>
              <a:rPr lang="cs-CZ" sz="1200" dirty="0" smtClean="0"/>
              <a:t>na</a:t>
            </a:r>
          </a:p>
          <a:p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3"/>
              </a:rPr>
              <a:t>&lt;http://en.wikipedia.org/wiki/</a:t>
            </a:r>
            <a:r>
              <a:rPr lang="cs-CZ" sz="1200" dirty="0" err="1">
                <a:hlinkClick r:id="rId3"/>
              </a:rPr>
              <a:t>Culex_pipiens</a:t>
            </a:r>
            <a:r>
              <a:rPr lang="cs-CZ" sz="1200" dirty="0">
                <a:hlinkClick r:id="rId3"/>
              </a:rPr>
              <a:t>&gt;. </a:t>
            </a:r>
            <a:endParaRPr lang="cs-CZ" sz="1200" dirty="0" smtClean="0"/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Obr.18 </a:t>
            </a:r>
            <a:r>
              <a:rPr lang="cs-CZ" sz="1200" dirty="0"/>
              <a:t>HEYDE, Manfred.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8.6.2007 [cit. </a:t>
            </a:r>
            <a:r>
              <a:rPr lang="cs-CZ" sz="1200" dirty="0" smtClean="0"/>
              <a:t>11.2.2012</a:t>
            </a:r>
            <a:r>
              <a:rPr lang="cs-CZ" sz="1200" dirty="0"/>
              <a:t>]. Dostupný pod </a:t>
            </a:r>
            <a:r>
              <a:rPr lang="cs-CZ" sz="1200" dirty="0" smtClean="0"/>
              <a:t>licencí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Svobodné licence GNU pro dokumenty verze 1.2 nebo libovolné vyšší verze publikované nadací Free Software </a:t>
            </a:r>
            <a:r>
              <a:rPr lang="cs-CZ" sz="1200" dirty="0" err="1"/>
              <a:t>Foundation</a:t>
            </a:r>
            <a:r>
              <a:rPr lang="cs-CZ" sz="1200" dirty="0"/>
              <a:t> </a:t>
            </a:r>
            <a:r>
              <a:rPr lang="cs-CZ" sz="1200" dirty="0" smtClean="0"/>
              <a:t>na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WWW: </a:t>
            </a:r>
            <a:r>
              <a:rPr lang="cs-CZ" sz="1200" dirty="0">
                <a:hlinkClick r:id="rId4"/>
              </a:rPr>
              <a:t>&lt;http://commons.wikimedia.org/wiki/</a:t>
            </a:r>
            <a:r>
              <a:rPr lang="cs-CZ" sz="1200" dirty="0" err="1">
                <a:hlinkClick r:id="rId4"/>
              </a:rPr>
              <a:t>File:Rana_Esculenta_Gaulsheim.jpg?uselang</a:t>
            </a:r>
            <a:r>
              <a:rPr lang="cs-CZ" sz="1200" dirty="0">
                <a:hlinkClick r:id="rId4"/>
              </a:rPr>
              <a:t>=</a:t>
            </a:r>
            <a:r>
              <a:rPr lang="cs-CZ" sz="1200" dirty="0" err="1">
                <a:hlinkClick r:id="rId4"/>
              </a:rPr>
              <a:t>cs</a:t>
            </a:r>
            <a:r>
              <a:rPr lang="cs-CZ" sz="1200" dirty="0">
                <a:hlinkClick r:id="rId4"/>
              </a:rPr>
              <a:t>&gt;. 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Obr.19 </a:t>
            </a:r>
            <a:r>
              <a:rPr lang="cs-CZ" sz="1200" dirty="0"/>
              <a:t>EVANHERK.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1.7.2006 [cit. </a:t>
            </a:r>
            <a:r>
              <a:rPr lang="cs-CZ" sz="1200" dirty="0" smtClean="0"/>
              <a:t>11.2.2012</a:t>
            </a:r>
            <a:r>
              <a:rPr lang="cs-CZ" sz="1200" dirty="0"/>
              <a:t>]. Dostupný pod licencí volné dílo na </a:t>
            </a:r>
            <a:endParaRPr lang="cs-CZ" sz="1200" dirty="0" smtClean="0"/>
          </a:p>
          <a:p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5"/>
              </a:rPr>
              <a:t>&lt;http://commons.wikimedia.org/wiki/File:Geelgerande01.jpg?uselang=</a:t>
            </a:r>
            <a:r>
              <a:rPr lang="cs-CZ" sz="1200" dirty="0" err="1">
                <a:hlinkClick r:id="rId5"/>
              </a:rPr>
              <a:t>cs</a:t>
            </a:r>
            <a:r>
              <a:rPr lang="cs-CZ" sz="1200" dirty="0">
                <a:hlinkClick r:id="rId5"/>
              </a:rPr>
              <a:t>&gt;.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Obr. 20 </a:t>
            </a:r>
            <a:r>
              <a:rPr lang="en-US" sz="1200" dirty="0"/>
              <a:t>DANIELS, Dick. </a:t>
            </a:r>
            <a:r>
              <a:rPr lang="en-US" sz="1200" i="1" dirty="0"/>
              <a:t>http://commons.wikimedia.org</a:t>
            </a:r>
            <a:r>
              <a:rPr lang="en-US" sz="1200" dirty="0"/>
              <a:t> [online]. 29.9.2010 [cit. </a:t>
            </a:r>
            <a:r>
              <a:rPr lang="en-US" sz="1200" dirty="0" smtClean="0"/>
              <a:t>11.</a:t>
            </a:r>
            <a:r>
              <a:rPr lang="cs-CZ" sz="1200" dirty="0" smtClean="0"/>
              <a:t>2</a:t>
            </a:r>
            <a:r>
              <a:rPr lang="en-US" sz="1200" dirty="0" smtClean="0"/>
              <a:t>.2012].</a:t>
            </a:r>
            <a:endParaRPr lang="cs-CZ" sz="1200" dirty="0" smtClean="0"/>
          </a:p>
          <a:p>
            <a:r>
              <a:rPr lang="en-US" sz="1200" dirty="0" smtClean="0"/>
              <a:t> </a:t>
            </a:r>
            <a:r>
              <a:rPr lang="en-US" sz="1200" dirty="0" err="1"/>
              <a:t>Dostupný</a:t>
            </a:r>
            <a:r>
              <a:rPr lang="en-US" sz="1200" dirty="0"/>
              <a:t> pod </a:t>
            </a:r>
            <a:r>
              <a:rPr lang="en-US" sz="1200" dirty="0" err="1"/>
              <a:t>licencí</a:t>
            </a:r>
            <a:r>
              <a:rPr lang="en-US" sz="1200" dirty="0"/>
              <a:t> Creative Commons </a:t>
            </a:r>
            <a:r>
              <a:rPr lang="en-US" sz="1200" dirty="0" err="1"/>
              <a:t>Uveďte</a:t>
            </a:r>
            <a:r>
              <a:rPr lang="en-US" sz="1200" dirty="0"/>
              <a:t> </a:t>
            </a:r>
            <a:r>
              <a:rPr lang="en-US" sz="1200" dirty="0" err="1"/>
              <a:t>autora-Zachovejte</a:t>
            </a:r>
            <a:r>
              <a:rPr lang="en-US" sz="1200" dirty="0"/>
              <a:t> </a:t>
            </a:r>
            <a:r>
              <a:rPr lang="en-US" sz="1200" dirty="0" err="1"/>
              <a:t>licenci</a:t>
            </a:r>
            <a:r>
              <a:rPr lang="en-US" sz="1200" dirty="0"/>
              <a:t> 3.0 </a:t>
            </a:r>
            <a:r>
              <a:rPr lang="en-US" sz="1200" dirty="0" err="1"/>
              <a:t>Unported</a:t>
            </a:r>
            <a:r>
              <a:rPr lang="en-US" sz="1200" dirty="0"/>
              <a:t> </a:t>
            </a:r>
            <a:r>
              <a:rPr lang="en-US" sz="1200" dirty="0" err="1" smtClean="0"/>
              <a:t>na</a:t>
            </a:r>
            <a:endParaRPr lang="cs-CZ" sz="1200" dirty="0" smtClean="0"/>
          </a:p>
          <a:p>
            <a:r>
              <a:rPr lang="en-US" sz="1200" dirty="0" smtClean="0"/>
              <a:t> </a:t>
            </a:r>
            <a:r>
              <a:rPr lang="en-US" sz="1200" dirty="0"/>
              <a:t>WWW: </a:t>
            </a:r>
            <a:r>
              <a:rPr lang="en-US" sz="1200" dirty="0">
                <a:hlinkClick r:id="rId6"/>
              </a:rPr>
              <a:t>&lt;http://commons.wikimedia.org/wiki/File:White_Stork_RWD.jpg?uselang=cs&gt;.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Obr.21 </a:t>
            </a:r>
            <a:r>
              <a:rPr lang="cs-CZ" sz="1200" dirty="0"/>
              <a:t>BURDETTE, Dwight.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25.5.2012 [cit. </a:t>
            </a:r>
            <a:r>
              <a:rPr lang="cs-CZ" sz="1200" dirty="0" smtClean="0"/>
              <a:t>11.2.2012</a:t>
            </a:r>
            <a:r>
              <a:rPr lang="cs-CZ" sz="1200" dirty="0"/>
              <a:t>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3.0 </a:t>
            </a:r>
            <a:r>
              <a:rPr lang="cs-CZ" sz="1200" dirty="0" err="1"/>
              <a:t>Unported</a:t>
            </a:r>
            <a:r>
              <a:rPr lang="cs-CZ" sz="1200" dirty="0"/>
              <a:t> </a:t>
            </a:r>
            <a:r>
              <a:rPr lang="cs-CZ" sz="1200" dirty="0" smtClean="0"/>
              <a:t>na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WWW: </a:t>
            </a:r>
            <a:r>
              <a:rPr lang="cs-CZ" sz="1100" dirty="0" smtClean="0">
                <a:hlinkClick r:id="rId7"/>
              </a:rPr>
              <a:t>http</a:t>
            </a:r>
            <a:r>
              <a:rPr lang="cs-CZ" sz="1100" dirty="0">
                <a:hlinkClick r:id="rId7"/>
              </a:rPr>
              <a:t>://</a:t>
            </a:r>
            <a:r>
              <a:rPr lang="cs-CZ" sz="1100" dirty="0" smtClean="0">
                <a:hlinkClick r:id="rId7"/>
              </a:rPr>
              <a:t>commons.wikimedia.org/wiki/File:Algae_Covered_Pond_Cherry_Hill_Road_Superior_Township_Michigan.JPG?uselang=cs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200" dirty="0"/>
              <a:t>Obr.22 USER:BOGDAN.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- [cit. </a:t>
            </a:r>
            <a:r>
              <a:rPr lang="cs-CZ" sz="1200" dirty="0" smtClean="0"/>
              <a:t>11.2.2012</a:t>
            </a:r>
            <a:r>
              <a:rPr lang="cs-CZ" sz="1200" dirty="0"/>
              <a:t>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pod licencí Svobodné licence GNU pro dokumenty verze 1.2 nebo libovolné vyšší verze publikované nadací </a:t>
            </a:r>
            <a:endParaRPr lang="cs-CZ" sz="1200" dirty="0" smtClean="0"/>
          </a:p>
          <a:p>
            <a:r>
              <a:rPr lang="cs-CZ" sz="1200" dirty="0" smtClean="0"/>
              <a:t>Free </a:t>
            </a:r>
            <a:r>
              <a:rPr lang="cs-CZ" sz="1200" dirty="0"/>
              <a:t>Software </a:t>
            </a:r>
            <a:r>
              <a:rPr lang="cs-CZ" sz="1200" dirty="0" err="1"/>
              <a:t>Foundation</a:t>
            </a:r>
            <a:r>
              <a:rPr lang="cs-CZ" sz="1200" dirty="0"/>
              <a:t> </a:t>
            </a:r>
            <a:r>
              <a:rPr lang="cs-CZ" sz="1200" dirty="0" smtClean="0"/>
              <a:t>na WWW</a:t>
            </a:r>
            <a:r>
              <a:rPr lang="cs-CZ" sz="1200" dirty="0"/>
              <a:t>: </a:t>
            </a:r>
            <a:r>
              <a:rPr lang="cs-CZ" sz="1200" dirty="0">
                <a:hlinkClick r:id="rId8"/>
              </a:rPr>
              <a:t>&lt;http://cs.wikipedia.org/wiki/Soubor:Typha_latifolia_02_bgiu.jpg&gt;.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dirty="0" smtClean="0"/>
              <a:t>Zdroje:  </a:t>
            </a:r>
          </a:p>
          <a:p>
            <a:r>
              <a:rPr lang="cs-CZ" sz="1050" dirty="0" smtClean="0">
                <a:latin typeface="Arial" pitchFamily="34" charset="0"/>
                <a:cs typeface="Arial" pitchFamily="34" charset="0"/>
              </a:rPr>
              <a:t>1.KOORDINÁTOR </a:t>
            </a:r>
            <a:r>
              <a:rPr lang="cs-CZ" sz="1050" dirty="0">
                <a:latin typeface="Arial" pitchFamily="34" charset="0"/>
                <a:cs typeface="Arial" pitchFamily="34" charset="0"/>
              </a:rPr>
              <a:t>KAROLÍNA BRYCZOVÁ VASKOVÁ. </a:t>
            </a:r>
            <a:r>
              <a:rPr lang="cs-CZ" sz="1050" i="1" dirty="0">
                <a:latin typeface="Arial" pitchFamily="34" charset="0"/>
                <a:cs typeface="Arial" pitchFamily="34" charset="0"/>
              </a:rPr>
              <a:t>ŠVP ZV Svobodná základní </a:t>
            </a:r>
            <a:r>
              <a:rPr lang="cs-CZ" sz="1050" i="1" dirty="0" err="1">
                <a:latin typeface="Arial" pitchFamily="34" charset="0"/>
                <a:cs typeface="Arial" pitchFamily="34" charset="0"/>
              </a:rPr>
              <a:t>škola,o.p.s</a:t>
            </a:r>
            <a:r>
              <a:rPr lang="cs-CZ" sz="1050" i="1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1050" dirty="0">
                <a:latin typeface="Arial" pitchFamily="34" charset="0"/>
                <a:cs typeface="Arial" pitchFamily="34" charset="0"/>
              </a:rPr>
              <a:t>. Jablonec nad Nisou: -, 2007, ISBN </a:t>
            </a:r>
            <a:r>
              <a:rPr lang="cs-CZ" sz="1050" dirty="0" smtClean="0">
                <a:latin typeface="Arial" pitchFamily="34" charset="0"/>
                <a:cs typeface="Arial" pitchFamily="34" charset="0"/>
              </a:rPr>
              <a:t>-.</a:t>
            </a:r>
          </a:p>
          <a:p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050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1050" dirty="0"/>
              <a:t>ŠTIKOVÁ, Věra. </a:t>
            </a:r>
            <a:r>
              <a:rPr lang="cs-CZ" sz="1050" i="1" dirty="0"/>
              <a:t>Přírodověda 4</a:t>
            </a:r>
            <a:r>
              <a:rPr lang="cs-CZ" sz="1050" dirty="0"/>
              <a:t>. Brno: Nová škola, s.r.o., 2003, ISBN 80-7289-052-2</a:t>
            </a:r>
            <a:r>
              <a:rPr lang="cs-CZ" sz="1050" dirty="0" smtClean="0"/>
              <a:t>.</a:t>
            </a:r>
          </a:p>
          <a:p>
            <a:endParaRPr lang="cs-CZ" sz="1050" dirty="0">
              <a:latin typeface="Arial" pitchFamily="34" charset="0"/>
              <a:cs typeface="Arial" pitchFamily="34" charset="0"/>
            </a:endParaRPr>
          </a:p>
          <a:p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endParaRPr lang="cs-CZ" sz="1050" dirty="0">
              <a:latin typeface="Arial" pitchFamily="34" charset="0"/>
              <a:cs typeface="Arial" pitchFamily="34" charset="0"/>
            </a:endParaRPr>
          </a:p>
          <a:p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endParaRPr lang="cs-CZ" sz="105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6596390"/>
            <a:ext cx="475001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45190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1364</TotalTime>
  <Words>1332</Words>
  <Application>Microsoft Office PowerPoint</Application>
  <PresentationFormat>Předvádění na obrazovce (4:3)</PresentationFormat>
  <Paragraphs>182</Paragraphs>
  <Slides>12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Slunovrat</vt:lpstr>
      <vt:lpstr>Acrobat Document</vt:lpstr>
      <vt:lpstr>Název školy: Svobodná základní škola,o.p.s. Autor: Radka Nývltová Název materiálu: VY_32_INOVACE_07_PŘÍRODOVĚDA _4.TŘ. Název: SPOLEČENSTVO VOD   Číslo projektu: CZ.1.07/1.4.00/21.0929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114</cp:revision>
  <dcterms:created xsi:type="dcterms:W3CDTF">2012-08-28T09:03:40Z</dcterms:created>
  <dcterms:modified xsi:type="dcterms:W3CDTF">2013-05-06T19:49:51Z</dcterms:modified>
</cp:coreProperties>
</file>