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7" r:id="rId6"/>
    <p:sldId id="261" r:id="rId7"/>
    <p:sldId id="262" r:id="rId8"/>
    <p:sldId id="263" r:id="rId9"/>
    <p:sldId id="265" r:id="rId10"/>
    <p:sldId id="268" r:id="rId11"/>
    <p:sldId id="269" r:id="rId12"/>
    <p:sldId id="266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862" autoAdjust="0"/>
    <p:restoredTop sz="94660"/>
  </p:normalViewPr>
  <p:slideViewPr>
    <p:cSldViewPr>
      <p:cViewPr varScale="1">
        <p:scale>
          <a:sx n="66" d="100"/>
          <a:sy n="66" d="100"/>
        </p:scale>
        <p:origin x="-128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734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400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578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47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627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6666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603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821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402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561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419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95D98-A438-4F64-820A-3CCDCD20EAC6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505B3-B562-4F57-9364-0DC8ACB76A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6804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Kalend%C3%A1%C5%9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Letopo%C4%8De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Generac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Orloj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b/b2/Prague_-_Astronomical_Clock_Detail_1.JPG/260px-Prague_-_Astronomical_Clock_Detail_1.JPG" TargetMode="External"/><Relationship Id="rId2" Type="http://schemas.openxmlformats.org/officeDocument/2006/relationships/hyperlink" Target="http://cs.wikipedia.org/wiki/Soubor:7044_-_Venezia_-_P.zza_S._Marco_-_Torre_dell'orologio_-_Foto_Giovanni_Dall'Orto,_12-Aug-2007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thumb/6/66/FamiliaOjeda.JPG/200px-FamiliaOjeda.JPG" TargetMode="External"/><Relationship Id="rId4" Type="http://schemas.openxmlformats.org/officeDocument/2006/relationships/hyperlink" Target="http://upload.wikimedia.org/wikipedia/commons/thumb/9/9a/Andriy_Sadovyy_with_family.jpg/200px-Andriy_Sadovyy_with_famil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r>
              <a:rPr lang="cs-CZ" dirty="0" smtClean="0"/>
              <a:t>Čas a jeho měření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19672" y="1988840"/>
            <a:ext cx="7056784" cy="4536504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VY_32_INOVACE_10_A_01_ČAS A JEHO MĚŘENÍ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LIDÉ A ČAS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39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7609109"/>
              </p:ext>
            </p:extLst>
          </p:nvPr>
        </p:nvGraphicFramePr>
        <p:xfrm>
          <a:off x="1259632" y="1628800"/>
          <a:ext cx="6834212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3. února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14.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února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V.A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Vlastivěda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Lidé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čas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Čas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měření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čas, Slunce, rok, měsíc, den, kalendář, letopočet, generace, orloj, hodiny, minulost, historik, archeolog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750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FF0000">
              <a:alpha val="50196"/>
            </a:srgb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/>
              <a:t>Čas a jeho měření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dirty="0" smtClean="0"/>
              <a:t>Plynutí času si lidé uvědomovali odjakživa.</a:t>
            </a:r>
          </a:p>
          <a:p>
            <a:pPr marL="0" indent="0">
              <a:buNone/>
            </a:pPr>
            <a:r>
              <a:rPr lang="cs-CZ" sz="2500" b="1" dirty="0" smtClean="0"/>
              <a:t>Čas začali měřit podle opakujících se jevů na obloze:</a:t>
            </a:r>
          </a:p>
          <a:p>
            <a:pPr>
              <a:buFontTx/>
              <a:buChar char="-"/>
            </a:pPr>
            <a:r>
              <a:rPr lang="cs-CZ" sz="2500" dirty="0" smtClean="0"/>
              <a:t>ve dne podle postavení Slunce</a:t>
            </a:r>
          </a:p>
          <a:p>
            <a:pPr>
              <a:buFontTx/>
              <a:buChar char="-"/>
            </a:pPr>
            <a:r>
              <a:rPr lang="cs-CZ" sz="2500" dirty="0" smtClean="0"/>
              <a:t>v průběhu roku podle postavení hvězd</a:t>
            </a:r>
          </a:p>
          <a:p>
            <a:pPr>
              <a:buFontTx/>
              <a:buChar char="-"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b="1" dirty="0" smtClean="0"/>
              <a:t>Již v pravěku byly stanoveny a používány tyto časové jednotky:</a:t>
            </a:r>
            <a:endParaRPr lang="cs-CZ" sz="2500" b="1" dirty="0"/>
          </a:p>
          <a:p>
            <a:pPr marL="0" indent="0">
              <a:buNone/>
            </a:pPr>
            <a:r>
              <a:rPr lang="cs-CZ" sz="2500" b="1" dirty="0" smtClean="0"/>
              <a:t>1 rok </a:t>
            </a:r>
            <a:r>
              <a:rPr lang="cs-CZ" sz="2500" dirty="0" smtClean="0"/>
              <a:t>– doba, za kterou Země oběhne jednou kolem Slunce</a:t>
            </a:r>
          </a:p>
          <a:p>
            <a:pPr marL="0" indent="0">
              <a:buNone/>
            </a:pPr>
            <a:r>
              <a:rPr lang="cs-CZ" sz="2500" b="1" dirty="0" smtClean="0"/>
              <a:t>1 měsíc </a:t>
            </a:r>
            <a:r>
              <a:rPr lang="cs-CZ" sz="2500" dirty="0" smtClean="0"/>
              <a:t>– délka oběhu Měsíce kolem Země (přibližně 30 dní)</a:t>
            </a:r>
          </a:p>
          <a:p>
            <a:pPr marL="0" indent="0">
              <a:buNone/>
            </a:pPr>
            <a:r>
              <a:rPr lang="cs-CZ" sz="2500" b="1" dirty="0" smtClean="0"/>
              <a:t>1 den </a:t>
            </a:r>
            <a:r>
              <a:rPr lang="cs-CZ" sz="2500" dirty="0" smtClean="0"/>
              <a:t>– doba jednoho otočení Země kolem své osy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/>
              <a:t>Postupem času lidé rozdělili rok na 12 měsíců a každý měsíc na 30 až 31 dní (pouze únor je kratší) –</a:t>
            </a:r>
          </a:p>
          <a:p>
            <a:pPr marL="0" indent="0">
              <a:buNone/>
            </a:pPr>
            <a:r>
              <a:rPr lang="cs-CZ" sz="2500" dirty="0" smtClean="0"/>
              <a:t>měsíce pojmenovali a každý den dostal číslo – tak vznikl </a:t>
            </a:r>
            <a:r>
              <a:rPr lang="cs-CZ" sz="2500" b="1" dirty="0" smtClean="0">
                <a:hlinkClick r:id="rId2"/>
              </a:rPr>
              <a:t>kalendář</a:t>
            </a:r>
            <a:r>
              <a:rPr lang="cs-CZ" sz="2500" dirty="0" smtClean="0"/>
              <a:t>.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29300052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928992" cy="778098"/>
          </a:xfrm>
          <a:solidFill>
            <a:srgbClr val="FF7C8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Čas a jeho měření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500" dirty="0" smtClean="0"/>
              <a:t>Historie lidstva je však nesmírně dlouhá ve srovnání s délkou jednoho lidského života – vyjadřuje se ve stoletích a tisíciletích (časová osa).</a:t>
            </a:r>
          </a:p>
          <a:p>
            <a:pPr marL="0" indent="0">
              <a:buNone/>
            </a:pPr>
            <a:r>
              <a:rPr lang="cs-CZ" sz="2500" b="1" dirty="0" smtClean="0">
                <a:hlinkClick r:id="rId2"/>
              </a:rPr>
              <a:t>Letopočet</a:t>
            </a:r>
            <a:r>
              <a:rPr lang="cs-CZ" sz="2500" b="1" dirty="0" smtClean="0"/>
              <a:t> </a:t>
            </a:r>
            <a:r>
              <a:rPr lang="cs-CZ" sz="2500" dirty="0" smtClean="0"/>
              <a:t>– jeho počítání vztahujeme k roku domnělého narození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Ježíše Krista (počátek našeho letopočtu):</a:t>
            </a:r>
          </a:p>
          <a:p>
            <a:pPr marL="0" indent="0">
              <a:buNone/>
            </a:pPr>
            <a:r>
              <a:rPr lang="cs-CZ" sz="2500" dirty="0" smtClean="0"/>
              <a:t>150 př. n. l. (před naším letopočtem)       150 n. l. (našeho letopočtu)</a:t>
            </a:r>
          </a:p>
          <a:p>
            <a:pPr marL="0" indent="0">
              <a:buNone/>
            </a:pPr>
            <a:r>
              <a:rPr lang="cs-CZ" sz="2500" dirty="0" smtClean="0"/>
              <a:t>150 př. Kr. (před Kristem)                            150 po Kr. (po Kristu)</a:t>
            </a:r>
          </a:p>
          <a:p>
            <a:pPr marL="0" indent="0">
              <a:buNone/>
            </a:pPr>
            <a:r>
              <a:rPr lang="cs-CZ" sz="2500" dirty="0" smtClean="0"/>
              <a:t>Letopočet na století převedeme, připočteme-li k počtu stovek v letopočtu jednu. Platí i opačný postup. Stejně počítáme i tisíciletí:</a:t>
            </a:r>
          </a:p>
          <a:p>
            <a:pPr marL="0" indent="0">
              <a:buNone/>
            </a:pPr>
            <a:r>
              <a:rPr lang="cs-CZ" sz="2500" dirty="0" smtClean="0"/>
              <a:t> 581                                 803 př. n. l.                                  1996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5 + 1 = 6   6.století       8 + 1 = 9   9.století př. n. l.        19 + 1 = 20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0 + 1 = 1   1.tisíciletí    0 + 1 = 1    1.tisíciletí př. n. l.       1 + 1 = 2  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2915816" y="5085184"/>
            <a:ext cx="0" cy="12241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732240" y="5085184"/>
            <a:ext cx="0" cy="12241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8741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928992" cy="778098"/>
          </a:xfrm>
          <a:solidFill>
            <a:srgbClr val="FF7C8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Čas a jeho měření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61662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500" b="1" dirty="0" smtClean="0"/>
              <a:t>Urči století a tisíciletí u letopočtů: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1867 př. n. l.        ........      ........               985 n. l.              ........      ........</a:t>
            </a:r>
          </a:p>
          <a:p>
            <a:pPr marL="0" indent="0">
              <a:buNone/>
            </a:pPr>
            <a:r>
              <a:rPr lang="cs-CZ" sz="2500" dirty="0" smtClean="0"/>
              <a:t>1000 po. K.          ........      ........             1432 př. K.           ........      ........</a:t>
            </a:r>
          </a:p>
          <a:p>
            <a:pPr marL="0" indent="0">
              <a:buNone/>
            </a:pPr>
            <a:r>
              <a:rPr lang="cs-CZ" sz="2500" dirty="0" smtClean="0"/>
              <a:t>2005 n. l.              ........      ........             3801 př. n. l.        ........      ........</a:t>
            </a:r>
          </a:p>
          <a:p>
            <a:pPr marL="0" indent="0">
              <a:buNone/>
            </a:pPr>
            <a:r>
              <a:rPr lang="cs-CZ" sz="2500" dirty="0" smtClean="0"/>
              <a:t>  503 př. K.            ........      ........             1999 n. l.             ........      ........</a:t>
            </a:r>
          </a:p>
          <a:p>
            <a:pPr marL="0" indent="0">
              <a:buNone/>
            </a:pPr>
            <a:r>
              <a:rPr lang="cs-CZ" sz="2500" dirty="0" smtClean="0"/>
              <a:t>1115 n. l.              ........      ........               500 př. n. l.        ........      ........</a:t>
            </a:r>
          </a:p>
          <a:p>
            <a:pPr marL="0" indent="0">
              <a:buNone/>
            </a:pPr>
            <a:r>
              <a:rPr lang="cs-CZ" sz="2500" dirty="0" smtClean="0"/>
              <a:t>4000 př. K.            ........      ........             2000 n. l.             ........      ........</a:t>
            </a:r>
          </a:p>
          <a:p>
            <a:pPr marL="0" indent="0">
              <a:buNone/>
            </a:pPr>
            <a:r>
              <a:rPr lang="cs-CZ" sz="2500" dirty="0" smtClean="0"/>
              <a:t>  791 př. n. l.         ........      ........             1969 po. K.          ........      ........     </a:t>
            </a:r>
          </a:p>
          <a:p>
            <a:pPr marL="0" indent="0">
              <a:buNone/>
            </a:pPr>
            <a:r>
              <a:rPr lang="cs-CZ" sz="2500" dirty="0" smtClean="0"/>
              <a:t>5999 př. K.            ........      ........               899 n. l.              ........      ........</a:t>
            </a:r>
          </a:p>
          <a:p>
            <a:pPr marL="0" indent="0">
              <a:buNone/>
            </a:pPr>
            <a:r>
              <a:rPr lang="cs-CZ" sz="2500" dirty="0" smtClean="0"/>
              <a:t>1009 n. l.              ........      ........               159 po. K.           ........      ........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999 př. K.            ........      ........              2001 n. l.             ........      ........</a:t>
            </a:r>
          </a:p>
        </p:txBody>
      </p:sp>
    </p:spTree>
    <p:extLst>
      <p:ext uri="{BB962C8B-B14F-4D97-AF65-F5344CB8AC3E}">
        <p14:creationId xmlns:p14="http://schemas.microsoft.com/office/powerpoint/2010/main" val="36570619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FF7C80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/>
              <a:t>Čas a jeho měření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23743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hlinkClick r:id="rId2"/>
              </a:rPr>
              <a:t>Generace</a:t>
            </a:r>
            <a:r>
              <a:rPr lang="cs-CZ" sz="2500" b="1" dirty="0" smtClean="0"/>
              <a:t>:</a:t>
            </a:r>
          </a:p>
          <a:p>
            <a:pPr marL="0" indent="0">
              <a:buNone/>
            </a:pPr>
            <a:r>
              <a:rPr lang="cs-CZ" sz="2500" dirty="0" smtClean="0"/>
              <a:t>– přibližně stejně staří lidé spjaté stejnou dobou a stejnými názory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(pokolení)</a:t>
            </a:r>
          </a:p>
          <a:p>
            <a:pPr marL="0" indent="0">
              <a:buNone/>
            </a:pPr>
            <a:r>
              <a:rPr lang="cs-CZ" sz="2500" dirty="0" smtClean="0"/>
              <a:t>– časový úsek asi 25 až 30 let (v jedné rodině se v průběhu století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vystřídají 3 až 4 generace – rodiče mají děti)</a:t>
            </a:r>
          </a:p>
          <a:p>
            <a:pPr marL="0" indent="0">
              <a:buNone/>
            </a:pPr>
            <a:r>
              <a:rPr lang="cs-CZ" sz="2500" dirty="0" smtClean="0"/>
              <a:t> </a:t>
            </a:r>
            <a:r>
              <a:rPr lang="cs-CZ" sz="2500" dirty="0"/>
              <a:t> </a:t>
            </a:r>
            <a:r>
              <a:rPr lang="cs-CZ" sz="2500" dirty="0" smtClean="0"/>
              <a:t>                  děti                 rodiče                prarodiče              </a:t>
            </a:r>
          </a:p>
          <a:p>
            <a:pPr marL="0" indent="0">
              <a:buNone/>
            </a:pPr>
            <a:r>
              <a:rPr lang="cs-CZ" sz="2500" dirty="0" smtClean="0"/>
              <a:t> děti           rodiče            prarodiče          praprarodiče           </a:t>
            </a:r>
          </a:p>
          <a:p>
            <a:pPr marL="0" indent="0">
              <a:buNone/>
            </a:pPr>
            <a:r>
              <a:rPr lang="cs-CZ" sz="2300" dirty="0" smtClean="0"/>
              <a:t> </a:t>
            </a:r>
            <a:endParaRPr lang="cs-CZ" sz="23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09120"/>
            <a:ext cx="2880320" cy="2167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09" y="4509118"/>
            <a:ext cx="3420649" cy="2167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6"/>
          <p:cNvCxnSpPr/>
          <p:nvPr/>
        </p:nvCxnSpPr>
        <p:spPr>
          <a:xfrm flipH="1">
            <a:off x="505241" y="3605847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05241" y="3585243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7236296" y="3413332"/>
            <a:ext cx="1374862" cy="33032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1.generace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236296" y="3870903"/>
            <a:ext cx="1374862" cy="33488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2.generace</a:t>
            </a:r>
            <a:endParaRPr lang="cs-CZ" dirty="0"/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4281056" y="3578494"/>
            <a:ext cx="9785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2267744" y="3585243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899593" y="4060883"/>
            <a:ext cx="7577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2555776" y="4060883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4614445" y="4038347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0" name="Přímá spojnice 3079"/>
          <p:cNvCxnSpPr/>
          <p:nvPr/>
        </p:nvCxnSpPr>
        <p:spPr>
          <a:xfrm flipH="1">
            <a:off x="6680895" y="3578494"/>
            <a:ext cx="5554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2" name="Přímá spojnice 3081"/>
          <p:cNvCxnSpPr>
            <a:stCxn id="11" idx="1"/>
          </p:cNvCxnSpPr>
          <p:nvPr/>
        </p:nvCxnSpPr>
        <p:spPr>
          <a:xfrm flipH="1">
            <a:off x="6958595" y="4038347"/>
            <a:ext cx="2777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70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778098"/>
          </a:xfrm>
          <a:solidFill>
            <a:srgbClr val="FF7C80"/>
          </a:solidFill>
        </p:spPr>
        <p:txBody>
          <a:bodyPr/>
          <a:lstStyle/>
          <a:p>
            <a:r>
              <a:rPr lang="cs-CZ" b="1" dirty="0" smtClean="0"/>
              <a:t>Čas a jeho měření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5688632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500" b="1" dirty="0" smtClean="0"/>
              <a:t>Čas se měří v hodinách, minutách a vteřinách (sekundách).</a:t>
            </a:r>
          </a:p>
          <a:p>
            <a:pPr marL="0" indent="0">
              <a:buNone/>
            </a:pPr>
            <a:r>
              <a:rPr lang="cs-CZ" sz="2500" b="1" dirty="0" smtClean="0"/>
              <a:t>První hodiny k měření času </a:t>
            </a:r>
            <a:r>
              <a:rPr lang="cs-CZ" sz="2500" dirty="0" smtClean="0"/>
              <a:t>– sluneční (jen ve dne)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– přesýpací (musely se ručně otáčet)</a:t>
            </a:r>
          </a:p>
          <a:p>
            <a:pPr marL="0" indent="0">
              <a:buNone/>
            </a:pPr>
            <a:r>
              <a:rPr lang="cs-CZ" sz="2500" b="1" dirty="0" smtClean="0"/>
              <a:t>Později vznikly první mechanické hodiny: </a:t>
            </a:r>
          </a:p>
          <a:p>
            <a:pPr marL="0" indent="0">
              <a:buNone/>
            </a:pPr>
            <a:r>
              <a:rPr lang="cs-CZ" sz="2500" dirty="0" smtClean="0"/>
              <a:t>– měřily čas bez ohledu na okolnosti </a:t>
            </a:r>
          </a:p>
          <a:p>
            <a:pPr marL="0" indent="0">
              <a:buNone/>
            </a:pPr>
            <a:r>
              <a:rPr lang="cs-CZ" sz="2500" dirty="0" smtClean="0"/>
              <a:t>(v Evropě ve 14.století – </a:t>
            </a:r>
            <a:r>
              <a:rPr lang="cs-CZ" sz="2500" dirty="0" smtClean="0">
                <a:hlinkClick r:id="rId2"/>
              </a:rPr>
              <a:t>orloje</a:t>
            </a:r>
            <a:r>
              <a:rPr lang="cs-CZ" sz="2500" dirty="0" smtClean="0"/>
              <a:t> – pohánělo je kyvadlo)</a:t>
            </a:r>
          </a:p>
          <a:p>
            <a:pPr marL="0" indent="0">
              <a:buNone/>
            </a:pPr>
            <a:r>
              <a:rPr lang="cs-CZ" sz="2500" dirty="0" smtClean="0"/>
              <a:t>– až do 16.století měly hodiny jen jednu ručičku pro ukazování celých hodin, teprve pak se objevila i minutová ručička</a:t>
            </a:r>
          </a:p>
          <a:p>
            <a:pPr marL="0" indent="0">
              <a:buNone/>
            </a:pPr>
            <a:r>
              <a:rPr lang="cs-CZ" sz="2500" dirty="0" smtClean="0"/>
              <a:t>– obyčejní lidé se řídili stejně přirozeným průběhem dne či zvoněním kostelních zvonů a ne hodinami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b="1" dirty="0" smtClean="0"/>
              <a:t>Jednotný čas byl zaveden až v 19.století </a:t>
            </a:r>
            <a:r>
              <a:rPr lang="cs-CZ" sz="2500" dirty="0" smtClean="0"/>
              <a:t>(železniční společnosti zavedly jízdní řády), tehdy začali lidé spěchat.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11384818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90864" cy="778098"/>
          </a:xfrm>
          <a:solidFill>
            <a:srgbClr val="FF7C80"/>
          </a:solidFill>
        </p:spPr>
        <p:txBody>
          <a:bodyPr>
            <a:normAutofit/>
          </a:bodyPr>
          <a:lstStyle/>
          <a:p>
            <a:r>
              <a:rPr lang="cs-CZ" b="1" dirty="0" smtClean="0"/>
              <a:t>Čas a jeho měření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</a:t>
            </a:r>
            <a:r>
              <a:rPr lang="cs-CZ" sz="2500" i="1" dirty="0" smtClean="0"/>
              <a:t>Orloj v Benátkách                       Staroměstský orloj v Praze</a:t>
            </a:r>
            <a:endParaRPr lang="cs-CZ" sz="25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424847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627" y="1556792"/>
            <a:ext cx="4329749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868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50106"/>
          </a:xfrm>
          <a:solidFill>
            <a:srgbClr val="FF7C80"/>
          </a:solidFill>
        </p:spPr>
        <p:txBody>
          <a:bodyPr/>
          <a:lstStyle/>
          <a:p>
            <a:r>
              <a:rPr lang="cs-CZ" b="1" dirty="0" smtClean="0"/>
              <a:t>Čas a jeho měření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500" b="1" dirty="0" smtClean="0"/>
              <a:t>Odpověz na otázky:</a:t>
            </a:r>
          </a:p>
          <a:p>
            <a:pPr marL="0" indent="0">
              <a:buNone/>
            </a:pPr>
            <a:endParaRPr lang="cs-CZ" sz="2500" b="1" dirty="0" smtClean="0"/>
          </a:p>
          <a:p>
            <a:pPr marL="0" indent="0">
              <a:buNone/>
            </a:pPr>
            <a:r>
              <a:rPr lang="cs-CZ" sz="2500" dirty="0" smtClean="0"/>
              <a:t>Na čem bylo založeno měření času?</a:t>
            </a:r>
          </a:p>
          <a:p>
            <a:pPr marL="0" indent="0">
              <a:buNone/>
            </a:pPr>
            <a:r>
              <a:rPr lang="cs-CZ" sz="2500" dirty="0" smtClean="0"/>
              <a:t>Jak dělíme rok? Jak měsíc?</a:t>
            </a:r>
          </a:p>
          <a:p>
            <a:pPr marL="0" indent="0">
              <a:buNone/>
            </a:pPr>
            <a:r>
              <a:rPr lang="cs-CZ" sz="2500" dirty="0"/>
              <a:t>P</a:t>
            </a:r>
            <a:r>
              <a:rPr lang="cs-CZ" sz="2500" dirty="0" smtClean="0"/>
              <a:t>roč asi stanovili lidé i týden?</a:t>
            </a:r>
          </a:p>
          <a:p>
            <a:pPr marL="0" indent="0">
              <a:buNone/>
            </a:pPr>
            <a:r>
              <a:rPr lang="cs-CZ" sz="2500" dirty="0" smtClean="0"/>
              <a:t>Mají všechny měsíce stejný počet dnů?</a:t>
            </a:r>
          </a:p>
          <a:p>
            <a:pPr marL="0" indent="0">
              <a:buNone/>
            </a:pPr>
            <a:r>
              <a:rPr lang="cs-CZ" sz="2500" dirty="0" smtClean="0"/>
              <a:t>Co je to generace?</a:t>
            </a:r>
          </a:p>
          <a:p>
            <a:pPr marL="0" indent="0">
              <a:buNone/>
            </a:pPr>
            <a:r>
              <a:rPr lang="cs-CZ" sz="2500" dirty="0" smtClean="0"/>
              <a:t>Jaká je průměrná délka lidského života?</a:t>
            </a:r>
          </a:p>
          <a:p>
            <a:pPr marL="0" indent="0">
              <a:buNone/>
            </a:pPr>
            <a:r>
              <a:rPr lang="cs-CZ" sz="2500" dirty="0" smtClean="0"/>
              <a:t>Proč lidé dlouho vystačili s měřením času na dny?</a:t>
            </a:r>
          </a:p>
          <a:p>
            <a:pPr marL="0" indent="0">
              <a:buNone/>
            </a:pPr>
            <a:r>
              <a:rPr lang="cs-CZ" sz="2500" dirty="0" smtClean="0"/>
              <a:t>Jaké byly první hodiny k měření času?</a:t>
            </a:r>
          </a:p>
          <a:p>
            <a:pPr marL="0" indent="0">
              <a:buNone/>
            </a:pPr>
            <a:r>
              <a:rPr lang="cs-CZ" sz="2500" dirty="0" smtClean="0"/>
              <a:t>Kdo si první pořizoval mechanické hodiny a jak vypadaly?</a:t>
            </a:r>
          </a:p>
          <a:p>
            <a:pPr marL="0" indent="0">
              <a:buNone/>
            </a:pPr>
            <a:r>
              <a:rPr lang="cs-CZ" sz="2500" dirty="0" smtClean="0"/>
              <a:t>Proč a kdy bylo nutné stanovit jednotný čas?</a:t>
            </a:r>
          </a:p>
          <a:p>
            <a:pPr marL="0" indent="0">
              <a:buNone/>
            </a:pP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22014677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64096"/>
          </a:xfrm>
          <a:solidFill>
            <a:srgbClr val="FF7C80"/>
          </a:solidFill>
        </p:spPr>
        <p:txBody>
          <a:bodyPr/>
          <a:lstStyle/>
          <a:p>
            <a:r>
              <a:rPr lang="cs-CZ" b="1" dirty="0" smtClean="0"/>
              <a:t>Zkoumání minulosti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500" dirty="0" smtClean="0"/>
              <a:t>                                                   </a:t>
            </a:r>
            <a:r>
              <a:rPr lang="cs-CZ" sz="2500" b="1" dirty="0" smtClean="0"/>
              <a:t>historici</a:t>
            </a:r>
          </a:p>
          <a:p>
            <a:pPr marL="0" indent="0">
              <a:buNone/>
            </a:pPr>
            <a:r>
              <a:rPr lang="cs-CZ" sz="2500" b="1" dirty="0" smtClean="0"/>
              <a:t>Minulost zkoumají </a:t>
            </a:r>
          </a:p>
          <a:p>
            <a:pPr marL="0" indent="0">
              <a:buNone/>
            </a:pPr>
            <a:r>
              <a:rPr lang="cs-CZ" sz="2500" b="1" dirty="0"/>
              <a:t> </a:t>
            </a:r>
            <a:r>
              <a:rPr lang="cs-CZ" sz="2500" b="1" dirty="0" smtClean="0"/>
              <a:t>                                                  archeologové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b="1" dirty="0" smtClean="0"/>
              <a:t>Historik</a:t>
            </a:r>
          </a:p>
          <a:p>
            <a:pPr>
              <a:buFontTx/>
              <a:buChar char="-"/>
            </a:pPr>
            <a:r>
              <a:rPr lang="cs-CZ" sz="2500" dirty="0" smtClean="0"/>
              <a:t>pracuje hlavně s dokumenty (dopisy, účty, staré knihy)</a:t>
            </a:r>
          </a:p>
          <a:p>
            <a:pPr>
              <a:buFontTx/>
              <a:buChar char="-"/>
            </a:pPr>
            <a:r>
              <a:rPr lang="cs-CZ" sz="2500" dirty="0" smtClean="0"/>
              <a:t>sestavuje příběh dějin</a:t>
            </a:r>
          </a:p>
          <a:p>
            <a:pPr marL="0" indent="0">
              <a:buNone/>
            </a:pPr>
            <a:r>
              <a:rPr lang="cs-CZ" sz="2500" b="1" dirty="0" smtClean="0"/>
              <a:t>Archeolog</a:t>
            </a:r>
          </a:p>
          <a:p>
            <a:pPr>
              <a:buFontTx/>
              <a:buChar char="-"/>
            </a:pPr>
            <a:r>
              <a:rPr lang="cs-CZ" sz="2500" dirty="0" smtClean="0"/>
              <a:t>shromažďuje nálezy při archeologických vykopávkách</a:t>
            </a:r>
          </a:p>
          <a:p>
            <a:pPr>
              <a:buFontTx/>
              <a:buChar char="-"/>
            </a:pPr>
            <a:r>
              <a:rPr lang="cs-CZ" sz="2500" dirty="0" smtClean="0"/>
              <a:t>zaznamenává i okolnosti jejich nalezení</a:t>
            </a:r>
          </a:p>
          <a:p>
            <a:pPr marL="0" indent="0">
              <a:buNone/>
            </a:pPr>
            <a:r>
              <a:rPr lang="cs-CZ" sz="2500" b="1" dirty="0" smtClean="0"/>
              <a:t>Historici i archeologové </a:t>
            </a:r>
            <a:r>
              <a:rPr lang="cs-CZ" sz="2500" dirty="0" smtClean="0"/>
              <a:t>spolupracují a využívají poznatky i z jiných vědních oborů (lékařství, chemie, fyzika, geografie aj.)</a:t>
            </a:r>
            <a:endParaRPr lang="cs-CZ" sz="2500" dirty="0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2987824" y="1484784"/>
            <a:ext cx="1152128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987824" y="1916832"/>
            <a:ext cx="1152128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84108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50106"/>
          </a:xfrm>
          <a:solidFill>
            <a:srgbClr val="FF7C80"/>
          </a:solidFill>
        </p:spPr>
        <p:txBody>
          <a:bodyPr/>
          <a:lstStyle/>
          <a:p>
            <a:r>
              <a:rPr lang="cs-CZ" b="1" dirty="0" smtClean="0"/>
              <a:t>Zkoumání minulosti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500" b="1" dirty="0" smtClean="0"/>
              <a:t>Odpověz na otázky:</a:t>
            </a:r>
          </a:p>
          <a:p>
            <a:pPr marL="0" indent="0">
              <a:buNone/>
            </a:pPr>
            <a:endParaRPr lang="cs-CZ" sz="2500" b="1" dirty="0" smtClean="0"/>
          </a:p>
          <a:p>
            <a:pPr marL="0" indent="0">
              <a:buNone/>
            </a:pPr>
            <a:r>
              <a:rPr lang="cs-CZ" sz="2500" dirty="0" smtClean="0"/>
              <a:t>Jaký je rozdíl mezi prací historika a archeologa?</a:t>
            </a:r>
          </a:p>
          <a:p>
            <a:pPr marL="0" indent="0">
              <a:buNone/>
            </a:pPr>
            <a:r>
              <a:rPr lang="cs-CZ" sz="2500" dirty="0" smtClean="0"/>
              <a:t>Proč odborníci těchto oborů úzce specializují?</a:t>
            </a:r>
          </a:p>
          <a:p>
            <a:pPr marL="0" indent="0">
              <a:buNone/>
            </a:pPr>
            <a:r>
              <a:rPr lang="cs-CZ" sz="2500" dirty="0" smtClean="0"/>
              <a:t>Proč je vždy důležité shromáždit co nejvíc dokumentů a správně je vyhodnotit?</a:t>
            </a:r>
          </a:p>
          <a:p>
            <a:pPr marL="0" indent="0">
              <a:buNone/>
            </a:pPr>
            <a:r>
              <a:rPr lang="cs-CZ" sz="2500" dirty="0" smtClean="0"/>
              <a:t>Čím podle vás mohou přispět při zkoumání minulosti odborníci z různých oborů?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21680851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3. </a:t>
            </a:r>
            <a:r>
              <a:rPr lang="cs-CZ" sz="2300" smtClean="0">
                <a:solidFill>
                  <a:prstClr val="black"/>
                </a:solidFill>
              </a:rPr>
              <a:t>únor</a:t>
            </a:r>
            <a:r>
              <a:rPr lang="cs-CZ" sz="2300" smtClean="0">
                <a:solidFill>
                  <a:prstClr val="black"/>
                </a:solidFill>
              </a:rPr>
              <a:t>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4.- </a:t>
            </a:r>
            <a:r>
              <a:rPr lang="cs-CZ" sz="2300" dirty="0">
                <a:solidFill>
                  <a:prstClr val="black"/>
                </a:solidFill>
              </a:rPr>
              <a:t>5</a:t>
            </a:r>
            <a:r>
              <a:rPr lang="cs-CZ" sz="2300" dirty="0" smtClean="0">
                <a:solidFill>
                  <a:prstClr val="black"/>
                </a:solidFill>
              </a:rPr>
              <a:t>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>
                <a:solidFill>
                  <a:prstClr val="black"/>
                </a:solidFill>
              </a:rPr>
              <a:t>Seznámení s </a:t>
            </a:r>
            <a:r>
              <a:rPr lang="cs-CZ" sz="2300" dirty="0" smtClean="0">
                <a:solidFill>
                  <a:prstClr val="black"/>
                </a:solidFill>
              </a:rPr>
              <a:t>pojmy </a:t>
            </a:r>
            <a:r>
              <a:rPr lang="cs-CZ" sz="2300" i="1" dirty="0" smtClean="0">
                <a:solidFill>
                  <a:prstClr val="black"/>
                </a:solidFill>
              </a:rPr>
              <a:t>čas, kalendář, letopočet, lidské generace, mechanické hodiny, jednotný čas</a:t>
            </a:r>
            <a:endParaRPr lang="cs-CZ" sz="2300" i="1" dirty="0">
              <a:solidFill>
                <a:prstClr val="black"/>
              </a:solidFill>
            </a:endParaRP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Vysvětlení způsobů měření času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Osvětlení způsobů zkoumání minulosti (historie, archeologie)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 </a:t>
            </a:r>
            <a:r>
              <a:rPr lang="cs-CZ" sz="2300" dirty="0" smtClean="0">
                <a:solidFill>
                  <a:prstClr val="black"/>
                </a:solidFill>
              </a:rPr>
              <a:t>– určování století a tisíciletí u letopočtů (písemně)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338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 smtClean="0"/>
              <a:t>Mikulenková, Linda, Mgr. </a:t>
            </a:r>
            <a:r>
              <a:rPr lang="cs-CZ" sz="2300" i="1" dirty="0" smtClean="0"/>
              <a:t>Lidé a čas</a:t>
            </a:r>
            <a:r>
              <a:rPr lang="cs-CZ" sz="2300" dirty="0" smtClean="0"/>
              <a:t>: </a:t>
            </a:r>
            <a:r>
              <a:rPr lang="cs-CZ" sz="2300" i="1" dirty="0" smtClean="0"/>
              <a:t>Člověk a jeho svět</a:t>
            </a:r>
            <a:r>
              <a:rPr lang="cs-CZ" sz="2300" dirty="0" smtClean="0"/>
              <a:t>. Učebnice pro 4.a 5. ročník základní školy. </a:t>
            </a:r>
            <a:r>
              <a:rPr lang="cs-CZ" sz="2300" dirty="0" err="1" smtClean="0"/>
              <a:t>Prodos</a:t>
            </a:r>
            <a:r>
              <a:rPr lang="cs-CZ" sz="2300" dirty="0" smtClean="0"/>
              <a:t> spol. s. r. o., pedagogické nakladatelství. Kollárovo nám. 7, 722 00 Olomouc, 2010. Modrá řada učebnic. ISBN 978-80-7230-225-3</a:t>
            </a:r>
            <a:endParaRPr lang="cs-CZ" sz="2300" dirty="0" smtClean="0">
              <a:hlinkClick r:id="rId2"/>
            </a:endParaRPr>
          </a:p>
          <a:p>
            <a:r>
              <a:rPr lang="cs-CZ" sz="2300" dirty="0" smtClean="0">
                <a:hlinkClick r:id="rId2"/>
              </a:rPr>
              <a:t>http://cs.wikipedia.org/wiki/Soubor:7044_-_Venezia_-_P.zza_S._Marco_-_Torre_dell%27orologio_-_Foto_Giovanni_Dall%27Orto,_12-Aug-2007.jpg</a:t>
            </a:r>
            <a:endParaRPr lang="cs-CZ" sz="2300" dirty="0" smtClean="0"/>
          </a:p>
          <a:p>
            <a:r>
              <a:rPr lang="cs-CZ" sz="2300" dirty="0" smtClean="0">
                <a:hlinkClick r:id="rId3"/>
              </a:rPr>
              <a:t>http://upload.wikimedia.org/wikipedia/commons/thumb/b/b2/Prague_-_Astronomical_Clock_Detail_1.JPG/260px-Prague_-_Astronomical_Clock_Detail_1.JPG</a:t>
            </a:r>
            <a:endParaRPr lang="cs-CZ" sz="2300" dirty="0" smtClean="0"/>
          </a:p>
          <a:p>
            <a:r>
              <a:rPr lang="cs-CZ" sz="2300" dirty="0" smtClean="0">
                <a:hlinkClick r:id="rId4"/>
              </a:rPr>
              <a:t>http://upload.wikimedia.org/wikipedia/commons/thumb/9/9a/Andriy_Sadovyy_with_family.jpg/200px-Andriy_Sadovyy_with_family.jpg</a:t>
            </a:r>
            <a:endParaRPr lang="cs-CZ" sz="2300" dirty="0" smtClean="0"/>
          </a:p>
          <a:p>
            <a:r>
              <a:rPr lang="cs-CZ" sz="2300" dirty="0" smtClean="0">
                <a:hlinkClick r:id="rId5"/>
              </a:rPr>
              <a:t>http://upload.wikimedia.org/wikipedia/commons/thumb/6/66/FamiliaOjeda.JPG/200px-FamiliaOjeda.JPG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369454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2237</TotalTime>
  <Words>1079</Words>
  <Application>Microsoft Office PowerPoint</Application>
  <PresentationFormat>Předvádění na obrazovce (4:3)</PresentationFormat>
  <Paragraphs>147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Čas a jeho měření</vt:lpstr>
      <vt:lpstr>Prezentace aplikace PowerPoint</vt:lpstr>
      <vt:lpstr>Čas a jeho měření</vt:lpstr>
      <vt:lpstr>Čas a jeho měření</vt:lpstr>
      <vt:lpstr>Čas a jeho měření</vt:lpstr>
      <vt:lpstr>Čas a jeho měření</vt:lpstr>
      <vt:lpstr>Čas a jeho měření</vt:lpstr>
      <vt:lpstr>Čas a jeho měření</vt:lpstr>
      <vt:lpstr>Čas a jeho měření</vt:lpstr>
      <vt:lpstr>Zkoumání minulosti</vt:lpstr>
      <vt:lpstr>Zkoumání minulosti</vt:lpstr>
      <vt:lpstr>Mgr. Renáta Jehličková 3. února 2012 Určeno pro 4.- 5.ročník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Čas a jeho měření</dc:title>
  <dc:creator>Renata Jehličková</dc:creator>
  <cp:lastModifiedBy>Renata Jehličková</cp:lastModifiedBy>
  <cp:revision>71</cp:revision>
  <dcterms:created xsi:type="dcterms:W3CDTF">2012-03-12T11:26:27Z</dcterms:created>
  <dcterms:modified xsi:type="dcterms:W3CDTF">2012-06-28T21:04:01Z</dcterms:modified>
</cp:coreProperties>
</file>