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FF7C80"/>
    <a:srgbClr val="F9DFD5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94660"/>
  </p:normalViewPr>
  <p:slideViewPr>
    <p:cSldViewPr>
      <p:cViewPr>
        <p:scale>
          <a:sx n="70" d="100"/>
          <a:sy n="70" d="100"/>
        </p:scale>
        <p:origin x="-1338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874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581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8461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108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441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80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40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509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061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374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705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A48C8-AC94-4891-AF10-9B925CD63056}" type="datetimeFigureOut">
              <a:rPr lang="cs-CZ" smtClean="0"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283276-5A06-46B9-82D2-B86B21587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928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o%C5%99ivoj_I." TargetMode="External"/><Relationship Id="rId2" Type="http://schemas.openxmlformats.org/officeDocument/2006/relationships/hyperlink" Target="http://cs.wikipedia.org/wiki/Kronik%C3%A1%C5%99_Kosma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vat%C3%BD_V%C3%A1clav" TargetMode="External"/><Relationship Id="rId5" Type="http://schemas.openxmlformats.org/officeDocument/2006/relationships/hyperlink" Target="http://cs.wikipedia.org/wiki/Vratislav_I." TargetMode="External"/><Relationship Id="rId4" Type="http://schemas.openxmlformats.org/officeDocument/2006/relationships/hyperlink" Target="http://cs.wikipedia.org/wiki/Spytihn%C4%9Bv_I.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oleslav_I.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vat%C3%A1_Ludmila" TargetMode="External"/><Relationship Id="rId2" Type="http://schemas.openxmlformats.org/officeDocument/2006/relationships/hyperlink" Target="http://cs.wikipedia.org/wiki/Svato%C5%99e%C4%8Den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cs.wikipedia.org/wiki/Drahom%C3%ADra_ze_Stodor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%C5%99etislav_II." TargetMode="External"/><Relationship Id="rId2" Type="http://schemas.openxmlformats.org/officeDocument/2006/relationships/hyperlink" Target="http://cs.wikipedia.org/wiki/B%C5%99etislav_I.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d/d3/Wenceslaus_I_Duke_of_Bohemia_equestrian_statue_in_Prague_1.jpg/170px-Wenceslaus_I_Duke_of_Bohemia_equestrian_statue_in_Prague_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76672"/>
            <a:ext cx="8208912" cy="1470025"/>
          </a:xfrm>
        </p:spPr>
        <p:txBody>
          <a:bodyPr/>
          <a:lstStyle/>
          <a:p>
            <a:pPr algn="l"/>
            <a:r>
              <a:rPr lang="cs-CZ" dirty="0" smtClean="0"/>
              <a:t>Středověk – počátky českého státu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988840"/>
            <a:ext cx="7416824" cy="4536504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VY_32_INOVACE_10_A_05_STŘEDOVĚK-POČÁTKY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ČESKÉHO STÁTU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LIDÉ A ČAS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091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725807"/>
              </p:ext>
            </p:extLst>
          </p:nvPr>
        </p:nvGraphicFramePr>
        <p:xfrm>
          <a:off x="1187624" y="1556792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12. února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 února 2012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Vlastivěda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Lidé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čas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Středověk – počátky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českého státu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kronikář, kníže, Bořivoj, Vratislav, Ludmila, Václav, Boleslav, bratrovražda, svatořečení, svatý Václav, pohanství, křesťanství, šlechta, Břetislav I. a II., léno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5789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počátky českého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rgbClr val="FF9966"/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Kronikář Kosmas </a:t>
            </a:r>
            <a:r>
              <a:rPr lang="cs-CZ" sz="2500" dirty="0" smtClean="0"/>
              <a:t>uvádí jména sedmi prvních Přemyslovců (počínaje Přemyslem Oráčem – manžel kněžny Libuše)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patrně se jedná jen o pověsti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První historicky doložený český kníže – </a:t>
            </a:r>
            <a:r>
              <a:rPr lang="cs-CZ" sz="2500" b="1" dirty="0" smtClean="0">
                <a:hlinkClick r:id="rId3"/>
              </a:rPr>
              <a:t>Bořivoj I.</a:t>
            </a:r>
            <a:r>
              <a:rPr lang="cs-CZ" sz="2500" dirty="0" smtClean="0"/>
              <a:t> (Přemyslovec)</a:t>
            </a:r>
          </a:p>
          <a:p>
            <a:pPr marL="0" indent="0">
              <a:buNone/>
            </a:pPr>
            <a:r>
              <a:rPr lang="cs-CZ" sz="2500" dirty="0" smtClean="0"/>
              <a:t>-   byl křesťan (dal sebe i svou ženu Ludmilu pokřtít Metodějem)</a:t>
            </a:r>
          </a:p>
          <a:p>
            <a:pPr marL="0" indent="0">
              <a:buNone/>
            </a:pPr>
            <a:r>
              <a:rPr lang="cs-CZ" sz="2500" dirty="0" smtClean="0"/>
              <a:t>-   nechal postavit první kostely</a:t>
            </a:r>
          </a:p>
          <a:p>
            <a:pPr marL="0" indent="0">
              <a:buNone/>
            </a:pPr>
            <a:r>
              <a:rPr lang="cs-CZ" sz="2500" dirty="0" smtClean="0"/>
              <a:t>Jeho synové – </a:t>
            </a:r>
            <a:r>
              <a:rPr lang="cs-CZ" sz="2500" b="1" dirty="0" smtClean="0">
                <a:hlinkClick r:id="rId4"/>
              </a:rPr>
              <a:t>kníže Spytihněv </a:t>
            </a:r>
            <a:r>
              <a:rPr lang="cs-CZ" sz="2500" b="1" dirty="0" smtClean="0"/>
              <a:t>a jeho mladší bratr </a:t>
            </a:r>
            <a:r>
              <a:rPr lang="cs-CZ" sz="2500" b="1" dirty="0" smtClean="0">
                <a:hlinkClick r:id="rId5"/>
              </a:rPr>
              <a:t>kníže Vratislav</a:t>
            </a:r>
            <a:endParaRPr lang="cs-CZ" sz="2500" b="1" dirty="0" smtClean="0"/>
          </a:p>
          <a:p>
            <a:pPr>
              <a:buFontTx/>
              <a:buChar char="-"/>
            </a:pPr>
            <a:r>
              <a:rPr lang="cs-CZ" sz="2500" dirty="0" smtClean="0"/>
              <a:t>za jejich vlády vzniklo pevné jádro přemyslovského území  </a:t>
            </a:r>
          </a:p>
          <a:p>
            <a:pPr>
              <a:buFontTx/>
              <a:buChar char="-"/>
            </a:pPr>
            <a:r>
              <a:rPr lang="cs-CZ" sz="2500" dirty="0" smtClean="0"/>
              <a:t>Vratislav založil baziliku sv. Víta na Pražském hradě</a:t>
            </a:r>
          </a:p>
          <a:p>
            <a:pPr marL="0" indent="0">
              <a:buNone/>
            </a:pPr>
            <a:r>
              <a:rPr lang="cs-CZ" sz="2500" dirty="0" smtClean="0"/>
              <a:t>Vratislavův syn – </a:t>
            </a:r>
            <a:r>
              <a:rPr lang="cs-CZ" sz="2500" b="1" dirty="0" smtClean="0">
                <a:hlinkClick r:id="rId6"/>
              </a:rPr>
              <a:t>kníže Václav</a:t>
            </a:r>
            <a:endParaRPr lang="cs-CZ" sz="2500" b="1" dirty="0" smtClean="0"/>
          </a:p>
          <a:p>
            <a:pPr>
              <a:buFontTx/>
              <a:buChar char="-"/>
            </a:pPr>
            <a:r>
              <a:rPr lang="cs-CZ" sz="2500" dirty="0" smtClean="0"/>
              <a:t>v době otcovy smrti byl dítětem (asi 4 roky za něho vládla jeho</a:t>
            </a:r>
          </a:p>
          <a:p>
            <a:pPr marL="0" indent="0">
              <a:buNone/>
            </a:pPr>
            <a:r>
              <a:rPr lang="cs-CZ" sz="2500" dirty="0" smtClean="0"/>
              <a:t>                                                                matka Drahomíra)</a:t>
            </a:r>
          </a:p>
          <a:p>
            <a:pPr>
              <a:buFontTx/>
              <a:buChar char="-"/>
            </a:pPr>
            <a:endParaRPr lang="cs-CZ" sz="2500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95536" y="2072284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180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počátky českého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rgbClr val="FF9966"/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Vláda Václava (r. 925 – 935):</a:t>
            </a:r>
          </a:p>
          <a:p>
            <a:pPr>
              <a:buFontTx/>
              <a:buChar char="-"/>
            </a:pPr>
            <a:r>
              <a:rPr lang="cs-CZ" sz="2500" dirty="0" smtClean="0"/>
              <a:t>místo válčení raději vyjednával se Sasy a Bavory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(dohoda o placení tributu – poplatku za mír)</a:t>
            </a:r>
          </a:p>
          <a:p>
            <a:pPr>
              <a:buFontTx/>
              <a:buChar char="-"/>
            </a:pPr>
            <a:r>
              <a:rPr lang="cs-CZ" sz="2500" dirty="0" smtClean="0"/>
              <a:t>část jeho družiny s tímto tributem nesouhlasila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(byl to však běžný postup v tehdejší době – první daň)</a:t>
            </a:r>
          </a:p>
          <a:p>
            <a:pPr>
              <a:buFontTx/>
              <a:buChar char="-"/>
            </a:pPr>
            <a:r>
              <a:rPr lang="cs-CZ" sz="2500" dirty="0" smtClean="0"/>
              <a:t>spor s mladším bratrem Boleslavem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(byl ctižádostivý a měl jiné názory na politiku než Václav)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rozpory vyvrcholily bratrovraždou Václava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(28. září 935 ve Staré Boleslavi – dnes ten den státní svátek)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</a:t>
            </a:r>
            <a:r>
              <a:rPr lang="cs-CZ" sz="2500" b="1" dirty="0" smtClean="0"/>
              <a:t>vládcem se poté stal </a:t>
            </a:r>
            <a:r>
              <a:rPr lang="cs-CZ" sz="2500" b="1" dirty="0" smtClean="0">
                <a:hlinkClick r:id="rId2"/>
              </a:rPr>
              <a:t>Boleslav</a:t>
            </a:r>
            <a:r>
              <a:rPr lang="cs-CZ" sz="2500" b="1" dirty="0" smtClean="0"/>
              <a:t> (zvaný Ukrutný):</a:t>
            </a:r>
          </a:p>
          <a:p>
            <a:pPr>
              <a:buFontTx/>
              <a:buChar char="-"/>
            </a:pPr>
            <a:r>
              <a:rPr lang="cs-CZ" sz="2500" dirty="0" smtClean="0"/>
              <a:t>postaral se o přenesení Václavových ostatků do Prahy a nechal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ho prohlásit za svatého (od Boleslava to byl politický čin,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každý rod měl svého světce)</a:t>
            </a:r>
          </a:p>
          <a:p>
            <a:pPr marL="0" indent="0">
              <a:buNone/>
            </a:pPr>
            <a:endParaRPr lang="cs-CZ" sz="2500" dirty="0" smtClean="0"/>
          </a:p>
          <a:p>
            <a:pPr>
              <a:buFontTx/>
              <a:buChar char="-"/>
            </a:pPr>
            <a:endParaRPr lang="cs-CZ" sz="2500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11560" y="4293096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611560" y="5146639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37065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počátky českého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rgbClr val="FF9966"/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Svatý Václav: </a:t>
            </a:r>
          </a:p>
          <a:p>
            <a:pPr marL="0" indent="0">
              <a:buNone/>
            </a:pPr>
            <a:r>
              <a:rPr lang="cs-CZ" sz="2500" dirty="0" smtClean="0"/>
              <a:t>- stal patronem a symbolem české země</a:t>
            </a:r>
          </a:p>
          <a:p>
            <a:pPr marL="0" indent="0">
              <a:buNone/>
            </a:pPr>
            <a:r>
              <a:rPr lang="cs-CZ" sz="2500" dirty="0" smtClean="0"/>
              <a:t>- uctíval ho i Karel IV. a daroval mu novou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královskou korunu (dal ji sám zhotovit)</a:t>
            </a:r>
          </a:p>
          <a:p>
            <a:pPr marL="0" indent="0">
              <a:buNone/>
            </a:pPr>
            <a:r>
              <a:rPr lang="cs-CZ" sz="2500" dirty="0" smtClean="0"/>
              <a:t>- </a:t>
            </a:r>
            <a:r>
              <a:rPr lang="cs-CZ" sz="2500" dirty="0" smtClean="0">
                <a:hlinkClick r:id="rId2"/>
              </a:rPr>
              <a:t>svatořečení</a:t>
            </a:r>
            <a:r>
              <a:rPr lang="cs-CZ" sz="2500" dirty="0" smtClean="0"/>
              <a:t> (kanonizace) nebylo až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do 12. století oficiální</a:t>
            </a:r>
          </a:p>
          <a:p>
            <a:pPr marL="0" indent="0">
              <a:buNone/>
            </a:pPr>
            <a:r>
              <a:rPr lang="cs-CZ" sz="2500" dirty="0"/>
              <a:t>-</a:t>
            </a:r>
            <a:r>
              <a:rPr lang="cs-CZ" sz="2500" dirty="0" smtClean="0"/>
              <a:t> Václavovou babičkou byla </a:t>
            </a:r>
            <a:r>
              <a:rPr lang="cs-CZ" sz="2500" dirty="0" smtClean="0">
                <a:hlinkClick r:id="rId3"/>
              </a:rPr>
              <a:t>kněžna Ludmila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(byla též svatořečena)</a:t>
            </a:r>
          </a:p>
          <a:p>
            <a:pPr marL="0" indent="0">
              <a:buNone/>
            </a:pPr>
            <a:r>
              <a:rPr lang="cs-CZ" sz="2500" dirty="0" smtClean="0"/>
              <a:t>- matkou byla </a:t>
            </a:r>
            <a:r>
              <a:rPr lang="cs-CZ" sz="2500" dirty="0" smtClean="0">
                <a:hlinkClick r:id="rId4"/>
              </a:rPr>
              <a:t>kněžna Drahomíra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(ta prý naopak nebyla dobrým člověkem,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prý dala zavraždit i svou tchýni Ludmilu)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</a:t>
            </a:r>
            <a:r>
              <a:rPr lang="cs-CZ" sz="2500" i="1" dirty="0" smtClean="0"/>
              <a:t>socha sv. Václava od J. V. </a:t>
            </a:r>
            <a:r>
              <a:rPr lang="cs-CZ" sz="2500" i="1" dirty="0" err="1" smtClean="0"/>
              <a:t>Myslbeka</a:t>
            </a:r>
            <a:endParaRPr lang="cs-CZ" sz="2500" i="1" dirty="0" smtClean="0"/>
          </a:p>
          <a:p>
            <a:pPr marL="0" indent="0">
              <a:buNone/>
            </a:pPr>
            <a:r>
              <a:rPr lang="cs-CZ" sz="2500" i="1"/>
              <a:t> </a:t>
            </a:r>
            <a:r>
              <a:rPr lang="cs-CZ" sz="2500" i="1" smtClean="0"/>
              <a:t>                      (</a:t>
            </a:r>
            <a:r>
              <a:rPr lang="cs-CZ" sz="2500" i="1" dirty="0" smtClean="0"/>
              <a:t>na Václavském náměstí v Praze)</a:t>
            </a:r>
          </a:p>
          <a:p>
            <a:pPr>
              <a:buFontTx/>
              <a:buChar char="-"/>
            </a:pPr>
            <a:endParaRPr lang="cs-CZ" sz="2500" dirty="0" smtClean="0"/>
          </a:p>
          <a:p>
            <a:pPr>
              <a:buFontTx/>
              <a:buChar char="-"/>
            </a:pPr>
            <a:endParaRPr lang="cs-CZ" sz="25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56362"/>
            <a:ext cx="2627362" cy="5268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96668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počátky českého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rgbClr val="FF9966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Následující knížata postupně upevňovala moc </a:t>
            </a:r>
          </a:p>
          <a:p>
            <a:pPr marL="0" indent="0">
              <a:buNone/>
            </a:pPr>
            <a:r>
              <a:rPr lang="cs-CZ" sz="2500" dirty="0" smtClean="0"/>
              <a:t>(velkým úspěchem bylo založení biskupství v Praze)</a:t>
            </a:r>
          </a:p>
          <a:p>
            <a:pPr>
              <a:buFontTx/>
              <a:buChar char="-"/>
            </a:pPr>
            <a:r>
              <a:rPr lang="cs-CZ" sz="2500" dirty="0" smtClean="0">
                <a:hlinkClick r:id="rId2"/>
              </a:rPr>
              <a:t>kníže Břetislav I. </a:t>
            </a:r>
            <a:r>
              <a:rPr lang="cs-CZ" sz="2500" dirty="0" smtClean="0"/>
              <a:t>uzákonil nástupnický řád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(jeho otec a strýcové vedli 30 let spory o trůn)</a:t>
            </a:r>
          </a:p>
          <a:p>
            <a:pPr marL="0" indent="0">
              <a:buNone/>
            </a:pPr>
            <a:r>
              <a:rPr lang="cs-CZ" sz="2500" b="1" dirty="0" smtClean="0"/>
              <a:t>Vyvíjela se i společnost:</a:t>
            </a:r>
          </a:p>
          <a:p>
            <a:pPr>
              <a:buFontTx/>
              <a:buChar char="-"/>
            </a:pPr>
            <a:r>
              <a:rPr lang="cs-CZ" sz="2500" dirty="0" smtClean="0"/>
              <a:t>postupně mizelo pohanství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</a:t>
            </a:r>
            <a:r>
              <a:rPr lang="cs-CZ" sz="2500" dirty="0" smtClean="0">
                <a:hlinkClick r:id="rId3"/>
              </a:rPr>
              <a:t>kníže Břetislav II. </a:t>
            </a:r>
            <a:r>
              <a:rPr lang="cs-CZ" sz="2500" dirty="0" smtClean="0"/>
              <a:t>přikázal pohanské zvyky přísně trestat)</a:t>
            </a:r>
          </a:p>
          <a:p>
            <a:pPr>
              <a:buFontTx/>
              <a:buChar char="-"/>
            </a:pPr>
            <a:r>
              <a:rPr lang="cs-CZ" sz="2500" dirty="0" smtClean="0"/>
              <a:t>veškerá církevní činnost se odehrávala pouze v latině</a:t>
            </a:r>
          </a:p>
          <a:p>
            <a:pPr>
              <a:buFontTx/>
              <a:buChar char="-"/>
            </a:pPr>
            <a:r>
              <a:rPr lang="cs-CZ" sz="2500" dirty="0" smtClean="0"/>
              <a:t>vládce vlastnil území celého státu, ale postupně uděloval některé části v léno někomu ze své družiny – ten pak byl vládci povinován hlavně vojenskými službami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(tím vznikala šlechta – nebyla již na panovníkovi tolik závislá)</a:t>
            </a:r>
          </a:p>
          <a:p>
            <a:pPr>
              <a:buFontTx/>
              <a:buChar char="-"/>
            </a:pP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45332833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FF00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Středověk – počátky českého státu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72608"/>
          </a:xfrm>
          <a:solidFill>
            <a:srgbClr val="FF9966"/>
          </a:solidFill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r>
              <a:rPr lang="cs-CZ" sz="2500" dirty="0" smtClean="0"/>
              <a:t>Jak vzniklo české knížectví?</a:t>
            </a:r>
          </a:p>
          <a:p>
            <a:pPr marL="0" indent="0">
              <a:buNone/>
            </a:pPr>
            <a:r>
              <a:rPr lang="cs-CZ" sz="2500" dirty="0" smtClean="0"/>
              <a:t>Co víš o víře a náboženství v tomto období? Kdo byli pohané?</a:t>
            </a:r>
          </a:p>
          <a:p>
            <a:pPr marL="0" indent="0">
              <a:buNone/>
            </a:pPr>
            <a:r>
              <a:rPr lang="cs-CZ" sz="2500" dirty="0" smtClean="0"/>
              <a:t>Co to byl poplatek za mír? Kdo ho platil, komu a proč?</a:t>
            </a:r>
          </a:p>
          <a:p>
            <a:pPr marL="0" indent="0">
              <a:buNone/>
            </a:pPr>
            <a:r>
              <a:rPr lang="cs-CZ" sz="2500" dirty="0" smtClean="0"/>
              <a:t>Jak se v raném středověku řešily spory?</a:t>
            </a:r>
          </a:p>
          <a:p>
            <a:pPr marL="0" indent="0">
              <a:buNone/>
            </a:pPr>
            <a:r>
              <a:rPr lang="cs-CZ" sz="2500" dirty="0" smtClean="0"/>
              <a:t>Kdo je to světec? Jak se člověk stane světcem? Znáš nějaké světce?</a:t>
            </a:r>
          </a:p>
          <a:p>
            <a:pPr marL="0" indent="0">
              <a:buNone/>
            </a:pPr>
            <a:r>
              <a:rPr lang="cs-CZ" sz="2500" dirty="0" smtClean="0"/>
              <a:t>Který státní svátek slavíme 28. září? Koho připomíná?</a:t>
            </a:r>
          </a:p>
          <a:p>
            <a:pPr marL="0" indent="0">
              <a:buNone/>
            </a:pPr>
            <a:r>
              <a:rPr lang="cs-CZ" sz="2500" dirty="0" smtClean="0"/>
              <a:t>Který kníže uzákonil nástupnický řád?</a:t>
            </a:r>
          </a:p>
          <a:p>
            <a:pPr marL="0" indent="0">
              <a:buNone/>
            </a:pPr>
            <a:r>
              <a:rPr lang="cs-CZ" sz="2500" dirty="0" smtClean="0"/>
              <a:t>Který kníže přikázal přísně trestat pohanské zvyky?</a:t>
            </a:r>
          </a:p>
          <a:p>
            <a:pPr marL="0" indent="0">
              <a:buNone/>
            </a:pPr>
            <a:r>
              <a:rPr lang="cs-CZ" sz="2500" dirty="0" smtClean="0"/>
              <a:t>Jak se vyvíjela společnost v tomto období?</a:t>
            </a:r>
          </a:p>
          <a:p>
            <a:pPr marL="0" indent="0">
              <a:buNone/>
            </a:pPr>
            <a:r>
              <a:rPr lang="cs-CZ" sz="2500" dirty="0" smtClean="0"/>
              <a:t>Znáš nějaké pověsti a legendy z tohoto období?</a:t>
            </a:r>
          </a:p>
          <a:p>
            <a:pPr marL="0" indent="0">
              <a:buNone/>
            </a:pPr>
            <a:r>
              <a:rPr lang="cs-CZ" sz="2500" dirty="0" smtClean="0"/>
              <a:t>Proč považujeme legendy za kulturní bohatství?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04396729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12</a:t>
            </a:r>
            <a:r>
              <a:rPr lang="cs-CZ" sz="2300" dirty="0" smtClean="0"/>
              <a:t>. </a:t>
            </a:r>
            <a:r>
              <a:rPr lang="cs-CZ" sz="2300" smtClean="0"/>
              <a:t>února </a:t>
            </a:r>
            <a:r>
              <a:rPr lang="cs-CZ" sz="2300" dirty="0" smtClean="0"/>
              <a:t>2012</a:t>
            </a:r>
            <a:br>
              <a:rPr lang="cs-CZ" sz="2300" dirty="0" smtClean="0"/>
            </a:br>
            <a:r>
              <a:rPr lang="cs-CZ" sz="2300" dirty="0" smtClean="0"/>
              <a:t>Určeno pro 4.- 5.ročník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prvními historicky doloženými českými knížaty</a:t>
            </a:r>
          </a:p>
          <a:p>
            <a:pPr>
              <a:buFontTx/>
              <a:buChar char="-"/>
            </a:pPr>
            <a:r>
              <a:rPr lang="cs-CZ" sz="2300" dirty="0" smtClean="0"/>
              <a:t>Vysvětlení okolností vzniku svatováclavského kultu u nás</a:t>
            </a:r>
          </a:p>
          <a:p>
            <a:pPr>
              <a:buFontTx/>
              <a:buChar char="-"/>
            </a:pPr>
            <a:r>
              <a:rPr lang="cs-CZ" sz="2300" dirty="0" smtClean="0"/>
              <a:t>Ukázky obrázků (svatý Václav a další panovníci na 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hypertextových odkazech)</a:t>
            </a:r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kontrola zapamatování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2776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500" dirty="0" smtClean="0"/>
              <a:t>Prezentace obsahuje animace.</a:t>
            </a:r>
          </a:p>
          <a:p>
            <a:pPr marL="0" indent="0">
              <a:buNone/>
            </a:pPr>
            <a:r>
              <a:rPr lang="cs-CZ" sz="25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500" dirty="0" smtClean="0"/>
              <a:t>Mikulenková, Linda, Mgr. </a:t>
            </a:r>
            <a:r>
              <a:rPr lang="cs-CZ" sz="2500" i="1" dirty="0" smtClean="0"/>
              <a:t>Lidé a čas</a:t>
            </a:r>
            <a:r>
              <a:rPr lang="cs-CZ" sz="2500" dirty="0" smtClean="0"/>
              <a:t>: </a:t>
            </a:r>
            <a:r>
              <a:rPr lang="cs-CZ" sz="2500" i="1" dirty="0" smtClean="0"/>
              <a:t>Člověk a jeho svět</a:t>
            </a:r>
            <a:r>
              <a:rPr lang="cs-CZ" sz="2500" dirty="0" smtClean="0"/>
              <a:t>. Učebnice pro 4.a 5. ročník základní školy. </a:t>
            </a:r>
            <a:r>
              <a:rPr lang="cs-CZ" sz="2500" dirty="0" err="1" smtClean="0"/>
              <a:t>Prodos</a:t>
            </a:r>
            <a:r>
              <a:rPr lang="cs-CZ" sz="2500" dirty="0" smtClean="0"/>
              <a:t> spol. s. r. o., pedagogické nakladatelství. Kollárovo nám. 7, 722 00 Olomouc, 2010. Modrá řada učebnic. ISBN 978-80-7230-225-3</a:t>
            </a:r>
          </a:p>
          <a:p>
            <a:r>
              <a:rPr lang="cs-CZ" sz="2500" dirty="0" smtClean="0">
                <a:hlinkClick r:id="rId2"/>
              </a:rPr>
              <a:t>http://upload.wikimedia.org/wikipedia/commons/thumb/d/d3/Wenceslaus_I_Duke_of_Bohemia_equestrian_statue_in_Prague_1.jpg/170px-Wenceslaus_I_Duke_of_Bohemia_equestrian_statue_in_Prague_1.jpg</a:t>
            </a:r>
            <a:endParaRPr lang="cs-CZ" sz="25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38042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800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Středověk – počátky českého státu</vt:lpstr>
      <vt:lpstr>Prezentace aplikace PowerPoint</vt:lpstr>
      <vt:lpstr>Středověk – počátky českého státu</vt:lpstr>
      <vt:lpstr>Středověk – počátky českého státu</vt:lpstr>
      <vt:lpstr>Středověk – počátky českého státu</vt:lpstr>
      <vt:lpstr>Středověk – počátky českého státu</vt:lpstr>
      <vt:lpstr>Středověk – počátky českého státu</vt:lpstr>
      <vt:lpstr>Mgr. Renáta Jehličková 12. února 2012 Určeno pro 4.- 5.ročník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 – počátky českého státu</dc:title>
  <dc:creator>Renata Jehličková</dc:creator>
  <cp:lastModifiedBy>Renata Jehličková</cp:lastModifiedBy>
  <cp:revision>38</cp:revision>
  <dcterms:created xsi:type="dcterms:W3CDTF">2012-03-13T21:10:19Z</dcterms:created>
  <dcterms:modified xsi:type="dcterms:W3CDTF">2012-06-28T21:07:10Z</dcterms:modified>
</cp:coreProperties>
</file>