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5" r:id="rId7"/>
    <p:sldId id="266" r:id="rId8"/>
    <p:sldId id="264" r:id="rId9"/>
    <p:sldId id="262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82" autoAdjust="0"/>
    <p:restoredTop sz="94660"/>
  </p:normalViewPr>
  <p:slideViewPr>
    <p:cSldViewPr>
      <p:cViewPr>
        <p:scale>
          <a:sx n="70" d="100"/>
          <a:sy n="70" d="100"/>
        </p:scale>
        <p:origin x="-1290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E8EE88-F8D8-4665-A597-B97D682BE50C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C84299-5396-4C73-A7BF-4BE003763E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9707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84299-5396-4C73-A7BF-4BE003763E2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1433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4FD-A602-4988-BEB1-A10220DF334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34D7-B884-441F-B953-7673413F6C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0774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4FD-A602-4988-BEB1-A10220DF334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34D7-B884-441F-B953-7673413F6C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23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4FD-A602-4988-BEB1-A10220DF334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34D7-B884-441F-B953-7673413F6C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9068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4FD-A602-4988-BEB1-A10220DF334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34D7-B884-441F-B953-7673413F6C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8837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4FD-A602-4988-BEB1-A10220DF334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34D7-B884-441F-B953-7673413F6C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4107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4FD-A602-4988-BEB1-A10220DF334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34D7-B884-441F-B953-7673413F6C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6204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4FD-A602-4988-BEB1-A10220DF334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34D7-B884-441F-B953-7673413F6C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6496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4FD-A602-4988-BEB1-A10220DF334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34D7-B884-441F-B953-7673413F6C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314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4FD-A602-4988-BEB1-A10220DF334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34D7-B884-441F-B953-7673413F6C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937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4FD-A602-4988-BEB1-A10220DF334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34D7-B884-441F-B953-7673413F6C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5844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4FD-A602-4988-BEB1-A10220DF334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34D7-B884-441F-B953-7673413F6C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218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C24FD-A602-4988-BEB1-A10220DF334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234D7-B884-441F-B953-7673413F6C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040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arel_IV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6/6e/Karl%C5%AFv_most-2.jpg/220px-Karl%C5%AFv_most-2.jpg" TargetMode="External"/><Relationship Id="rId2" Type="http://schemas.openxmlformats.org/officeDocument/2006/relationships/hyperlink" Target="http://upload.wikimedia.org/wikipedia/commons/thumb/1/16/Charles_IV-John_Ocko_votive_picture-fragment.jpg/250px-Charles_IV-John_Ocko_votive_picture-fragment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thumb/8/80/Karl%C5%A1tejn_029.jpg/250px-Karl%C5%A1tejn_029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15616" y="476672"/>
            <a:ext cx="7560840" cy="1470025"/>
          </a:xfrm>
        </p:spPr>
        <p:txBody>
          <a:bodyPr/>
          <a:lstStyle/>
          <a:p>
            <a:pPr algn="l"/>
            <a:r>
              <a:rPr lang="cs-CZ" dirty="0" smtClean="0"/>
              <a:t>   Středověk – Lucemburkové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1988840"/>
            <a:ext cx="7488832" cy="4536504"/>
          </a:xfrm>
        </p:spPr>
        <p:txBody>
          <a:bodyPr>
            <a:normAutofit/>
          </a:bodyPr>
          <a:lstStyle/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    Název školy:  Základní škola Karla Klíče Hostinné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    Autor:  Mgr. Renáta Jehličková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    Název</a:t>
            </a:r>
            <a:r>
              <a:rPr lang="cs-CZ" sz="2300" smtClean="0">
                <a:solidFill>
                  <a:schemeClr val="tx1"/>
                </a:solidFill>
              </a:rPr>
              <a:t>:  VY_32_INOVACE_10_A_07_STŘEDOVĚK-</a:t>
            </a:r>
            <a:endParaRPr lang="cs-CZ" sz="2300" dirty="0" smtClean="0">
              <a:solidFill>
                <a:schemeClr val="tx1"/>
              </a:solidFill>
            </a:endParaRPr>
          </a:p>
          <a:p>
            <a:pPr algn="l"/>
            <a:r>
              <a:rPr lang="cs-CZ" sz="2300" dirty="0">
                <a:solidFill>
                  <a:schemeClr val="tx1"/>
                </a:solidFill>
              </a:rPr>
              <a:t> </a:t>
            </a:r>
            <a:r>
              <a:rPr lang="cs-CZ" sz="2300" dirty="0" smtClean="0">
                <a:solidFill>
                  <a:schemeClr val="tx1"/>
                </a:solidFill>
              </a:rPr>
              <a:t>                 LUCEMBURKOVÉ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    Téma:  LIDÉ A ČAS 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    Číslo projektu</a:t>
            </a:r>
            <a:r>
              <a:rPr lang="cs-CZ" sz="2300" dirty="0">
                <a:solidFill>
                  <a:schemeClr val="tx1"/>
                </a:solidFill>
              </a:rPr>
              <a:t>: CZ.1.07/1.4.00/21.2131</a:t>
            </a: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15719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1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4883411"/>
              </p:ext>
            </p:extLst>
          </p:nvPr>
        </p:nvGraphicFramePr>
        <p:xfrm>
          <a:off x="1187624" y="1484784"/>
          <a:ext cx="6834212" cy="41943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Renáta</a:t>
                      </a:r>
                      <a:r>
                        <a:rPr lang="cs-CZ" baseline="0" dirty="0" smtClean="0"/>
                        <a:t> Jehličková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9. března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20.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března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V.A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Vlastivěda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Lidé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čas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Středověk – Lucemburkové</a:t>
                      </a: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674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přemyslovské ženy, Jan Lucemburský, Lucemburkové, Karel IV, rozkvět, univerzita, Václav IV., morová epidemie, úpadek, Zikmund Lucemburský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411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778098"/>
          </a:xfr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Středověk – Lucemburkové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472608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dirty="0" smtClean="0"/>
              <a:t>Z Přemyslovského rodu zbyly jen ženy – ty však ve středověku nemohly vládnout (byly podřízeny mužům, nebo musely vstoupit do kláštera a vzdělávat se jako řeholnice):</a:t>
            </a:r>
          </a:p>
          <a:p>
            <a:pPr marL="0" indent="0">
              <a:buNone/>
            </a:pPr>
            <a:r>
              <a:rPr lang="cs-CZ" sz="2500" b="1" dirty="0" smtClean="0"/>
              <a:t>- Anežka Přemyslovna </a:t>
            </a:r>
            <a:r>
              <a:rPr lang="cs-CZ" sz="2500" dirty="0" smtClean="0"/>
              <a:t>(sestra Václava I.) – svatořečena v roce 1989</a:t>
            </a:r>
          </a:p>
          <a:p>
            <a:pPr marL="0" indent="0">
              <a:buNone/>
            </a:pPr>
            <a:r>
              <a:rPr lang="cs-CZ" sz="2500" b="1" dirty="0" smtClean="0"/>
              <a:t>- Eliška Přemyslovna </a:t>
            </a:r>
            <a:r>
              <a:rPr lang="cs-CZ" sz="2500" dirty="0" smtClean="0"/>
              <a:t>(sestra Václava II.) – jejím manželem se stal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</a:t>
            </a:r>
            <a:r>
              <a:rPr lang="cs-CZ" sz="2500" b="1" dirty="0" smtClean="0"/>
              <a:t>Jan Lucemburský </a:t>
            </a:r>
            <a:r>
              <a:rPr lang="cs-CZ" sz="2500" dirty="0" smtClean="0"/>
              <a:t>(1310 – 1346)</a:t>
            </a:r>
            <a:endParaRPr lang="cs-CZ" sz="2500" dirty="0"/>
          </a:p>
          <a:p>
            <a:pPr>
              <a:buFontTx/>
              <a:buChar char="-"/>
            </a:pPr>
            <a:r>
              <a:rPr lang="cs-CZ" sz="2500" dirty="0" smtClean="0"/>
              <a:t>za jeho vlády neshody se šlechtou (nechtěla se vzdát nově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                    získané moci – vzpoura r.1315)</a:t>
            </a:r>
          </a:p>
          <a:p>
            <a:pPr>
              <a:buFontTx/>
              <a:buChar char="-"/>
            </a:pPr>
            <a:r>
              <a:rPr lang="cs-CZ" sz="2500" dirty="0" smtClean="0"/>
              <a:t>pořádal časté válečné výpravy (získal mnohá území – i Slezsko)</a:t>
            </a:r>
          </a:p>
          <a:p>
            <a:pPr>
              <a:buFontTx/>
              <a:buChar char="-"/>
            </a:pPr>
            <a:r>
              <a:rPr lang="cs-CZ" sz="2500" dirty="0" smtClean="0"/>
              <a:t>jmenoval svého syna Karla moravským markrabětem  </a:t>
            </a:r>
          </a:p>
          <a:p>
            <a:pPr>
              <a:buFontTx/>
              <a:buChar char="-"/>
            </a:pPr>
            <a:r>
              <a:rPr lang="cs-CZ" sz="2500" dirty="0" smtClean="0"/>
              <a:t>byl uznávaným diplomatem </a:t>
            </a:r>
          </a:p>
          <a:p>
            <a:pPr>
              <a:buFontTx/>
              <a:buChar char="-"/>
            </a:pPr>
            <a:r>
              <a:rPr lang="cs-CZ" sz="2500" dirty="0" smtClean="0"/>
              <a:t>zemřel roku 1346 v bitvě u Kresčaku (bitva Francie proti Anglii)</a:t>
            </a:r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8945011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778098"/>
          </a:xfr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Středověk – Lucemburkové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616624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500" dirty="0" smtClean="0"/>
              <a:t>Po smrti Jana Lucemburského – králem jeho syn </a:t>
            </a:r>
          </a:p>
          <a:p>
            <a:pPr marL="0" indent="0">
              <a:buNone/>
            </a:pPr>
            <a:r>
              <a:rPr lang="cs-CZ" sz="2500" b="1" dirty="0" smtClean="0">
                <a:hlinkClick r:id="rId3"/>
              </a:rPr>
              <a:t>Karel IV. </a:t>
            </a:r>
            <a:r>
              <a:rPr lang="cs-CZ" sz="2500" dirty="0" smtClean="0"/>
              <a:t>(1346 – 1378) - křtěný jako Václav</a:t>
            </a:r>
          </a:p>
          <a:p>
            <a:pPr>
              <a:buFontTx/>
              <a:buChar char="-"/>
            </a:pPr>
            <a:r>
              <a:rPr lang="cs-CZ" sz="2500" dirty="0" smtClean="0"/>
              <a:t>jeden z nejvýznamnějších evropských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panovníků (byl i římským císařem)</a:t>
            </a:r>
          </a:p>
          <a:p>
            <a:pPr>
              <a:buFontTx/>
              <a:buChar char="-"/>
            </a:pPr>
            <a:r>
              <a:rPr lang="cs-CZ" sz="2500" dirty="0" smtClean="0"/>
              <a:t>za jeho života – rozkvět českých zemí</a:t>
            </a:r>
          </a:p>
          <a:p>
            <a:pPr>
              <a:buFontTx/>
              <a:buChar char="-"/>
            </a:pPr>
            <a:r>
              <a:rPr lang="cs-CZ" sz="2500" dirty="0" smtClean="0"/>
              <a:t>Prahu chtěl učinit středem Evropy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(kamenný most, kláštery, Nové Město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pražské, několik hradů – i Karlštejn,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první univerzita ve střední Evropě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v roce 1348 – dnes Karlova univerzita)</a:t>
            </a:r>
          </a:p>
          <a:p>
            <a:pPr>
              <a:buFontTx/>
              <a:buChar char="-"/>
            </a:pPr>
            <a:r>
              <a:rPr lang="cs-CZ" sz="2500" dirty="0" smtClean="0"/>
              <a:t>měl celkem čtyři manželky</a:t>
            </a:r>
          </a:p>
          <a:p>
            <a:pPr>
              <a:buFontTx/>
              <a:buChar char="-"/>
            </a:pPr>
            <a:r>
              <a:rPr lang="cs-CZ" sz="2500" dirty="0" smtClean="0"/>
              <a:t>po jeho smrti – úpadek země                        </a:t>
            </a:r>
            <a:r>
              <a:rPr lang="cs-CZ" sz="2500" i="1" dirty="0" smtClean="0"/>
              <a:t>Karel IV – Otec vlasti</a:t>
            </a:r>
            <a:endParaRPr lang="cs-CZ" sz="2500" i="1" dirty="0"/>
          </a:p>
          <a:p>
            <a:pPr>
              <a:buFontTx/>
              <a:buChar char="-"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6456334" y="1359922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106" y="1700808"/>
            <a:ext cx="3063846" cy="447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812037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778098"/>
          </a:xfr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Středověk – Lucemburkové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472608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500" dirty="0" smtClean="0"/>
              <a:t>Synové Karla IV. – Václav IV. a Zikmund Lucemburský</a:t>
            </a:r>
          </a:p>
          <a:p>
            <a:pPr marL="0" indent="0">
              <a:buNone/>
            </a:pPr>
            <a:r>
              <a:rPr lang="cs-CZ" sz="2500" b="1" dirty="0" smtClean="0"/>
              <a:t>Václav IV. </a:t>
            </a:r>
            <a:r>
              <a:rPr lang="cs-CZ" sz="2500" dirty="0" smtClean="0"/>
              <a:t>(1378 – 1419)</a:t>
            </a:r>
          </a:p>
          <a:p>
            <a:pPr>
              <a:buFontTx/>
              <a:buChar char="-"/>
            </a:pPr>
            <a:r>
              <a:rPr lang="cs-CZ" sz="2500" dirty="0" smtClean="0"/>
              <a:t>v době nástupu na trůn 18-letý  (složitá mezinárodní situace)</a:t>
            </a:r>
          </a:p>
          <a:p>
            <a:pPr>
              <a:buFontTx/>
              <a:buChar char="-"/>
            </a:pPr>
            <a:r>
              <a:rPr lang="cs-CZ" sz="2500" dirty="0" smtClean="0"/>
              <a:t>nikdy se nevydal do Říma, kde měl být korunován římským císařem (slabý král)</a:t>
            </a:r>
          </a:p>
          <a:p>
            <a:pPr>
              <a:buFontTx/>
              <a:buChar char="-"/>
            </a:pPr>
            <a:r>
              <a:rPr lang="cs-CZ" sz="2500" dirty="0" smtClean="0"/>
              <a:t>morová epidemie – úpadek českého království</a:t>
            </a:r>
          </a:p>
          <a:p>
            <a:pPr marL="0" indent="0">
              <a:buNone/>
            </a:pPr>
            <a:r>
              <a:rPr lang="cs-CZ" sz="2500" b="1" dirty="0" smtClean="0"/>
              <a:t>Zikmund Lucemburský </a:t>
            </a:r>
            <a:r>
              <a:rPr lang="cs-CZ" sz="2500" dirty="0" smtClean="0"/>
              <a:t>(1419 – 1437)</a:t>
            </a:r>
          </a:p>
          <a:p>
            <a:pPr>
              <a:buFontTx/>
              <a:buChar char="-"/>
            </a:pPr>
            <a:r>
              <a:rPr lang="cs-CZ" sz="2500" dirty="0" smtClean="0"/>
              <a:t>uherský král</a:t>
            </a:r>
            <a:endParaRPr lang="cs-CZ" sz="2500" dirty="0"/>
          </a:p>
          <a:p>
            <a:pPr>
              <a:buFontTx/>
              <a:buChar char="-"/>
            </a:pPr>
            <a:r>
              <a:rPr lang="cs-CZ" sz="2500" dirty="0" smtClean="0"/>
              <a:t>celý život žárlil na staršího bratra Václava, válčil s ním a nakonec ho v roce 1403 připravil o veškerou moc</a:t>
            </a:r>
          </a:p>
          <a:p>
            <a:pPr>
              <a:buFontTx/>
              <a:buChar char="-"/>
            </a:pPr>
            <a:r>
              <a:rPr lang="cs-CZ" sz="2500" dirty="0" smtClean="0"/>
              <a:t>po smrti Václava IV. se stal i českým králem</a:t>
            </a:r>
          </a:p>
          <a:p>
            <a:pPr>
              <a:buFontTx/>
              <a:buChar char="-"/>
            </a:pPr>
            <a:r>
              <a:rPr lang="cs-CZ" sz="2500" dirty="0" smtClean="0"/>
              <a:t>v cizině je ceněný jako dobrý diplomat, v </a:t>
            </a:r>
            <a:r>
              <a:rPr lang="cs-CZ" sz="2500" dirty="0"/>
              <a:t>Č</a:t>
            </a:r>
            <a:r>
              <a:rPr lang="cs-CZ" sz="2500" dirty="0" smtClean="0"/>
              <a:t>echách nebyl oblíbený</a:t>
            </a:r>
          </a:p>
          <a:p>
            <a:pPr>
              <a:buFontTx/>
              <a:buChar char="-"/>
            </a:pPr>
            <a:r>
              <a:rPr lang="cs-CZ" sz="2500" dirty="0" smtClean="0"/>
              <a:t>měl pouze dceru              jeho smrtí tedy končí vláda Lucemburků</a:t>
            </a:r>
            <a:endParaRPr lang="cs-CZ" sz="2500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2846340" y="6218967"/>
            <a:ext cx="72008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56425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778098"/>
          </a:xfr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Středověk – Lucemburkové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472608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r>
              <a:rPr lang="cs-CZ" sz="2500" dirty="0" smtClean="0"/>
              <a:t> </a:t>
            </a:r>
            <a:r>
              <a:rPr lang="cs-CZ" sz="2500" i="1" dirty="0" smtClean="0"/>
              <a:t>Karlův most v Praze (byl postaven na místě starého Juditina mostu)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12" y="1279578"/>
            <a:ext cx="8597989" cy="4741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067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778098"/>
          </a:xfr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Středověk – Lucemburkové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616624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700" dirty="0" smtClean="0"/>
              <a:t>    </a:t>
            </a:r>
            <a:r>
              <a:rPr lang="cs-CZ" sz="2700" i="1" dirty="0" smtClean="0"/>
              <a:t>Karlštejn na leteckém snímku – v kapli svatého kříže byla v době</a:t>
            </a:r>
          </a:p>
          <a:p>
            <a:pPr marL="0" indent="0">
              <a:buNone/>
            </a:pPr>
            <a:r>
              <a:rPr lang="cs-CZ" sz="2700" i="1" dirty="0" smtClean="0"/>
              <a:t>    Karla IV. uložena svatováclavská koruna (dal vyrobit Karel IV. –</a:t>
            </a:r>
          </a:p>
          <a:p>
            <a:pPr marL="0" indent="0">
              <a:buNone/>
            </a:pPr>
            <a:r>
              <a:rPr lang="cs-CZ" sz="2700" i="1" dirty="0"/>
              <a:t> </a:t>
            </a:r>
            <a:r>
              <a:rPr lang="cs-CZ" sz="2700" i="1" dirty="0" smtClean="0"/>
              <a:t>   věnoval ji svatému Václavovi jako projev úcty k němu)</a:t>
            </a:r>
            <a:endParaRPr lang="cs-CZ" sz="2700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76885"/>
            <a:ext cx="6663038" cy="419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083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778098"/>
          </a:xfr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Středověk – Lucemburkové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472608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Odpovězte na otázky:</a:t>
            </a:r>
          </a:p>
          <a:p>
            <a:pPr marL="0" indent="0">
              <a:buNone/>
            </a:pPr>
            <a:endParaRPr lang="cs-CZ" sz="2500" b="1" dirty="0"/>
          </a:p>
          <a:p>
            <a:pPr marL="0" indent="0">
              <a:buNone/>
            </a:pPr>
            <a:r>
              <a:rPr lang="cs-CZ" sz="2500" dirty="0" smtClean="0"/>
              <a:t>Jaké bylo postavení žen ve středověku?</a:t>
            </a:r>
          </a:p>
          <a:p>
            <a:pPr marL="0" indent="0">
              <a:buNone/>
            </a:pPr>
            <a:r>
              <a:rPr lang="cs-CZ" sz="2500" dirty="0" smtClean="0"/>
              <a:t>Jaké znáš významné ženy přemyslovského rodu?</a:t>
            </a:r>
          </a:p>
          <a:p>
            <a:pPr marL="0" indent="0">
              <a:buNone/>
            </a:pPr>
            <a:r>
              <a:rPr lang="cs-CZ" sz="2500" dirty="0" smtClean="0"/>
              <a:t>Která z přemyslovských žen svým sňatkem s Janem Lucemburským založila nový panovnický rod v českých zemích?</a:t>
            </a:r>
          </a:p>
          <a:p>
            <a:pPr marL="0" indent="0">
              <a:buNone/>
            </a:pPr>
            <a:r>
              <a:rPr lang="cs-CZ" sz="2500" dirty="0" smtClean="0"/>
              <a:t>Jakým králem byl Jan Lucemburský?</a:t>
            </a:r>
          </a:p>
          <a:p>
            <a:pPr marL="0" indent="0">
              <a:buNone/>
            </a:pPr>
            <a:r>
              <a:rPr lang="cs-CZ" sz="2500" dirty="0" smtClean="0"/>
              <a:t>Kdo se ujal vlády po jeho smrti?</a:t>
            </a:r>
          </a:p>
          <a:p>
            <a:pPr marL="0" indent="0">
              <a:buNone/>
            </a:pPr>
            <a:r>
              <a:rPr lang="cs-CZ" sz="2500" dirty="0" smtClean="0"/>
              <a:t>Proč se stal Karel IV. tak významným panovníkem?</a:t>
            </a:r>
          </a:p>
          <a:p>
            <a:pPr marL="0" indent="0">
              <a:buNone/>
            </a:pPr>
            <a:r>
              <a:rPr lang="cs-CZ" sz="2500" dirty="0" smtClean="0"/>
              <a:t>Jakým panovníkem byl jeho syn Václav IV.?</a:t>
            </a:r>
          </a:p>
          <a:p>
            <a:pPr marL="0" indent="0">
              <a:buNone/>
            </a:pPr>
            <a:r>
              <a:rPr lang="cs-CZ" sz="2500" dirty="0" smtClean="0"/>
              <a:t>Jaký byl vztah mezi Karlovými syny – Václavem a Zikmundem?</a:t>
            </a:r>
          </a:p>
          <a:p>
            <a:pPr marL="0" indent="0">
              <a:buNone/>
            </a:pPr>
            <a:r>
              <a:rPr lang="cs-CZ" sz="2500" dirty="0" smtClean="0"/>
              <a:t>Jak skončila vláda Lucemburků v českých zemích?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51941464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300" dirty="0" smtClean="0"/>
              <a:t>Mgr. Renáta Jehličková</a:t>
            </a:r>
            <a:br>
              <a:rPr lang="cs-CZ" sz="2300" dirty="0" smtClean="0"/>
            </a:br>
            <a:r>
              <a:rPr lang="cs-CZ" sz="2300" dirty="0" smtClean="0"/>
              <a:t>9. března 2012</a:t>
            </a:r>
            <a:br>
              <a:rPr lang="cs-CZ" sz="2300" dirty="0" smtClean="0"/>
            </a:br>
            <a:r>
              <a:rPr lang="cs-CZ" sz="2300" dirty="0" smtClean="0"/>
              <a:t>Určeno pro 4.- 5.ročník</a:t>
            </a:r>
            <a:endParaRPr lang="cs-CZ" sz="23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300" b="1" u="sng" dirty="0" smtClean="0"/>
              <a:t>ANOTACE</a:t>
            </a:r>
          </a:p>
          <a:p>
            <a:pPr marL="0" indent="0">
              <a:buNone/>
            </a:pPr>
            <a:endParaRPr lang="cs-CZ" sz="2300" dirty="0"/>
          </a:p>
          <a:p>
            <a:pPr marL="0" indent="0">
              <a:buNone/>
            </a:pPr>
            <a:r>
              <a:rPr lang="cs-CZ" sz="2300" b="1" u="sng" dirty="0" smtClean="0"/>
              <a:t>Výklad</a:t>
            </a:r>
          </a:p>
          <a:p>
            <a:pPr>
              <a:buFontTx/>
              <a:buChar char="-"/>
            </a:pPr>
            <a:r>
              <a:rPr lang="cs-CZ" sz="2300" dirty="0" smtClean="0"/>
              <a:t>Seznámení s českými panovníky rodu Lucemburků</a:t>
            </a:r>
          </a:p>
          <a:p>
            <a:pPr>
              <a:buFontTx/>
              <a:buChar char="-"/>
            </a:pPr>
            <a:r>
              <a:rPr lang="cs-CZ" sz="2300" dirty="0" smtClean="0"/>
              <a:t>Popis rozkvětu a významu českých zemí v době vlády Karla IV.</a:t>
            </a:r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r>
              <a:rPr lang="cs-CZ" sz="2300" b="1" u="sng" dirty="0" smtClean="0"/>
              <a:t>Praktické činnosti </a:t>
            </a:r>
            <a:r>
              <a:rPr lang="cs-CZ" sz="2300" dirty="0" smtClean="0"/>
              <a:t>– odpovědi na otázky jako kontrola zapamatování 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                              si nových informací z učiva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3760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300" dirty="0" smtClean="0"/>
              <a:t>Obrázky a webové stránky z internetu na hypertextových odkazech.</a:t>
            </a:r>
          </a:p>
          <a:p>
            <a:pPr marL="0" indent="0">
              <a:buNone/>
            </a:pPr>
            <a:r>
              <a:rPr lang="cs-CZ" sz="2300" dirty="0" smtClean="0"/>
              <a:t>Prezentace obsahuje animace.</a:t>
            </a:r>
          </a:p>
          <a:p>
            <a:pPr marL="0" indent="0">
              <a:buNone/>
            </a:pPr>
            <a:r>
              <a:rPr lang="cs-CZ" sz="2300" dirty="0" smtClean="0"/>
              <a:t>Výukový materiál doplňující učebnici:</a:t>
            </a:r>
          </a:p>
          <a:p>
            <a:pPr marL="0" indent="0">
              <a:buNone/>
            </a:pPr>
            <a:r>
              <a:rPr lang="cs-CZ" sz="2300" dirty="0" smtClean="0"/>
              <a:t>Mikulenková, Linda, Mgr. Lidé a čas: Člověk a jeho svět. Učebnice pro 4.a 5. ročník základní školy. </a:t>
            </a:r>
            <a:r>
              <a:rPr lang="cs-CZ" sz="2300" dirty="0" err="1" smtClean="0"/>
              <a:t>Prodos</a:t>
            </a:r>
            <a:r>
              <a:rPr lang="cs-CZ" sz="2300" dirty="0" smtClean="0"/>
              <a:t> spol. s. r. o., pedagogické nakladatelství. Kollárovo nám. 7, 722 00 Olomouc, 2010. Modrá řada učebnic. ISBN 978-80-7230-225-3</a:t>
            </a:r>
          </a:p>
          <a:p>
            <a:r>
              <a:rPr lang="cs-CZ" sz="2300" dirty="0" smtClean="0">
                <a:hlinkClick r:id="rId2"/>
              </a:rPr>
              <a:t>http://upload.wikimedia.org/wikipedia/commons/thumb/1/16/Charles_IV-John_Ocko_votive_picture-fragment.jpg/250px-Charles_IV-John_Ocko_votive_picture-fragment.jpg</a:t>
            </a:r>
            <a:endParaRPr lang="cs-CZ" sz="2300" dirty="0" smtClean="0"/>
          </a:p>
          <a:p>
            <a:r>
              <a:rPr lang="cs-CZ" sz="2300" dirty="0" smtClean="0">
                <a:hlinkClick r:id="rId3"/>
              </a:rPr>
              <a:t>http://upload.wikimedia.org/wikipedia/commons/thumb/6/6e/Karl%C5%AFv_most-2.jpg/220px-Karl%C5%AFv_most-2.jpg</a:t>
            </a:r>
            <a:endParaRPr lang="cs-CZ" sz="2300" dirty="0"/>
          </a:p>
          <a:p>
            <a:r>
              <a:rPr lang="cs-CZ" sz="2300" dirty="0">
                <a:hlinkClick r:id="rId4"/>
              </a:rPr>
              <a:t>http://</a:t>
            </a:r>
            <a:r>
              <a:rPr lang="cs-CZ" sz="2300" dirty="0" smtClean="0">
                <a:hlinkClick r:id="rId4"/>
              </a:rPr>
              <a:t>upload.wikimedia.org/wikipedia/commons/thumb/8/80/Karl%C5%A1tejn_029.jpg/250px-Karl%C5%A1tejn_029.jpg</a:t>
            </a:r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</p:txBody>
      </p:sp>
    </p:spTree>
    <p:extLst>
      <p:ext uri="{BB962C8B-B14F-4D97-AF65-F5344CB8AC3E}">
        <p14:creationId xmlns:p14="http://schemas.microsoft.com/office/powerpoint/2010/main" val="149432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701</Words>
  <Application>Microsoft Office PowerPoint</Application>
  <PresentationFormat>Předvádění na obrazovce (4:3)</PresentationFormat>
  <Paragraphs>124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   Středověk – Lucemburkové</vt:lpstr>
      <vt:lpstr>Prezentace aplikace PowerPoint</vt:lpstr>
      <vt:lpstr>Středověk – Lucemburkové</vt:lpstr>
      <vt:lpstr>Středověk – Lucemburkové</vt:lpstr>
      <vt:lpstr>Středověk – Lucemburkové</vt:lpstr>
      <vt:lpstr>Středověk – Lucemburkové</vt:lpstr>
      <vt:lpstr>Středověk – Lucemburkové</vt:lpstr>
      <vt:lpstr>Středověk – Lucemburkové</vt:lpstr>
      <vt:lpstr>Mgr. Renáta Jehličková 9. března 2012 Určeno pro 4.- 5.ročník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Středověk – Lucemburkové</dc:title>
  <dc:creator>Renata Jehličková</dc:creator>
  <cp:lastModifiedBy>Renata Jehličková</cp:lastModifiedBy>
  <cp:revision>45</cp:revision>
  <dcterms:created xsi:type="dcterms:W3CDTF">2012-03-16T22:19:57Z</dcterms:created>
  <dcterms:modified xsi:type="dcterms:W3CDTF">2012-06-28T20:45:25Z</dcterms:modified>
</cp:coreProperties>
</file>