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7" r:id="rId6"/>
    <p:sldId id="263" r:id="rId7"/>
    <p:sldId id="265" r:id="rId8"/>
    <p:sldId id="261" r:id="rId9"/>
    <p:sldId id="262" r:id="rId10"/>
    <p:sldId id="268" r:id="rId11"/>
    <p:sldId id="266" r:id="rId12"/>
    <p:sldId id="269" r:id="rId13"/>
    <p:sldId id="264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862" autoAdjust="0"/>
    <p:restoredTop sz="94660"/>
  </p:normalViewPr>
  <p:slideViewPr>
    <p:cSldViewPr>
      <p:cViewPr>
        <p:scale>
          <a:sx n="70" d="100"/>
          <a:sy n="70" d="100"/>
        </p:scale>
        <p:origin x="-1344" y="4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C7AC6-3161-45CA-A3FD-83A4A052B413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1315A3-0444-47EF-8837-4DDA350B91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00574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C7AC6-3161-45CA-A3FD-83A4A052B413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1315A3-0444-47EF-8837-4DDA350B91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7013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C7AC6-3161-45CA-A3FD-83A4A052B413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1315A3-0444-47EF-8837-4DDA350B91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45635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C7AC6-3161-45CA-A3FD-83A4A052B413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1315A3-0444-47EF-8837-4DDA350B91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48796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C7AC6-3161-45CA-A3FD-83A4A052B413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1315A3-0444-47EF-8837-4DDA350B91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49906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C7AC6-3161-45CA-A3FD-83A4A052B413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1315A3-0444-47EF-8837-4DDA350B91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87943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C7AC6-3161-45CA-A3FD-83A4A052B413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1315A3-0444-47EF-8837-4DDA350B91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62588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C7AC6-3161-45CA-A3FD-83A4A052B413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1315A3-0444-47EF-8837-4DDA350B91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99002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C7AC6-3161-45CA-A3FD-83A4A052B413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1315A3-0444-47EF-8837-4DDA350B91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14897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C7AC6-3161-45CA-A3FD-83A4A052B413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1315A3-0444-47EF-8837-4DDA350B91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63013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C7AC6-3161-45CA-A3FD-83A4A052B413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1315A3-0444-47EF-8837-4DDA350B91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5584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C2C7AC6-3161-45CA-A3FD-83A4A052B413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71315A3-0444-47EF-8837-4DDA350B91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57664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Jan_Hus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Jan_%C5%BDi%C5%BEka" TargetMode="External"/><Relationship Id="rId2" Type="http://schemas.openxmlformats.org/officeDocument/2006/relationships/hyperlink" Target="http://cs.wikipedia.org/wiki/Husitsk%C3%A9_hnut%C3%AD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wiki" TargetMode="External"/><Relationship Id="rId2" Type="http://schemas.openxmlformats.org/officeDocument/2006/relationships/hyperlink" Target="http://cs.wikipedia.org/wiki/Husitsk%C3%A9_zbran%C4%9B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hyperlink" Target="http://cs.wikipedia.org/wiki/%C5%98emdih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http://cs.wikipedia.org/wiki/Husitsk%C3%BD_bojov%C3%BD_v%C5%AFz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Ji%C5%99%C3%AD_z_Pod%C4%9Bbrad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Maty%C3%A1%C5%A1_Korv%C3%ADn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3/36/Matei_Corvin_Johannes_de_Thurocz_f137.jpg/443px-Matei_Corvin_Johannes_de_Thurocz_f137.jpg" TargetMode="External"/><Relationship Id="rId3" Type="http://schemas.openxmlformats.org/officeDocument/2006/relationships/hyperlink" Target="http://upload.wikimedia.org/wikipedia/commons/thumb/5/57/Klassischer-Flegel.jpg/220px-Klassischer-Flegel.jpg" TargetMode="External"/><Relationship Id="rId7" Type="http://schemas.openxmlformats.org/officeDocument/2006/relationships/hyperlink" Target="http://upload.wikimedia.org/wikipedia/commons/a/a0/Georg_of_Podebrady.jpg" TargetMode="External"/><Relationship Id="rId2" Type="http://schemas.openxmlformats.org/officeDocument/2006/relationships/hyperlink" Target="http://upload.wikimedia.org/wikipedia/commons/thumb/6/6b/MWP_Buzdygan_Radziwillow.JPG/220px-MWP_Buzdygan_Radziwillow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thumb/3/39/Brozik,_Vaclav_-_Jan_Hus_souzen_na_snemu_Kostnickem_r._1415.jpg/220px-Brozik,_Vaclav_-_Jan_Hus_souzen_na_snemu_Kostnickem_r._1415.jpg" TargetMode="External"/><Relationship Id="rId5" Type="http://schemas.openxmlformats.org/officeDocument/2006/relationships/hyperlink" Target="http://upload.wikimedia.org/wikipedia/commons/thumb/0/05/Jan_Vil%C3%ADmek_-_Jan_%C5%BDi%C5%BEka_z_Trocnova.jpg/478px-Jan_Vil%C3%ADmek_-_Jan_%C5%BDi%C5%BEka_z_Trocnova.jpg" TargetMode="External"/><Relationship Id="rId4" Type="http://schemas.openxmlformats.org/officeDocument/2006/relationships/hyperlink" Target="http://upload.wikimedia.org/wikipedia/commons/thumb/c/c6/Husitsky_bojovy_vuz_replika.jpg/220px-Husitsky_bojovy_vuz_replika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476672"/>
            <a:ext cx="8712968" cy="1470025"/>
          </a:xfrm>
        </p:spPr>
        <p:txBody>
          <a:bodyPr/>
          <a:lstStyle/>
          <a:p>
            <a:pPr algn="l"/>
            <a:r>
              <a:rPr lang="cs-CZ" dirty="0" smtClean="0"/>
              <a:t>Středověk – husitství a Jiří z Poděbrad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87624" y="1988840"/>
            <a:ext cx="7488832" cy="4536504"/>
          </a:xfrm>
        </p:spPr>
        <p:txBody>
          <a:bodyPr>
            <a:normAutofit/>
          </a:bodyPr>
          <a:lstStyle/>
          <a:p>
            <a:pPr algn="l"/>
            <a:r>
              <a:rPr lang="cs-CZ" sz="2300" dirty="0" smtClean="0">
                <a:solidFill>
                  <a:schemeClr val="tx1"/>
                </a:solidFill>
              </a:rPr>
              <a:t>    Název školy:  Základní škola Karla Klíče Hostinné</a:t>
            </a:r>
          </a:p>
          <a:p>
            <a:pPr algn="l"/>
            <a:r>
              <a:rPr lang="cs-CZ" sz="2300" dirty="0" smtClean="0">
                <a:solidFill>
                  <a:schemeClr val="tx1"/>
                </a:solidFill>
              </a:rPr>
              <a:t>    Autor:  Mgr. Renáta Jehličková</a:t>
            </a:r>
          </a:p>
          <a:p>
            <a:pPr algn="l"/>
            <a:r>
              <a:rPr lang="cs-CZ" sz="2300" dirty="0" smtClean="0">
                <a:solidFill>
                  <a:schemeClr val="tx1"/>
                </a:solidFill>
              </a:rPr>
              <a:t>    Název:  VY_32_INOVACE_10_A_08_STŘEDOVĚK-HUSITSTVÍ</a:t>
            </a:r>
          </a:p>
          <a:p>
            <a:pPr algn="l"/>
            <a:r>
              <a:rPr lang="cs-CZ" sz="2300" dirty="0">
                <a:solidFill>
                  <a:schemeClr val="tx1"/>
                </a:solidFill>
              </a:rPr>
              <a:t> </a:t>
            </a:r>
            <a:r>
              <a:rPr lang="cs-CZ" sz="2300" dirty="0" smtClean="0">
                <a:solidFill>
                  <a:schemeClr val="tx1"/>
                </a:solidFill>
              </a:rPr>
              <a:t>                 A JIŘÍ Z PODĚBRAD</a:t>
            </a:r>
          </a:p>
          <a:p>
            <a:pPr algn="l"/>
            <a:r>
              <a:rPr lang="cs-CZ" sz="2300" dirty="0" smtClean="0">
                <a:solidFill>
                  <a:schemeClr val="tx1"/>
                </a:solidFill>
              </a:rPr>
              <a:t>    Téma:  LIDÉ A ČAS </a:t>
            </a:r>
          </a:p>
          <a:p>
            <a:pPr algn="l"/>
            <a:r>
              <a:rPr lang="cs-CZ" sz="2300" dirty="0" smtClean="0">
                <a:solidFill>
                  <a:schemeClr val="tx1"/>
                </a:solidFill>
              </a:rPr>
              <a:t>    Číslo projektu</a:t>
            </a:r>
            <a:r>
              <a:rPr lang="cs-CZ" sz="2300" dirty="0">
                <a:solidFill>
                  <a:schemeClr val="tx1"/>
                </a:solidFill>
              </a:rPr>
              <a:t>: CZ.1.07/1.4.00/21.2131</a:t>
            </a:r>
          </a:p>
          <a:p>
            <a:pPr algn="l"/>
            <a:endParaRPr lang="cs-CZ" sz="2300" dirty="0" smtClean="0">
              <a:solidFill>
                <a:schemeClr val="tx1"/>
              </a:solidFill>
            </a:endParaRPr>
          </a:p>
          <a:p>
            <a:pPr algn="l"/>
            <a:endParaRPr lang="cs-CZ" sz="2300" dirty="0">
              <a:solidFill>
                <a:schemeClr val="tx1"/>
              </a:solidFill>
            </a:endParaRPr>
          </a:p>
          <a:p>
            <a:pPr algn="l"/>
            <a:endParaRPr lang="cs-CZ" sz="2300" dirty="0" smtClean="0">
              <a:solidFill>
                <a:schemeClr val="tx1"/>
              </a:solidFill>
            </a:endParaRPr>
          </a:p>
          <a:p>
            <a:pPr algn="l"/>
            <a:endParaRPr lang="cs-CZ" sz="2300" dirty="0">
              <a:solidFill>
                <a:schemeClr val="tx1"/>
              </a:solidFill>
            </a:endParaRPr>
          </a:p>
          <a:p>
            <a:pPr algn="l"/>
            <a:endParaRPr lang="cs-CZ" sz="2300" dirty="0">
              <a:solidFill>
                <a:schemeClr val="tx1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5157192"/>
            <a:ext cx="5761037" cy="1122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322202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6184998"/>
              </p:ext>
            </p:extLst>
          </p:nvPr>
        </p:nvGraphicFramePr>
        <p:xfrm>
          <a:off x="1187624" y="1484784"/>
          <a:ext cx="6834212" cy="419438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Renáta</a:t>
                      </a:r>
                      <a:r>
                        <a:rPr lang="cs-CZ" baseline="0" dirty="0" smtClean="0"/>
                        <a:t> Jehličková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9. března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22.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března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ve třídě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V.A</a:t>
                      </a:r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a jeho svět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Vlastivěda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Lidé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a čas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Středověk – husitství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a Jiří z Poděbrad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6674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reformace, Jan Hus, kacířství, koncil, kališníci, husité, táborité, křížové výpravy, husitské bitvy, zbraně, chorál, Jan Žižka, Jiří z Poděbrad, Matyáš Korvín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123813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274638"/>
            <a:ext cx="8928992" cy="778098"/>
          </a:xfrm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/>
              <a:t>Středověk – husitství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124744"/>
            <a:ext cx="8928992" cy="5472608"/>
          </a:xfr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500" b="1" dirty="0" smtClean="0"/>
              <a:t>Na konci 15. století – v celé Evropě společenská krize – </a:t>
            </a:r>
          </a:p>
          <a:p>
            <a:pPr marL="0" indent="0">
              <a:buNone/>
            </a:pPr>
            <a:r>
              <a:rPr lang="cs-CZ" sz="2500" dirty="0" smtClean="0"/>
              <a:t>snaha lidí o nápravu poměrů v církvi (ta velmi zbohatla a kněží žili v přepychu jako šlechta)</a:t>
            </a:r>
          </a:p>
          <a:p>
            <a:pPr marL="0" indent="0">
              <a:buNone/>
            </a:pPr>
            <a:r>
              <a:rPr lang="cs-CZ" sz="2500" dirty="0" smtClean="0"/>
              <a:t>Václav IV. nejprve podporoval snahu o reformu (i na univerzitě –              to vyvolalo jeho neshody s církví)</a:t>
            </a:r>
          </a:p>
          <a:p>
            <a:pPr marL="0" indent="0">
              <a:buNone/>
            </a:pPr>
            <a:r>
              <a:rPr lang="cs-CZ" sz="2500" dirty="0" smtClean="0"/>
              <a:t>Hlavní kritik v Čechách – </a:t>
            </a:r>
            <a:r>
              <a:rPr lang="cs-CZ" sz="2500" b="1" dirty="0" smtClean="0">
                <a:hlinkClick r:id="rId2"/>
              </a:rPr>
              <a:t>Jan Hus </a:t>
            </a:r>
            <a:r>
              <a:rPr lang="cs-CZ" sz="2500" dirty="0" smtClean="0"/>
              <a:t>(univerzitní mistr a kazatel):</a:t>
            </a:r>
          </a:p>
          <a:p>
            <a:pPr>
              <a:buFontTx/>
              <a:buChar char="-"/>
            </a:pPr>
            <a:r>
              <a:rPr lang="cs-CZ" sz="2500" dirty="0" smtClean="0"/>
              <a:t>svá kázání přednášel česky (v Betlémské kapli v Praze)</a:t>
            </a:r>
          </a:p>
          <a:p>
            <a:pPr>
              <a:buFontTx/>
              <a:buChar char="-"/>
            </a:pPr>
            <a:r>
              <a:rPr lang="cs-CZ" sz="2500" dirty="0" smtClean="0"/>
              <a:t>kritizoval společenské a církevní nešvary</a:t>
            </a:r>
          </a:p>
          <a:p>
            <a:pPr>
              <a:buFontTx/>
              <a:buChar char="-"/>
            </a:pPr>
            <a:r>
              <a:rPr lang="cs-CZ" sz="2500" dirty="0" smtClean="0"/>
              <a:t>byl oblíben mezi prostými lidmi</a:t>
            </a:r>
          </a:p>
          <a:p>
            <a:pPr>
              <a:buFontTx/>
              <a:buChar char="-"/>
            </a:pPr>
            <a:r>
              <a:rPr lang="cs-CZ" sz="2500" dirty="0" smtClean="0"/>
              <a:t>považoval se za reformátora, církev ho však měla za kacíře</a:t>
            </a:r>
          </a:p>
          <a:p>
            <a:pPr>
              <a:buFontTx/>
              <a:buChar char="-"/>
            </a:pPr>
            <a:r>
              <a:rPr lang="cs-CZ" sz="2500" dirty="0" smtClean="0"/>
              <a:t>vylákán na koncil do Kostnice – v dnešním Německu 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(pozval ho tam Zikmund Lucemburský a zaručil mu bezpečnost)</a:t>
            </a:r>
          </a:p>
          <a:p>
            <a:pPr marL="0" indent="0">
              <a:buNone/>
            </a:pPr>
            <a:r>
              <a:rPr lang="cs-CZ" sz="2500" dirty="0" smtClean="0"/>
              <a:t>-   tam uvězněn a nakonec upálen jako kacíř </a:t>
            </a:r>
          </a:p>
          <a:p>
            <a:pPr marL="0" indent="0">
              <a:buNone/>
            </a:pPr>
            <a:endParaRPr lang="cs-CZ" sz="2500" dirty="0" smtClean="0"/>
          </a:p>
        </p:txBody>
      </p:sp>
    </p:spTree>
    <p:extLst>
      <p:ext uri="{BB962C8B-B14F-4D97-AF65-F5344CB8AC3E}">
        <p14:creationId xmlns:p14="http://schemas.microsoft.com/office/powerpoint/2010/main" val="2123111869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274638"/>
            <a:ext cx="8928992" cy="778098"/>
          </a:xfrm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/>
              <a:t>Středověk – husitství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124744"/>
            <a:ext cx="8928992" cy="5616624"/>
          </a:xfr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500" dirty="0" smtClean="0"/>
              <a:t>Z Husových myšlenek vzniklo </a:t>
            </a:r>
            <a:r>
              <a:rPr lang="cs-CZ" sz="2500" b="1" dirty="0" smtClean="0">
                <a:hlinkClick r:id="rId2"/>
              </a:rPr>
              <a:t>husitské hnutí</a:t>
            </a:r>
            <a:r>
              <a:rPr lang="cs-CZ" sz="2500" dirty="0" smtClean="0"/>
              <a:t>:</a:t>
            </a:r>
          </a:p>
          <a:p>
            <a:pPr>
              <a:buFontTx/>
              <a:buChar char="-"/>
            </a:pPr>
            <a:r>
              <a:rPr lang="cs-CZ" sz="2500" dirty="0" smtClean="0"/>
              <a:t>husité </a:t>
            </a:r>
            <a:r>
              <a:rPr lang="cs-CZ" sz="2500" dirty="0" err="1" smtClean="0"/>
              <a:t>narozdíl</a:t>
            </a:r>
            <a:r>
              <a:rPr lang="cs-CZ" sz="2500" dirty="0"/>
              <a:t> </a:t>
            </a:r>
            <a:r>
              <a:rPr lang="cs-CZ" sz="2500" dirty="0" smtClean="0"/>
              <a:t>od katolíků přijímali obojím způsobem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chléb i víno (to pili z kalicha – označováni jako kališníci)</a:t>
            </a:r>
          </a:p>
          <a:p>
            <a:pPr>
              <a:buFontTx/>
              <a:buChar char="-"/>
            </a:pPr>
            <a:r>
              <a:rPr lang="cs-CZ" sz="2500" dirty="0" smtClean="0"/>
              <a:t>jejich cílem byla náprava světa</a:t>
            </a:r>
          </a:p>
          <a:p>
            <a:pPr>
              <a:buFontTx/>
              <a:buChar char="-"/>
            </a:pPr>
            <a:r>
              <a:rPr lang="cs-CZ" sz="2500" dirty="0" smtClean="0"/>
              <a:t>umírnění husité se snažili o uznání v rámci katolické církve</a:t>
            </a:r>
          </a:p>
          <a:p>
            <a:pPr>
              <a:buFontTx/>
              <a:buChar char="-"/>
            </a:pPr>
            <a:r>
              <a:rPr lang="cs-CZ" sz="2500" dirty="0" smtClean="0"/>
              <a:t>radikální husité (táborité) vedli boje s vojskem</a:t>
            </a:r>
          </a:p>
          <a:p>
            <a:pPr>
              <a:buFontTx/>
              <a:buChar char="-"/>
            </a:pPr>
            <a:r>
              <a:rPr lang="cs-CZ" sz="2500" dirty="0" smtClean="0"/>
              <a:t>Zikmund po smrti bratra Václava vedl proti Čechám křížovou výpravu</a:t>
            </a:r>
          </a:p>
          <a:p>
            <a:pPr marL="0" indent="0">
              <a:buNone/>
            </a:pPr>
            <a:r>
              <a:rPr lang="cs-CZ" sz="2500" dirty="0" smtClean="0"/>
              <a:t>               proti němu husité – vojevůdce </a:t>
            </a:r>
            <a:r>
              <a:rPr lang="cs-CZ" sz="2500" b="1" dirty="0" smtClean="0">
                <a:hlinkClick r:id="rId3"/>
              </a:rPr>
              <a:t>Jan Žižka</a:t>
            </a:r>
            <a:endParaRPr lang="cs-CZ" sz="2500" b="1" dirty="0" smtClean="0"/>
          </a:p>
          <a:p>
            <a:pPr marL="0" indent="0">
              <a:buNone/>
            </a:pPr>
            <a:r>
              <a:rPr lang="cs-CZ" sz="2500" b="1" dirty="0"/>
              <a:t> </a:t>
            </a:r>
            <a:r>
              <a:rPr lang="cs-CZ" sz="2500" b="1" dirty="0" smtClean="0"/>
              <a:t>  </a:t>
            </a:r>
            <a:r>
              <a:rPr lang="cs-CZ" sz="2500" dirty="0" smtClean="0"/>
              <a:t> (Zikmundova vojska poražena už v první bitvě na Vítkově (1420) –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husitští vůdcové prohlásili volbu Zikmunda králem za neplatnou)</a:t>
            </a:r>
          </a:p>
          <a:p>
            <a:pPr>
              <a:buFontTx/>
              <a:buChar char="-"/>
            </a:pPr>
            <a:r>
              <a:rPr lang="cs-CZ" sz="2500" dirty="0" smtClean="0"/>
              <a:t>další bitva u Sudoměře (křižáci  se utopili v bahně), v jiné zase křižáci utekli ještě před bojem – lekli se zpěvu (husitský chorál)</a:t>
            </a:r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552014" y="4647186"/>
            <a:ext cx="658507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72773966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uiExpand="1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274638"/>
            <a:ext cx="8928992" cy="778098"/>
          </a:xfrm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/>
              <a:t>Středověk – husitství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124744"/>
            <a:ext cx="8928992" cy="5616624"/>
          </a:xfr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500" b="1" dirty="0" smtClean="0"/>
          </a:p>
          <a:p>
            <a:pPr marL="0" indent="0">
              <a:buNone/>
            </a:pPr>
            <a:endParaRPr lang="cs-CZ" sz="2500" b="1" dirty="0"/>
          </a:p>
          <a:p>
            <a:pPr marL="0" indent="0">
              <a:buNone/>
            </a:pPr>
            <a:endParaRPr lang="cs-CZ" sz="2500" b="1" dirty="0" smtClean="0"/>
          </a:p>
          <a:p>
            <a:pPr marL="0" indent="0">
              <a:buNone/>
            </a:pPr>
            <a:endParaRPr lang="cs-CZ" sz="2500" b="1" dirty="0"/>
          </a:p>
          <a:p>
            <a:pPr marL="0" indent="0">
              <a:buNone/>
            </a:pPr>
            <a:endParaRPr lang="cs-CZ" sz="2500" b="1" dirty="0" smtClean="0"/>
          </a:p>
          <a:p>
            <a:pPr marL="0" indent="0">
              <a:buNone/>
            </a:pPr>
            <a:endParaRPr lang="cs-CZ" sz="2500" b="1" dirty="0"/>
          </a:p>
          <a:p>
            <a:pPr marL="0" indent="0">
              <a:buNone/>
            </a:pPr>
            <a:endParaRPr lang="cs-CZ" sz="2500" b="1" dirty="0" smtClean="0"/>
          </a:p>
          <a:p>
            <a:pPr marL="0" indent="0">
              <a:buNone/>
            </a:pPr>
            <a:endParaRPr lang="cs-CZ" sz="2500" b="1" dirty="0"/>
          </a:p>
          <a:p>
            <a:pPr marL="0" indent="0">
              <a:buNone/>
            </a:pPr>
            <a:endParaRPr lang="cs-CZ" sz="2500" b="1" dirty="0" smtClean="0"/>
          </a:p>
          <a:p>
            <a:pPr marL="0" indent="0">
              <a:buNone/>
            </a:pPr>
            <a:endParaRPr lang="cs-CZ" sz="2500" b="1" dirty="0"/>
          </a:p>
          <a:p>
            <a:pPr marL="0" indent="0">
              <a:buNone/>
            </a:pPr>
            <a:endParaRPr lang="cs-CZ" sz="2500" b="1" dirty="0" smtClean="0"/>
          </a:p>
          <a:p>
            <a:pPr marL="0" indent="0">
              <a:buNone/>
            </a:pPr>
            <a:r>
              <a:rPr lang="cs-CZ" sz="2500" b="1" dirty="0" smtClean="0"/>
              <a:t>       </a:t>
            </a:r>
            <a:r>
              <a:rPr lang="cs-CZ" sz="2500" i="1" dirty="0" smtClean="0"/>
              <a:t>Jan Hus v Kostnici při soudu                Jan Žižka (jednooký)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340768"/>
            <a:ext cx="3768001" cy="47297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340768"/>
            <a:ext cx="2991966" cy="47297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948120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274638"/>
            <a:ext cx="8928992" cy="778098"/>
          </a:xfrm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/>
              <a:t>Středověk – husitství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124744"/>
            <a:ext cx="8928992" cy="5616624"/>
          </a:xfr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500" b="1" dirty="0"/>
              <a:t> </a:t>
            </a:r>
            <a:r>
              <a:rPr lang="cs-CZ" sz="2500" b="1" dirty="0" smtClean="0"/>
              <a:t>                                          </a:t>
            </a:r>
            <a:r>
              <a:rPr lang="cs-CZ" sz="2500" b="1" u="sng" dirty="0" smtClean="0">
                <a:hlinkClick r:id="rId2"/>
              </a:rPr>
              <a:t>Husitské zbraně</a:t>
            </a:r>
            <a:endParaRPr lang="cs-CZ" sz="2500" b="1" u="sng" dirty="0"/>
          </a:p>
          <a:p>
            <a:pPr marL="0" indent="0">
              <a:buNone/>
            </a:pPr>
            <a:endParaRPr lang="cs-CZ" sz="2500" b="1" u="sng" dirty="0" smtClean="0"/>
          </a:p>
          <a:p>
            <a:pPr marL="0" indent="0">
              <a:buNone/>
            </a:pPr>
            <a:endParaRPr lang="cs-CZ" sz="2500" b="1" u="sng" dirty="0"/>
          </a:p>
          <a:p>
            <a:pPr marL="0" indent="0">
              <a:buNone/>
            </a:pPr>
            <a:endParaRPr lang="cs-CZ" sz="2500" b="1" u="sng" dirty="0" smtClean="0"/>
          </a:p>
          <a:p>
            <a:pPr marL="0" indent="0">
              <a:buNone/>
            </a:pPr>
            <a:endParaRPr lang="cs-CZ" sz="2500" b="1" u="sng" dirty="0"/>
          </a:p>
          <a:p>
            <a:pPr marL="0" indent="0">
              <a:buNone/>
            </a:pPr>
            <a:endParaRPr lang="cs-CZ" sz="2500" b="1" u="sng" dirty="0" smtClean="0"/>
          </a:p>
          <a:p>
            <a:pPr marL="0" indent="0">
              <a:buNone/>
            </a:pPr>
            <a:endParaRPr lang="cs-CZ" sz="2500" b="1" u="sng" dirty="0"/>
          </a:p>
          <a:p>
            <a:pPr marL="0" indent="0">
              <a:buNone/>
            </a:pPr>
            <a:endParaRPr lang="cs-CZ" sz="2500" b="1" u="sng" dirty="0" smtClean="0"/>
          </a:p>
          <a:p>
            <a:pPr marL="0" indent="0">
              <a:buNone/>
            </a:pPr>
            <a:endParaRPr lang="cs-CZ" sz="2500" b="1" u="sng" dirty="0"/>
          </a:p>
          <a:p>
            <a:pPr marL="0" indent="0">
              <a:buNone/>
            </a:pPr>
            <a:endParaRPr lang="cs-CZ" sz="2500" b="1" u="sng" dirty="0" smtClean="0"/>
          </a:p>
          <a:p>
            <a:pPr marL="0" indent="0">
              <a:buNone/>
            </a:pPr>
            <a:r>
              <a:rPr lang="cs-CZ" sz="2500" dirty="0" smtClean="0"/>
              <a:t>                               </a:t>
            </a:r>
          </a:p>
          <a:p>
            <a:pPr marL="0" indent="0">
              <a:buNone/>
            </a:pPr>
            <a:r>
              <a:rPr lang="cs-CZ" sz="2500" i="1" dirty="0"/>
              <a:t> </a:t>
            </a:r>
            <a:r>
              <a:rPr lang="cs-CZ" sz="2500" i="1" dirty="0" smtClean="0"/>
              <a:t>                              </a:t>
            </a:r>
            <a:r>
              <a:rPr lang="cs-CZ" sz="2500" i="1" dirty="0" smtClean="0">
                <a:hlinkClick r:id="rId3" action="ppaction://hlinkfile"/>
              </a:rPr>
              <a:t>palcát</a:t>
            </a:r>
            <a:r>
              <a:rPr lang="cs-CZ" sz="2500" i="1" dirty="0" smtClean="0"/>
              <a:t>                                                  </a:t>
            </a:r>
            <a:r>
              <a:rPr lang="cs-CZ" sz="2500" i="1" dirty="0" smtClean="0">
                <a:hlinkClick r:id="rId4"/>
              </a:rPr>
              <a:t>řemdih</a:t>
            </a:r>
            <a:endParaRPr lang="cs-CZ" sz="2500" i="1" dirty="0" smtClean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1506" y="1916832"/>
            <a:ext cx="5376598" cy="40324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5" y="1916832"/>
            <a:ext cx="3115351" cy="40324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613107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274638"/>
            <a:ext cx="8928992" cy="778098"/>
          </a:xfrm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/>
              <a:t>Středověk – husitství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124744"/>
            <a:ext cx="8928992" cy="5616624"/>
          </a:xfr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500" b="1" dirty="0" smtClean="0"/>
              <a:t>         </a:t>
            </a:r>
            <a:r>
              <a:rPr lang="cs-CZ" sz="2500" b="1" i="1" dirty="0" smtClean="0">
                <a:hlinkClick r:id="rId2"/>
              </a:rPr>
              <a:t>Husitský bojový vůz </a:t>
            </a:r>
            <a:r>
              <a:rPr lang="cs-CZ" sz="2500" b="1" i="1" dirty="0" smtClean="0"/>
              <a:t>(z nich stavěli husité vozové hradby)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0382" y="1772816"/>
            <a:ext cx="6480720" cy="46805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288861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274638"/>
            <a:ext cx="8928992" cy="778098"/>
          </a:xfrm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/>
              <a:t>Středověk – husitství a Jiří z Poděbrad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124744"/>
            <a:ext cx="8928992" cy="5616624"/>
          </a:xfr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500" dirty="0" smtClean="0"/>
              <a:t>Radikální husité nakonec poraženi v bitvě u Lipan v roce 1434 – zradou </a:t>
            </a:r>
            <a:r>
              <a:rPr lang="cs-CZ" sz="2500" dirty="0" err="1" smtClean="0"/>
              <a:t>pražanů</a:t>
            </a:r>
            <a:r>
              <a:rPr lang="cs-CZ" sz="2500" dirty="0" smtClean="0"/>
              <a:t>, kteří se přidali ke křižáckému vojsku</a:t>
            </a:r>
          </a:p>
          <a:p>
            <a:pPr marL="0" indent="0">
              <a:buNone/>
            </a:pPr>
            <a:r>
              <a:rPr lang="cs-CZ" sz="2500" dirty="0" smtClean="0"/>
              <a:t>(v roce 1436 pak dohoda - husitům povoleno přijímat z kalicha -svoboda vyznání- poté Zikmund uznán jako český král všemi obyvateli               katolická církev ztratila hodně majetku i moci)</a:t>
            </a:r>
          </a:p>
          <a:p>
            <a:pPr marL="0" indent="0">
              <a:buNone/>
            </a:pPr>
            <a:endParaRPr lang="cs-CZ" sz="2500" dirty="0" smtClean="0"/>
          </a:p>
          <a:p>
            <a:pPr marL="0" indent="0">
              <a:buNone/>
            </a:pPr>
            <a:r>
              <a:rPr lang="cs-CZ" sz="2500" dirty="0" smtClean="0"/>
              <a:t>Po smrti Zikmunda v roce 1437 část šlechty přijala za krále jeho zetě Albrechta Habsburského a poté jeho syna Ladislava (zemřel mladý)</a:t>
            </a:r>
            <a:endParaRPr lang="cs-CZ" sz="2500" dirty="0"/>
          </a:p>
          <a:p>
            <a:pPr marL="0" indent="0">
              <a:buNone/>
            </a:pPr>
            <a:r>
              <a:rPr lang="cs-CZ" sz="2500" dirty="0" smtClean="0"/>
              <a:t>– po jeho smrti si česká šlechta zvolila krále ze svého středu </a:t>
            </a:r>
          </a:p>
          <a:p>
            <a:pPr marL="0" indent="0">
              <a:buNone/>
            </a:pPr>
            <a:r>
              <a:rPr lang="cs-CZ" sz="2500" b="1" dirty="0" smtClean="0">
                <a:hlinkClick r:id="rId2"/>
              </a:rPr>
              <a:t>Jiří z Poděbrad </a:t>
            </a:r>
            <a:r>
              <a:rPr lang="cs-CZ" sz="2500" dirty="0" smtClean="0"/>
              <a:t>(1458 – 1471)</a:t>
            </a:r>
          </a:p>
          <a:p>
            <a:pPr>
              <a:buFontTx/>
              <a:buChar char="-"/>
            </a:pPr>
            <a:r>
              <a:rPr lang="cs-CZ" sz="2500" dirty="0" smtClean="0"/>
              <a:t>pocházel z nižšího, ale významného českého rodu</a:t>
            </a:r>
          </a:p>
          <a:p>
            <a:pPr>
              <a:buFontTx/>
              <a:buChar char="-"/>
            </a:pPr>
            <a:r>
              <a:rPr lang="cs-CZ" sz="2500" dirty="0" smtClean="0"/>
              <a:t>kališník</a:t>
            </a:r>
          </a:p>
          <a:p>
            <a:pPr>
              <a:buFontTx/>
              <a:buChar char="-"/>
            </a:pPr>
            <a:r>
              <a:rPr lang="cs-CZ" sz="2500" dirty="0" smtClean="0"/>
              <a:t>zdatný politik a diplomat</a:t>
            </a:r>
          </a:p>
          <a:p>
            <a:pPr>
              <a:buFontTx/>
              <a:buChar char="-"/>
            </a:pPr>
            <a:r>
              <a:rPr lang="cs-CZ" sz="2500" dirty="0" smtClean="0"/>
              <a:t>z jeho myšlenek vzešla i snaha o vytvoření Evropské unie</a:t>
            </a:r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1475656" y="2780928"/>
            <a:ext cx="864096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7905588" y="4403868"/>
            <a:ext cx="936104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46735762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274638"/>
            <a:ext cx="8928992" cy="778098"/>
          </a:xfrm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/>
              <a:t>Středověk – husitství a Jiří z Poděbrad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124744"/>
            <a:ext cx="8928992" cy="5472608"/>
          </a:xfr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500" dirty="0" smtClean="0"/>
              <a:t>Jiří z Poděbrad byl nejprve uznán za krále i papežem, ale později byl prohlášen za kacíře           papež proti němu vyhlásil novou křížovou výpravu (vedl ji uherský král </a:t>
            </a:r>
            <a:r>
              <a:rPr lang="cs-CZ" sz="2500" b="1" dirty="0" smtClean="0">
                <a:hlinkClick r:id="rId2"/>
              </a:rPr>
              <a:t>Matyáš Korvín </a:t>
            </a:r>
            <a:r>
              <a:rPr lang="cs-CZ" sz="2500" dirty="0" smtClean="0"/>
              <a:t>– vyhlášen pak částí české šlechty za krále)</a:t>
            </a:r>
          </a:p>
          <a:p>
            <a:pPr marL="0" indent="0">
              <a:buNone/>
            </a:pPr>
            <a:r>
              <a:rPr lang="cs-CZ" sz="2500" dirty="0" smtClean="0"/>
              <a:t>České země rozděleny na dvě části – po smrti Jiřího z Poděbrad zvolen na jeho místo polský král </a:t>
            </a:r>
            <a:r>
              <a:rPr lang="cs-CZ" sz="2500" b="1" dirty="0" smtClean="0"/>
              <a:t>Vladislav II. Jagellonský </a:t>
            </a:r>
            <a:r>
              <a:rPr lang="cs-CZ" sz="2500" dirty="0" smtClean="0"/>
              <a:t>(slabý král)</a:t>
            </a:r>
          </a:p>
          <a:p>
            <a:pPr marL="0" indent="0">
              <a:buNone/>
            </a:pPr>
            <a:endParaRPr lang="cs-CZ" sz="2500" dirty="0" smtClean="0"/>
          </a:p>
          <a:p>
            <a:pPr marL="0" indent="0">
              <a:buNone/>
            </a:pPr>
            <a:r>
              <a:rPr lang="cs-CZ" sz="2500" dirty="0" smtClean="0"/>
              <a:t>Roku 1479 – smlouva mezi Matyášem Korvínem a Vladislavem Jagellonským o rozdělení vlády (Vladislav – Čechy, Matyáš – Morava, Slezsko, Lužice) – porušení zákonů Karla IV. o nedělitelnosti Koruny</a:t>
            </a:r>
          </a:p>
          <a:p>
            <a:pPr marL="0" indent="0">
              <a:buNone/>
            </a:pPr>
            <a:r>
              <a:rPr lang="cs-CZ" sz="2500" dirty="0" smtClean="0"/>
              <a:t>Matyáš zemřel bez potomků – Vladislav II. Jagellonský poté převzal vládu nad celým českým královstvím</a:t>
            </a:r>
          </a:p>
        </p:txBody>
      </p:sp>
      <p:cxnSp>
        <p:nvCxnSpPr>
          <p:cNvPr id="7" name="Přímá spojnice se šipkou 6"/>
          <p:cNvCxnSpPr/>
          <p:nvPr/>
        </p:nvCxnSpPr>
        <p:spPr>
          <a:xfrm>
            <a:off x="2769118" y="1772816"/>
            <a:ext cx="576064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46459575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274638"/>
            <a:ext cx="8928992" cy="778098"/>
          </a:xfrm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/>
              <a:t>Středověk – husitství a Jiří z Poděbrad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124744"/>
            <a:ext cx="8928992" cy="5616624"/>
          </a:xfr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500" dirty="0" smtClean="0"/>
          </a:p>
          <a:p>
            <a:pPr marL="0" indent="0">
              <a:buNone/>
            </a:pPr>
            <a:endParaRPr lang="cs-CZ" sz="2500" dirty="0"/>
          </a:p>
          <a:p>
            <a:pPr marL="0" indent="0">
              <a:buNone/>
            </a:pPr>
            <a:endParaRPr lang="cs-CZ" sz="2500" dirty="0" smtClean="0"/>
          </a:p>
          <a:p>
            <a:pPr marL="0" indent="0">
              <a:buNone/>
            </a:pPr>
            <a:endParaRPr lang="cs-CZ" sz="2500" dirty="0"/>
          </a:p>
          <a:p>
            <a:pPr marL="0" indent="0">
              <a:buNone/>
            </a:pPr>
            <a:endParaRPr lang="cs-CZ" sz="2500" dirty="0" smtClean="0"/>
          </a:p>
          <a:p>
            <a:pPr marL="0" indent="0">
              <a:buNone/>
            </a:pPr>
            <a:endParaRPr lang="cs-CZ" sz="2500" dirty="0"/>
          </a:p>
          <a:p>
            <a:pPr marL="0" indent="0">
              <a:buNone/>
            </a:pPr>
            <a:endParaRPr lang="cs-CZ" sz="2500" dirty="0" smtClean="0"/>
          </a:p>
          <a:p>
            <a:pPr marL="0" indent="0">
              <a:buNone/>
            </a:pPr>
            <a:endParaRPr lang="cs-CZ" sz="2500" dirty="0"/>
          </a:p>
          <a:p>
            <a:pPr marL="0" indent="0">
              <a:buNone/>
            </a:pPr>
            <a:endParaRPr lang="cs-CZ" sz="2500" dirty="0" smtClean="0"/>
          </a:p>
          <a:p>
            <a:pPr marL="0" indent="0">
              <a:buNone/>
            </a:pPr>
            <a:endParaRPr lang="cs-CZ" sz="2500" dirty="0"/>
          </a:p>
          <a:p>
            <a:pPr marL="0" indent="0">
              <a:buNone/>
            </a:pPr>
            <a:endParaRPr lang="cs-CZ" sz="2500" dirty="0" smtClean="0"/>
          </a:p>
          <a:p>
            <a:pPr marL="0" indent="0">
              <a:buNone/>
            </a:pPr>
            <a:r>
              <a:rPr lang="cs-CZ" sz="2500" i="1" dirty="0"/>
              <a:t> </a:t>
            </a:r>
            <a:r>
              <a:rPr lang="cs-CZ" sz="2500" i="1" dirty="0" smtClean="0"/>
              <a:t>                     Jiří z Poděbrad                                Matyáš Korvín    </a:t>
            </a:r>
            <a:r>
              <a:rPr lang="cs-CZ" sz="2500" dirty="0" smtClean="0"/>
              <a:t>               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268760"/>
            <a:ext cx="3600400" cy="48618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0206" y="1268760"/>
            <a:ext cx="3589669" cy="48618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693119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274638"/>
            <a:ext cx="8928992" cy="778098"/>
          </a:xfrm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/>
              <a:t>Středověk – husitství a Jiří z Poděbrad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124744"/>
            <a:ext cx="8928992" cy="5616624"/>
          </a:xfr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500" b="1" dirty="0" smtClean="0"/>
              <a:t>Odpovězte na otázky:</a:t>
            </a:r>
          </a:p>
          <a:p>
            <a:pPr marL="0" indent="0">
              <a:buNone/>
            </a:pPr>
            <a:endParaRPr lang="cs-CZ" sz="2500" dirty="0"/>
          </a:p>
          <a:p>
            <a:pPr marL="0" indent="0">
              <a:buNone/>
            </a:pPr>
            <a:r>
              <a:rPr lang="cs-CZ" sz="2500" dirty="0" smtClean="0"/>
              <a:t>Proč chtěli lidé dosáhnout změn v církvi?</a:t>
            </a:r>
          </a:p>
          <a:p>
            <a:pPr marL="0" indent="0">
              <a:buNone/>
            </a:pPr>
            <a:r>
              <a:rPr lang="cs-CZ" sz="2500" dirty="0" smtClean="0"/>
              <a:t>Kdo to byl Jan Hus? Čím je znám?</a:t>
            </a:r>
          </a:p>
          <a:p>
            <a:pPr marL="0" indent="0">
              <a:buNone/>
            </a:pPr>
            <a:r>
              <a:rPr lang="cs-CZ" sz="2500" dirty="0" smtClean="0"/>
              <a:t>Jak si husité představovali správný život? Proč je církev odsuzovala?</a:t>
            </a:r>
          </a:p>
          <a:p>
            <a:pPr marL="0" indent="0">
              <a:buNone/>
            </a:pPr>
            <a:r>
              <a:rPr lang="cs-CZ" sz="2500" dirty="0" smtClean="0"/>
              <a:t>Jak se vyvinula situace po smrti Václava IV.?</a:t>
            </a:r>
          </a:p>
          <a:p>
            <a:pPr marL="0" indent="0">
              <a:buNone/>
            </a:pPr>
            <a:r>
              <a:rPr lang="cs-CZ" sz="2500" dirty="0" smtClean="0"/>
              <a:t>Proč byla husitská vojska tak úspěšná v bojích?</a:t>
            </a:r>
          </a:p>
          <a:p>
            <a:pPr marL="0" indent="0">
              <a:buNone/>
            </a:pPr>
            <a:r>
              <a:rPr lang="cs-CZ" sz="2500" dirty="0" smtClean="0"/>
              <a:t>Na jaké skupiny se husité rozdělili a jak nakonec husitské války skončily? </a:t>
            </a:r>
          </a:p>
          <a:p>
            <a:pPr marL="0" indent="0">
              <a:buNone/>
            </a:pPr>
            <a:r>
              <a:rPr lang="cs-CZ" sz="2500" dirty="0" smtClean="0"/>
              <a:t>Co vyřešilo válečný stav v českých zemích? Čeho husité dosáhli?</a:t>
            </a:r>
          </a:p>
          <a:p>
            <a:pPr marL="0" indent="0">
              <a:buNone/>
            </a:pPr>
            <a:r>
              <a:rPr lang="cs-CZ" sz="2500" dirty="0" smtClean="0"/>
              <a:t>Kdo se stal králem po vymření Lucemburků?</a:t>
            </a:r>
          </a:p>
          <a:p>
            <a:pPr marL="0" indent="0">
              <a:buNone/>
            </a:pPr>
            <a:r>
              <a:rPr lang="cs-CZ" sz="2500" dirty="0" smtClean="0"/>
              <a:t>Jak se stal králem Jiří z Poděbrad?</a:t>
            </a:r>
          </a:p>
        </p:txBody>
      </p:sp>
    </p:spTree>
    <p:extLst>
      <p:ext uri="{BB962C8B-B14F-4D97-AF65-F5344CB8AC3E}">
        <p14:creationId xmlns:p14="http://schemas.microsoft.com/office/powerpoint/2010/main" val="1130388086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300" dirty="0" smtClean="0"/>
              <a:t>Mgr. Renáta Jehličková</a:t>
            </a:r>
            <a:br>
              <a:rPr lang="cs-CZ" sz="2300" dirty="0" smtClean="0"/>
            </a:br>
            <a:r>
              <a:rPr lang="cs-CZ" sz="2300" dirty="0" smtClean="0"/>
              <a:t>9. března 2012</a:t>
            </a:r>
            <a:br>
              <a:rPr lang="cs-CZ" sz="2300" dirty="0" smtClean="0"/>
            </a:br>
            <a:r>
              <a:rPr lang="cs-CZ" sz="2300" dirty="0" smtClean="0"/>
              <a:t>Určeno pro 4.- 5.ročník</a:t>
            </a:r>
            <a:endParaRPr lang="cs-CZ" sz="23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43528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300" b="1" u="sng" dirty="0" smtClean="0"/>
              <a:t>ANOTACE</a:t>
            </a:r>
          </a:p>
          <a:p>
            <a:pPr marL="0" indent="0">
              <a:buNone/>
            </a:pPr>
            <a:endParaRPr lang="cs-CZ" sz="2300" dirty="0"/>
          </a:p>
          <a:p>
            <a:pPr marL="0" indent="0">
              <a:buNone/>
            </a:pPr>
            <a:r>
              <a:rPr lang="cs-CZ" sz="2300" b="1" u="sng" dirty="0" smtClean="0"/>
              <a:t>Výklad</a:t>
            </a:r>
          </a:p>
          <a:p>
            <a:pPr>
              <a:buFontTx/>
              <a:buChar char="-"/>
            </a:pPr>
            <a:r>
              <a:rPr lang="cs-CZ" sz="2300" dirty="0" smtClean="0"/>
              <a:t>Seznámení s reformačním hnutím v českých zemích (Jan Hus) a s průběhem následujících husitských válek (Jan Žižka)</a:t>
            </a:r>
          </a:p>
          <a:p>
            <a:pPr>
              <a:buFontTx/>
              <a:buChar char="-"/>
            </a:pPr>
            <a:r>
              <a:rPr lang="cs-CZ" sz="2300" dirty="0" smtClean="0"/>
              <a:t>Popis průběhu vládnutí v době husitského hnutí</a:t>
            </a:r>
          </a:p>
          <a:p>
            <a:pPr marL="0" indent="0">
              <a:buNone/>
            </a:pPr>
            <a:r>
              <a:rPr lang="cs-CZ" sz="2300" dirty="0"/>
              <a:t> </a:t>
            </a:r>
            <a:r>
              <a:rPr lang="cs-CZ" sz="2300" dirty="0" smtClean="0"/>
              <a:t>    (Jiří z Poděbrad a Matyáš Korvín)</a:t>
            </a:r>
          </a:p>
          <a:p>
            <a:pPr marL="0" indent="0">
              <a:buNone/>
            </a:pPr>
            <a:endParaRPr lang="cs-CZ" sz="2300" dirty="0" smtClean="0"/>
          </a:p>
          <a:p>
            <a:pPr marL="0" indent="0">
              <a:buNone/>
            </a:pPr>
            <a:r>
              <a:rPr lang="cs-CZ" sz="2300" b="1" u="sng" dirty="0" smtClean="0"/>
              <a:t>Praktické činnosti </a:t>
            </a:r>
            <a:r>
              <a:rPr lang="cs-CZ" sz="2300" dirty="0" smtClean="0"/>
              <a:t>– odpovědi na otázky jako kontrola zapamatování</a:t>
            </a:r>
          </a:p>
          <a:p>
            <a:pPr marL="0" indent="0">
              <a:buNone/>
            </a:pPr>
            <a:r>
              <a:rPr lang="cs-CZ" sz="2300" dirty="0"/>
              <a:t> </a:t>
            </a:r>
            <a:r>
              <a:rPr lang="cs-CZ" sz="2300" dirty="0" smtClean="0"/>
              <a:t>                                   si nových informací z učiva</a:t>
            </a:r>
          </a:p>
          <a:p>
            <a:pPr marL="0" indent="0" algn="ctr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033218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sz="2300" dirty="0" smtClean="0"/>
              <a:t>Obrázky a webové stránky z internetu na hypertextových odkazech.</a:t>
            </a:r>
          </a:p>
          <a:p>
            <a:pPr marL="0" indent="0">
              <a:buNone/>
            </a:pPr>
            <a:r>
              <a:rPr lang="cs-CZ" sz="2300" dirty="0" smtClean="0"/>
              <a:t>Prezentace obsahuje animace.</a:t>
            </a:r>
          </a:p>
          <a:p>
            <a:pPr marL="0" indent="0">
              <a:buNone/>
            </a:pPr>
            <a:r>
              <a:rPr lang="cs-CZ" sz="2300" dirty="0" smtClean="0"/>
              <a:t>Výukový materiál doplňující učebnici:</a:t>
            </a:r>
          </a:p>
          <a:p>
            <a:pPr marL="0" indent="0">
              <a:buNone/>
            </a:pPr>
            <a:r>
              <a:rPr lang="cs-CZ" sz="2300" dirty="0" smtClean="0"/>
              <a:t>Mikulenková, Linda, Mgr. Lidé a čas: Člověk a jeho svět. Učebnice pro 4.a 5. ročník základní školy. </a:t>
            </a:r>
            <a:r>
              <a:rPr lang="cs-CZ" sz="2300" dirty="0" err="1" smtClean="0"/>
              <a:t>Prodos</a:t>
            </a:r>
            <a:r>
              <a:rPr lang="cs-CZ" sz="2300" dirty="0" smtClean="0"/>
              <a:t> spol. s. r. o., pedagogické nakladatelství. Kollárovo nám. 7, 722 00 Olomouc, 2010. Modrá řada učebnic. ISBN 978-80-7230-225-3</a:t>
            </a:r>
          </a:p>
          <a:p>
            <a:pPr marL="0" indent="0">
              <a:buNone/>
            </a:pPr>
            <a:endParaRPr lang="cs-CZ" sz="2300" dirty="0" smtClean="0"/>
          </a:p>
          <a:p>
            <a:r>
              <a:rPr lang="cs-CZ" sz="2300" dirty="0">
                <a:hlinkClick r:id="rId2"/>
              </a:rPr>
              <a:t>http://</a:t>
            </a:r>
            <a:r>
              <a:rPr lang="cs-CZ" sz="2300" dirty="0" smtClean="0">
                <a:hlinkClick r:id="rId2"/>
              </a:rPr>
              <a:t>upload.wikimedia.org/wikipedia/commons/thumb/6/6b/MWP_Buzdygan_Radziwillow.JPG/220px-MWP_Buzdygan_Radziwillow.JPG</a:t>
            </a:r>
            <a:endParaRPr lang="cs-CZ" sz="2300" dirty="0" smtClean="0"/>
          </a:p>
          <a:p>
            <a:r>
              <a:rPr lang="cs-CZ" sz="2300" dirty="0">
                <a:hlinkClick r:id="rId3"/>
              </a:rPr>
              <a:t>http://</a:t>
            </a:r>
            <a:r>
              <a:rPr lang="cs-CZ" sz="2300" dirty="0" smtClean="0">
                <a:hlinkClick r:id="rId3"/>
              </a:rPr>
              <a:t>upload.wikimedia.org/wikipedia/commons/thumb/5/57/Klassischer-Flegel.jpg/220px-Klassischer-Flegel.jpg</a:t>
            </a:r>
            <a:endParaRPr lang="cs-CZ" sz="2300" dirty="0" smtClean="0"/>
          </a:p>
          <a:p>
            <a:r>
              <a:rPr lang="cs-CZ" sz="2300" dirty="0">
                <a:hlinkClick r:id="rId4"/>
              </a:rPr>
              <a:t>http://</a:t>
            </a:r>
            <a:r>
              <a:rPr lang="cs-CZ" sz="2300" dirty="0" smtClean="0">
                <a:hlinkClick r:id="rId4"/>
              </a:rPr>
              <a:t>upload.wikimedia.org/wikipedia/commons/thumb/c/c6/Husitsky_bojovy_vuz_replika.jpg/220px-Husitsky_bojovy_vuz_replika.jpg</a:t>
            </a:r>
            <a:endParaRPr lang="cs-CZ" sz="2300" dirty="0" smtClean="0"/>
          </a:p>
          <a:p>
            <a:r>
              <a:rPr lang="cs-CZ" sz="2300" dirty="0">
                <a:hlinkClick r:id="rId5"/>
              </a:rPr>
              <a:t>http://upload.wikimedia.org/wikipedia/commons/thumb/0/05/Jan_Vil%C3%ADmek_-_Jan_%C5%BDi%C5%BEka_z_Trocnova.jpg/478px-Jan_Vil%C3%ADmek_-_Jan_%</a:t>
            </a:r>
            <a:r>
              <a:rPr lang="cs-CZ" sz="2300" dirty="0" smtClean="0">
                <a:hlinkClick r:id="rId5"/>
              </a:rPr>
              <a:t>C5%BDi%C5%BEka_z_Trocnova.jpg</a:t>
            </a:r>
            <a:endParaRPr lang="cs-CZ" sz="2300" dirty="0" smtClean="0"/>
          </a:p>
          <a:p>
            <a:r>
              <a:rPr lang="cs-CZ" sz="2300" dirty="0">
                <a:hlinkClick r:id="rId6"/>
              </a:rPr>
              <a:t>http://upload.wikimedia.org/wikipedia/commons/thumb/3/39/Brozik%2C_Vaclav_-_Jan_Hus_souzen_na_snemu_Kostnickem_r._1415.jpg/220px-Brozik%2C_Vaclav_-_Jan_Hus_souzen_na_snemu_Kostnickem_r._</a:t>
            </a:r>
            <a:r>
              <a:rPr lang="cs-CZ" sz="2300" dirty="0" smtClean="0">
                <a:hlinkClick r:id="rId6"/>
              </a:rPr>
              <a:t>1415.jpg</a:t>
            </a:r>
            <a:endParaRPr lang="cs-CZ" sz="2300" dirty="0" smtClean="0"/>
          </a:p>
          <a:p>
            <a:r>
              <a:rPr lang="cs-CZ" sz="2300" dirty="0">
                <a:hlinkClick r:id="rId7"/>
              </a:rPr>
              <a:t>http://</a:t>
            </a:r>
            <a:r>
              <a:rPr lang="cs-CZ" sz="2300" dirty="0" smtClean="0">
                <a:hlinkClick r:id="rId7"/>
              </a:rPr>
              <a:t>upload.wikimedia.org/wikipedia/commons/a/a0/Georg_of_Podebrady.jpg</a:t>
            </a:r>
            <a:endParaRPr lang="cs-CZ" sz="2300" dirty="0" smtClean="0"/>
          </a:p>
          <a:p>
            <a:r>
              <a:rPr lang="cs-CZ" sz="2300" dirty="0">
                <a:hlinkClick r:id="rId8"/>
              </a:rPr>
              <a:t>http://</a:t>
            </a:r>
            <a:r>
              <a:rPr lang="cs-CZ" sz="2300" dirty="0" smtClean="0">
                <a:hlinkClick r:id="rId8"/>
              </a:rPr>
              <a:t>upload.wikimedia.org/wikipedia/commons/thumb/3/36/Matei_Corvin_Johannes_de_Thurocz_f137.jpg/443px-Matei_Corvin_Johannes_de_Thurocz_f137.jpg</a:t>
            </a:r>
            <a:endParaRPr lang="cs-CZ" sz="2300" dirty="0" smtClean="0"/>
          </a:p>
          <a:p>
            <a:pPr marL="0" indent="0">
              <a:buNone/>
            </a:pPr>
            <a:endParaRPr lang="cs-CZ" sz="2300" dirty="0" smtClean="0"/>
          </a:p>
          <a:p>
            <a:endParaRPr lang="cs-CZ" sz="2300" dirty="0" smtClean="0"/>
          </a:p>
          <a:p>
            <a:endParaRPr lang="cs-CZ" sz="2300" dirty="0"/>
          </a:p>
          <a:p>
            <a:endParaRPr lang="cs-CZ" sz="2300" dirty="0" smtClean="0"/>
          </a:p>
          <a:p>
            <a:pPr marL="0" indent="0">
              <a:buNone/>
            </a:pPr>
            <a:endParaRPr lang="cs-CZ" sz="2300" dirty="0" smtClean="0"/>
          </a:p>
          <a:p>
            <a:pPr marL="0" indent="0">
              <a:buNone/>
            </a:pPr>
            <a:endParaRPr lang="cs-CZ" sz="2300" dirty="0" smtClean="0"/>
          </a:p>
        </p:txBody>
      </p:sp>
    </p:spTree>
    <p:extLst>
      <p:ext uri="{BB962C8B-B14F-4D97-AF65-F5344CB8AC3E}">
        <p14:creationId xmlns:p14="http://schemas.microsoft.com/office/powerpoint/2010/main" val="28229453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351</TotalTime>
  <Words>946</Words>
  <Application>Microsoft Office PowerPoint</Application>
  <PresentationFormat>Předvádění na obrazovce (4:3)</PresentationFormat>
  <Paragraphs>149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Středověk – husitství a Jiří z Poděbrad</vt:lpstr>
      <vt:lpstr>Prezentace aplikace PowerPoint</vt:lpstr>
      <vt:lpstr>Středověk – husitství</vt:lpstr>
      <vt:lpstr>Středověk – husitství</vt:lpstr>
      <vt:lpstr>Středověk – husitství</vt:lpstr>
      <vt:lpstr>Středověk – husitství</vt:lpstr>
      <vt:lpstr>Středověk – husitství</vt:lpstr>
      <vt:lpstr>Středověk – husitství a Jiří z Poděbrad</vt:lpstr>
      <vt:lpstr>Středověk – husitství a Jiří z Poděbrad</vt:lpstr>
      <vt:lpstr>Středověk – husitství a Jiří z Poděbrad</vt:lpstr>
      <vt:lpstr>Středověk – husitství a Jiří z Poděbrad</vt:lpstr>
      <vt:lpstr>Mgr. Renáta Jehličková 9. března 2012 Určeno pro 4.- 5.ročník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Středověk – husitství, Jiří z Poděbrad</dc:title>
  <dc:creator>Renata Jehličková</dc:creator>
  <cp:lastModifiedBy>Renata Jehličková</cp:lastModifiedBy>
  <cp:revision>61</cp:revision>
  <dcterms:created xsi:type="dcterms:W3CDTF">2012-03-16T23:28:37Z</dcterms:created>
  <dcterms:modified xsi:type="dcterms:W3CDTF">2012-06-28T20:46:02Z</dcterms:modified>
</cp:coreProperties>
</file>