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2" r:id="rId4"/>
    <p:sldId id="261" r:id="rId5"/>
    <p:sldId id="265" r:id="rId6"/>
    <p:sldId id="259" r:id="rId7"/>
    <p:sldId id="260" r:id="rId8"/>
    <p:sldId id="266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500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77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674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606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485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980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792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025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662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131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156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E94F7-E276-4471-9140-55B33A09F33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DF1C7-7DCA-49E2-85FA-2C23FF4A8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957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itva_na_B%C3%ADl%C3%A9_ho%C5%99e" TargetMode="External"/><Relationship Id="rId2" Type="http://schemas.openxmlformats.org/officeDocument/2006/relationships/hyperlink" Target="http://cs.wikipedia.org/wiki/Druh%C3%A1_pra%C5%BEsk%C3%A1_defenestra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%C5%99icetilet%C3%A1_v%C3%A1lk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9/Gerard_van_Honthorst_006.jpg/220px-Gerard_van_Honthorst_006.jpg" TargetMode="External"/><Relationship Id="rId2" Type="http://schemas.openxmlformats.org/officeDocument/2006/relationships/hyperlink" Target="http://upload.wikimedia.org/wikipedia/commons/thumb/5/58/Ferdinand_II_with_insignia.jpg/220px-Ferdinand_II_with_insigni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0/0e/Battle_of_White_Mountain.jpg/300px-Battle_of_White_Mountain.jpg" TargetMode="External"/><Relationship Id="rId4" Type="http://schemas.openxmlformats.org/officeDocument/2006/relationships/hyperlink" Target="http://upload.wikimedia.org/wikipedia/commons/thumb/1/1d/Prager.Fenstersturz.1618.jpg/300px-Prager.Fenstersturz.161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/>
          <a:lstStyle/>
          <a:p>
            <a:pPr algn="l"/>
            <a:r>
              <a:rPr lang="cs-CZ" dirty="0" smtClean="0"/>
              <a:t>    Novověk – stavovské povstání a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třicetiletá válka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988840"/>
            <a:ext cx="7488832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VY_32_INOVACE_10_A_11_NOVOVĚK-STAVOVSKÉ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POVSTÁNÍ A TŘICETILETÁ VÁLKA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5996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4697254"/>
              </p:ext>
            </p:extLst>
          </p:nvPr>
        </p:nvGraphicFramePr>
        <p:xfrm>
          <a:off x="1187624" y="1484784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11.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Novověk – stavovské povstání a třicetiletá válka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král, šlechta, Ferdinand II., nekatolické stavy, povstání, defenestrace, Fridrich Falcký, bitva na Bílé hoře, poprava českých pánů, třicetiletá válka, vestfálský mír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457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FF505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stavovské povstání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7C80">
                  <a:tint val="66000"/>
                  <a:satMod val="160000"/>
                </a:srgbClr>
              </a:gs>
              <a:gs pos="50000">
                <a:srgbClr val="FF7C80">
                  <a:tint val="44500"/>
                  <a:satMod val="160000"/>
                </a:srgbClr>
              </a:gs>
              <a:gs pos="100000">
                <a:srgbClr val="FF7C8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Počátkem 17. století – šlechta již měla velkou moc</a:t>
            </a:r>
          </a:p>
          <a:p>
            <a:pPr marL="0" indent="0">
              <a:buNone/>
            </a:pPr>
            <a:r>
              <a:rPr lang="cs-CZ" sz="2500" dirty="0" smtClean="0"/>
              <a:t>(mocní šlechtici sdružení v tzv. zemském sněmu –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již během husitských válek získal moc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schvaloval  výši daní i nařízení vydaná králem)</a:t>
            </a:r>
          </a:p>
          <a:p>
            <a:pPr marL="0" indent="0">
              <a:buNone/>
            </a:pPr>
            <a:r>
              <a:rPr lang="cs-CZ" sz="2500" b="1" dirty="0" smtClean="0"/>
              <a:t>Neshody mezi králem a šlechtou se zvětšovaly:</a:t>
            </a:r>
          </a:p>
          <a:p>
            <a:pPr>
              <a:buFontTx/>
              <a:buChar char="-"/>
            </a:pPr>
            <a:r>
              <a:rPr lang="cs-CZ" sz="2500" dirty="0" smtClean="0"/>
              <a:t>v roce 1618 v Praze sjezd nekatolických stavů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delegace se vydala na pražský hrad – </a:t>
            </a:r>
            <a:r>
              <a:rPr lang="cs-CZ" sz="2500" dirty="0" smtClean="0">
                <a:hlinkClick r:id="rId2"/>
              </a:rPr>
              <a:t>druhá pražská defenestrace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v roce 1619 sněm sesadil habsburského krále Ferdinanda II.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a za krále si zvolil protestanta Fridricha Falckého</a:t>
            </a:r>
          </a:p>
          <a:p>
            <a:pPr>
              <a:buFontTx/>
              <a:buChar char="-"/>
            </a:pPr>
            <a:r>
              <a:rPr lang="cs-CZ" sz="2500" dirty="0" smtClean="0"/>
              <a:t>Ferdinand si našel podporu v okolních katolických zemích a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zaútočil na Čechy (</a:t>
            </a:r>
            <a:r>
              <a:rPr lang="cs-CZ" sz="2500" dirty="0" smtClean="0">
                <a:hlinkClick r:id="rId3"/>
              </a:rPr>
              <a:t>bitva na Bílé hoře </a:t>
            </a:r>
            <a:r>
              <a:rPr lang="cs-CZ" sz="2500" dirty="0" smtClean="0"/>
              <a:t>r. 1620 - Češi hned poraženi)</a:t>
            </a:r>
          </a:p>
          <a:p>
            <a:pPr>
              <a:buFontTx/>
              <a:buChar char="-"/>
            </a:pPr>
            <a:r>
              <a:rPr lang="cs-CZ" sz="2500" dirty="0" smtClean="0"/>
              <a:t>Fridrich Falcký uprchl ze země („Zimní král“)</a:t>
            </a:r>
          </a:p>
          <a:p>
            <a:pPr>
              <a:buFontTx/>
              <a:buChar char="-"/>
            </a:pPr>
            <a:r>
              <a:rPr lang="cs-CZ" sz="2500" dirty="0" smtClean="0"/>
              <a:t>vlády se znovu ujal Ferdinand II.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220072" y="220486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6444208" y="3429000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11250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FF505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stavovské povstání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7C80">
                  <a:tint val="66000"/>
                  <a:satMod val="160000"/>
                </a:srgbClr>
              </a:gs>
              <a:gs pos="50000">
                <a:srgbClr val="FF7C80">
                  <a:tint val="44500"/>
                  <a:satMod val="160000"/>
                </a:srgbClr>
              </a:gs>
              <a:gs pos="100000">
                <a:srgbClr val="FF7C8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</a:t>
            </a:r>
          </a:p>
          <a:p>
            <a:pPr marL="0" indent="0">
              <a:buNone/>
            </a:pPr>
            <a:r>
              <a:rPr lang="cs-CZ" sz="2500" i="1" dirty="0" smtClean="0"/>
              <a:t>          Ferdinand II. Habsburský                       Fridrich Falcký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256" y="1340769"/>
            <a:ext cx="3216696" cy="4598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9"/>
            <a:ext cx="3096344" cy="4598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1125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FF505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stavovské povstání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7C80">
                  <a:tint val="66000"/>
                  <a:satMod val="160000"/>
                </a:srgbClr>
              </a:gs>
              <a:gs pos="50000">
                <a:srgbClr val="FF7C80">
                  <a:tint val="44500"/>
                  <a:satMod val="160000"/>
                </a:srgbClr>
              </a:gs>
              <a:gs pos="100000">
                <a:srgbClr val="FF7C8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</a:t>
            </a:r>
            <a:r>
              <a:rPr lang="cs-CZ" sz="2500" i="1" dirty="0" smtClean="0"/>
              <a:t>Druhá (v pořadí však už třetí) pražská defenestrace v roce 1918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83642"/>
            <a:ext cx="6984776" cy="4809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1887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FF505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stavovské povstání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7C80">
                  <a:tint val="66000"/>
                  <a:satMod val="160000"/>
                </a:srgbClr>
              </a:gs>
              <a:gs pos="50000">
                <a:srgbClr val="FF7C80">
                  <a:tint val="44500"/>
                  <a:satMod val="160000"/>
                </a:srgbClr>
              </a:gs>
              <a:gs pos="100000">
                <a:srgbClr val="FF7C8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                   </a:t>
            </a:r>
            <a:r>
              <a:rPr lang="cs-CZ" sz="2500" i="1" dirty="0" smtClean="0"/>
              <a:t>Dobové vyobrazení bitvy na Bílé hoře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83257"/>
            <a:ext cx="6212359" cy="4810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57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FF505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stavovské povstání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7C80">
                  <a:tint val="66000"/>
                  <a:satMod val="160000"/>
                </a:srgbClr>
              </a:gs>
              <a:gs pos="50000">
                <a:srgbClr val="FF7C80">
                  <a:tint val="44500"/>
                  <a:satMod val="160000"/>
                </a:srgbClr>
              </a:gs>
              <a:gs pos="100000">
                <a:srgbClr val="FF7C8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Po bitvě:</a:t>
            </a:r>
          </a:p>
          <a:p>
            <a:pPr>
              <a:buFontTx/>
              <a:buChar char="-"/>
            </a:pPr>
            <a:r>
              <a:rPr lang="cs-CZ" sz="2500" dirty="0" smtClean="0"/>
              <a:t>Ferdinand II. zřídil soud – popraveno 27 českých pánů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(na Staroměstském náměstí v Praze)</a:t>
            </a:r>
          </a:p>
          <a:p>
            <a:pPr>
              <a:buFontTx/>
              <a:buChar char="-"/>
            </a:pPr>
            <a:r>
              <a:rPr lang="cs-CZ" sz="2500" dirty="0" smtClean="0"/>
              <a:t>mnoho dalších uvězněno a zabaven jim majetek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(ten rozdělen mezi královy věrné – často nečeským šlechticům)</a:t>
            </a:r>
          </a:p>
          <a:p>
            <a:pPr>
              <a:buFontTx/>
              <a:buChar char="-"/>
            </a:pPr>
            <a:r>
              <a:rPr lang="cs-CZ" sz="2500" dirty="0" smtClean="0"/>
              <a:t>povstaleckým městům uděleny pokuty</a:t>
            </a:r>
            <a:endParaRPr lang="cs-CZ" sz="2500" dirty="0"/>
          </a:p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Třicetiletá válka </a:t>
            </a:r>
            <a:r>
              <a:rPr lang="cs-CZ" sz="2500" dirty="0" smtClean="0"/>
              <a:t>(1618 – 1648 uzavřením vestfálského míru):</a:t>
            </a:r>
          </a:p>
          <a:p>
            <a:pPr marL="0" indent="0">
              <a:buNone/>
            </a:pPr>
            <a:r>
              <a:rPr lang="cs-CZ" sz="2500" dirty="0" smtClean="0"/>
              <a:t>-    důvodem politické rozbroje (nejednotnost náboženství)</a:t>
            </a:r>
          </a:p>
          <a:p>
            <a:pPr>
              <a:buFontTx/>
              <a:buChar char="-"/>
            </a:pPr>
            <a:r>
              <a:rPr lang="cs-CZ" sz="2500" dirty="0" smtClean="0"/>
              <a:t>začala po českém stavovském povstání (po defenestraci)</a:t>
            </a:r>
          </a:p>
          <a:p>
            <a:pPr>
              <a:buFontTx/>
              <a:buChar char="-"/>
            </a:pPr>
            <a:r>
              <a:rPr lang="cs-CZ" sz="2500" dirty="0" smtClean="0"/>
              <a:t>neválčilo se souvisle – boje po celé Evropě</a:t>
            </a:r>
          </a:p>
          <a:p>
            <a:pPr>
              <a:buFontTx/>
              <a:buChar char="-"/>
            </a:pPr>
            <a:r>
              <a:rPr lang="cs-CZ" sz="2500" dirty="0" smtClean="0"/>
              <a:t>válka vedena novým způsobem (střelné zbraně, hlavně děla)</a:t>
            </a:r>
          </a:p>
          <a:p>
            <a:pPr>
              <a:buFontTx/>
              <a:buChar char="-"/>
            </a:pPr>
            <a:r>
              <a:rPr lang="cs-CZ" sz="2500" dirty="0" smtClean="0"/>
              <a:t>krutá vůči obyvatelům („taktika spálené země“)</a:t>
            </a:r>
          </a:p>
          <a:p>
            <a:pPr>
              <a:buFontTx/>
              <a:buChar char="-"/>
            </a:pPr>
            <a:r>
              <a:rPr lang="cs-CZ" sz="2500" dirty="0" smtClean="0"/>
              <a:t>hladomor a nemoci z podvýživy</a:t>
            </a:r>
          </a:p>
        </p:txBody>
      </p:sp>
    </p:spTree>
    <p:extLst>
      <p:ext uri="{BB962C8B-B14F-4D97-AF65-F5344CB8AC3E}">
        <p14:creationId xmlns:p14="http://schemas.microsoft.com/office/powerpoint/2010/main" val="35311250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rgbClr val="FF5050"/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stavovské povstání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gradFill flip="none" rotWithShape="1">
            <a:gsLst>
              <a:gs pos="0">
                <a:srgbClr val="FF7C80">
                  <a:tint val="66000"/>
                  <a:satMod val="160000"/>
                </a:srgbClr>
              </a:gs>
              <a:gs pos="50000">
                <a:srgbClr val="FF7C80">
                  <a:tint val="44500"/>
                  <a:satMod val="160000"/>
                </a:srgbClr>
              </a:gs>
              <a:gs pos="100000">
                <a:srgbClr val="FF7C8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 </a:t>
            </a:r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r>
              <a:rPr lang="cs-CZ" sz="2500" dirty="0" smtClean="0"/>
              <a:t>Jak se postupně měnilo postavení krále jako neomezeného panovníka a postavení další šlechty?</a:t>
            </a:r>
          </a:p>
          <a:p>
            <a:pPr marL="0" indent="0">
              <a:buNone/>
            </a:pPr>
            <a:r>
              <a:rPr lang="cs-CZ" sz="2500" dirty="0" smtClean="0"/>
              <a:t>Jak začalo české stavovské povstání?</a:t>
            </a:r>
          </a:p>
          <a:p>
            <a:pPr marL="0" indent="0">
              <a:buNone/>
            </a:pPr>
            <a:r>
              <a:rPr lang="cs-CZ" sz="2500" dirty="0" smtClean="0"/>
              <a:t>Proč si česká šlechta zvolila nového krále? Proč Fridricha Falckého?</a:t>
            </a:r>
          </a:p>
          <a:p>
            <a:pPr marL="0" indent="0">
              <a:buNone/>
            </a:pPr>
            <a:r>
              <a:rPr lang="cs-CZ" sz="2500" dirty="0" smtClean="0"/>
              <a:t>Jak dlouho trvala třicetiletá válka?</a:t>
            </a:r>
          </a:p>
          <a:p>
            <a:pPr marL="0" indent="0">
              <a:buNone/>
            </a:pPr>
            <a:r>
              <a:rPr lang="cs-CZ" sz="2500" dirty="0" smtClean="0"/>
              <a:t>Jak dlouho se válčilo na českém území?</a:t>
            </a:r>
          </a:p>
          <a:p>
            <a:pPr marL="0" indent="0">
              <a:buNone/>
            </a:pPr>
            <a:r>
              <a:rPr lang="cs-CZ" sz="2500" dirty="0" smtClean="0"/>
              <a:t>Jaké byly nové způsoby válčení?</a:t>
            </a:r>
          </a:p>
          <a:p>
            <a:pPr marL="0" indent="0">
              <a:buNone/>
            </a:pPr>
            <a:r>
              <a:rPr lang="cs-CZ" sz="2500" dirty="0" smtClean="0"/>
              <a:t>Jaké důsledky přinesla válka pro obyvatelstvo?</a:t>
            </a:r>
          </a:p>
        </p:txBody>
      </p:sp>
    </p:spTree>
    <p:extLst>
      <p:ext uri="{BB962C8B-B14F-4D97-AF65-F5344CB8AC3E}">
        <p14:creationId xmlns:p14="http://schemas.microsoft.com/office/powerpoint/2010/main" val="11525428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11. 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Popis přelévání moci z panovníka na šlechtu během 15.- 16.stol.</a:t>
            </a:r>
          </a:p>
          <a:p>
            <a:pPr>
              <a:buFontTx/>
              <a:buChar char="-"/>
            </a:pPr>
            <a:r>
              <a:rPr lang="cs-CZ" sz="2300" dirty="0" smtClean="0"/>
              <a:t>Vysvětlení příčin českého stavovského povstání</a:t>
            </a:r>
          </a:p>
          <a:p>
            <a:pPr>
              <a:buFontTx/>
              <a:buChar char="-"/>
            </a:pPr>
            <a:r>
              <a:rPr lang="cs-CZ" sz="2300" dirty="0" smtClean="0"/>
              <a:t>Popis průběhu a důsledků třicetileté války</a:t>
            </a:r>
          </a:p>
          <a:p>
            <a:pPr>
              <a:buFontTx/>
              <a:buChar char="-"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43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upload.wikimedia.org/wikipedia/commons/thumb/5/58/Ferdinand_II_with_insignia.jpg/220px-Ferdinand_II_with_insignia.jpg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3"/>
              </a:rPr>
              <a:t>upload.wikimedia.org/wikipedia/commons/thumb/8/89/Gerard_van_Honthorst_006.jpg/220px-Gerard_van_Honthorst_006.jpg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4"/>
              </a:rPr>
              <a:t>upload.wikimedia.org/wikipedia/commons/thumb/1/1d/Prager.Fenstersturz.1618.jpg/300px-Prager.Fenstersturz.1618.jpg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5"/>
              </a:rPr>
              <a:t>upload.wikimedia.org/wikipedia/commons/thumb/0/0e/Battle_of_White_Mountain.jpg/300px-Battle_of_White_Mountain.jpg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2654927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591</Words>
  <Application>Microsoft Office PowerPoint</Application>
  <PresentationFormat>Předvádění na obrazovce (4:3)</PresentationFormat>
  <Paragraphs>143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Novověk – stavovské povstání a                          třicetiletá válka</vt:lpstr>
      <vt:lpstr>Prezentace aplikace PowerPoint</vt:lpstr>
      <vt:lpstr>Novověk – stavovské povstání</vt:lpstr>
      <vt:lpstr>Novověk – stavovské povstání</vt:lpstr>
      <vt:lpstr>Novověk – stavovské povstání</vt:lpstr>
      <vt:lpstr>Novověk – stavovské povstání</vt:lpstr>
      <vt:lpstr>Novověk – stavovské povstání</vt:lpstr>
      <vt:lpstr>Novověk – stavovské povstání</vt:lpstr>
      <vt:lpstr>Mgr. Renáta Jehličková 11.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Novověk – stavovské povstání a                          třicetiletá válka</dc:title>
  <dc:creator>Renata Jehličková</dc:creator>
  <cp:lastModifiedBy>Renata Jehličková</cp:lastModifiedBy>
  <cp:revision>40</cp:revision>
  <dcterms:created xsi:type="dcterms:W3CDTF">2012-03-17T22:30:46Z</dcterms:created>
  <dcterms:modified xsi:type="dcterms:W3CDTF">2012-06-28T20:47:45Z</dcterms:modified>
</cp:coreProperties>
</file>