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6" r:id="rId5"/>
    <p:sldId id="260" r:id="rId6"/>
    <p:sldId id="261" r:id="rId7"/>
    <p:sldId id="262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92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41CDAA-C4C9-46B3-AE27-715AE2F9D8D3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F8A5DF-2638-4121-BD5F-C2ED31901FE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6202689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41CDAA-C4C9-46B3-AE27-715AE2F9D8D3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F8A5DF-2638-4121-BD5F-C2ED31901FE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351983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41CDAA-C4C9-46B3-AE27-715AE2F9D8D3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F8A5DF-2638-4121-BD5F-C2ED31901FE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7099045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41CDAA-C4C9-46B3-AE27-715AE2F9D8D3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F8A5DF-2638-4121-BD5F-C2ED31901FE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446821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41CDAA-C4C9-46B3-AE27-715AE2F9D8D3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F8A5DF-2638-4121-BD5F-C2ED31901FE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8775442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41CDAA-C4C9-46B3-AE27-715AE2F9D8D3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F8A5DF-2638-4121-BD5F-C2ED31901FE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1715910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41CDAA-C4C9-46B3-AE27-715AE2F9D8D3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F8A5DF-2638-4121-BD5F-C2ED31901FE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986449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41CDAA-C4C9-46B3-AE27-715AE2F9D8D3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F8A5DF-2638-4121-BD5F-C2ED31901FE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469135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41CDAA-C4C9-46B3-AE27-715AE2F9D8D3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F8A5DF-2638-4121-BD5F-C2ED31901FE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1022369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41CDAA-C4C9-46B3-AE27-715AE2F9D8D3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F8A5DF-2638-4121-BD5F-C2ED31901FE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5993892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41CDAA-C4C9-46B3-AE27-715AE2F9D8D3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F8A5DF-2638-4121-BD5F-C2ED31901FE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359752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41CDAA-C4C9-46B3-AE27-715AE2F9D8D3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7F8A5DF-2638-4121-BD5F-C2ED31901FE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132072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%C4%8E%C3%A1blova_bible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Protireformace" TargetMode="External"/><Relationship Id="rId2" Type="http://schemas.openxmlformats.org/officeDocument/2006/relationships/hyperlink" Target="http://cs.wikipedia.org/wiki/Reformace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Br%C3%A1na_jazyk%C5%AF_otev%C5%99en%C3%A1" TargetMode="External"/><Relationship Id="rId2" Type="http://schemas.openxmlformats.org/officeDocument/2006/relationships/hyperlink" Target="http://cs.wikipedia.org/wiki/Jan_Amos_Komensk%C3%BD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thumb/c/ce/Johan_amos_comenius_1592-1671.jpg/225px-Johan_amos_comenius_1592-1671.jpg" TargetMode="External"/><Relationship Id="rId2" Type="http://schemas.openxmlformats.org/officeDocument/2006/relationships/hyperlink" Target="http://upload.wikimedia.org/wikipedia/commons/thumb/e/e4/Devil_codex_Gigas.jpg/300px-Devil_codex_Gigas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upload.wikimedia.org/wikipedia/commons/thumb/f/fd/BirthplaceOfJAKUherskyBrod.JPG/220px-BirthplaceOfJAKUherskyBrod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51520" y="476672"/>
            <a:ext cx="8712968" cy="1470025"/>
          </a:xfrm>
        </p:spPr>
        <p:txBody>
          <a:bodyPr/>
          <a:lstStyle/>
          <a:p>
            <a:pPr algn="l"/>
            <a:r>
              <a:rPr lang="cs-CZ" dirty="0" smtClean="0"/>
              <a:t>    Novověk – pobělohorské období a</a:t>
            </a:r>
            <a:br>
              <a:rPr lang="cs-CZ" dirty="0" smtClean="0"/>
            </a:br>
            <a:r>
              <a:rPr lang="cs-CZ" dirty="0"/>
              <a:t> </a:t>
            </a:r>
            <a:r>
              <a:rPr lang="cs-CZ" dirty="0" smtClean="0"/>
              <a:t>                       Jan Amos Komenský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640" y="1988840"/>
            <a:ext cx="7344816" cy="4536504"/>
          </a:xfrm>
        </p:spPr>
        <p:txBody>
          <a:bodyPr>
            <a:normAutofit/>
          </a:bodyPr>
          <a:lstStyle/>
          <a:p>
            <a:pPr algn="l"/>
            <a:r>
              <a:rPr lang="cs-CZ" sz="2300" dirty="0" smtClean="0">
                <a:solidFill>
                  <a:schemeClr val="tx1"/>
                </a:solidFill>
              </a:rPr>
              <a:t>    Název školy:  Základní škola Karla Klíče Hostinné</a:t>
            </a:r>
          </a:p>
          <a:p>
            <a:pPr algn="l"/>
            <a:r>
              <a:rPr lang="cs-CZ" sz="2300" dirty="0" smtClean="0">
                <a:solidFill>
                  <a:schemeClr val="tx1"/>
                </a:solidFill>
              </a:rPr>
              <a:t>    Autor:  Mgr. Renáta Jehličková</a:t>
            </a:r>
          </a:p>
          <a:p>
            <a:pPr algn="l"/>
            <a:r>
              <a:rPr lang="cs-CZ" sz="2300" dirty="0" smtClean="0">
                <a:solidFill>
                  <a:schemeClr val="tx1"/>
                </a:solidFill>
              </a:rPr>
              <a:t>    Název:  VY_32_INOVACE_10_A_12_NOVOVĚK-</a:t>
            </a:r>
          </a:p>
          <a:p>
            <a:pPr algn="l"/>
            <a:r>
              <a:rPr lang="cs-CZ" sz="2300" dirty="0">
                <a:solidFill>
                  <a:schemeClr val="tx1"/>
                </a:solidFill>
              </a:rPr>
              <a:t> </a:t>
            </a:r>
            <a:r>
              <a:rPr lang="cs-CZ" sz="2300" dirty="0" smtClean="0">
                <a:solidFill>
                  <a:schemeClr val="tx1"/>
                </a:solidFill>
              </a:rPr>
              <a:t>                 POBĚLOHORSKÉ</a:t>
            </a:r>
            <a:r>
              <a:rPr lang="cs-CZ" sz="2300" dirty="0">
                <a:solidFill>
                  <a:schemeClr val="tx1"/>
                </a:solidFill>
              </a:rPr>
              <a:t> </a:t>
            </a:r>
            <a:r>
              <a:rPr lang="cs-CZ" sz="2300" dirty="0" smtClean="0">
                <a:solidFill>
                  <a:schemeClr val="tx1"/>
                </a:solidFill>
              </a:rPr>
              <a:t>OBDOBÍ A JAN AMOS KOMENSKÝ</a:t>
            </a:r>
          </a:p>
          <a:p>
            <a:pPr algn="l"/>
            <a:r>
              <a:rPr lang="cs-CZ" sz="2300" dirty="0" smtClean="0">
                <a:solidFill>
                  <a:schemeClr val="tx1"/>
                </a:solidFill>
              </a:rPr>
              <a:t>    Téma:  LIDÉ A ČAS </a:t>
            </a:r>
          </a:p>
          <a:p>
            <a:pPr algn="l"/>
            <a:r>
              <a:rPr lang="cs-CZ" sz="2300" dirty="0" smtClean="0">
                <a:solidFill>
                  <a:schemeClr val="tx1"/>
                </a:solidFill>
              </a:rPr>
              <a:t>    Číslo projektu</a:t>
            </a:r>
            <a:r>
              <a:rPr lang="cs-CZ" sz="2300" dirty="0">
                <a:solidFill>
                  <a:schemeClr val="tx1"/>
                </a:solidFill>
              </a:rPr>
              <a:t>: CZ.1.07/1.4.00/21.2131</a:t>
            </a:r>
          </a:p>
          <a:p>
            <a:pPr algn="l"/>
            <a:endParaRPr lang="cs-CZ" sz="2300" dirty="0" smtClean="0">
              <a:solidFill>
                <a:schemeClr val="tx1"/>
              </a:solidFill>
            </a:endParaRPr>
          </a:p>
          <a:p>
            <a:pPr algn="l"/>
            <a:endParaRPr lang="cs-CZ" sz="2300" dirty="0">
              <a:solidFill>
                <a:schemeClr val="tx1"/>
              </a:solidFill>
            </a:endParaRPr>
          </a:p>
          <a:p>
            <a:pPr algn="l"/>
            <a:endParaRPr lang="cs-CZ" sz="2300" dirty="0" smtClean="0">
              <a:solidFill>
                <a:schemeClr val="tx1"/>
              </a:solidFill>
            </a:endParaRPr>
          </a:p>
          <a:p>
            <a:pPr algn="l"/>
            <a:endParaRPr lang="cs-CZ" sz="2300" dirty="0">
              <a:solidFill>
                <a:schemeClr val="tx1"/>
              </a:solidFill>
            </a:endParaRPr>
          </a:p>
          <a:p>
            <a:pPr algn="l"/>
            <a:endParaRPr lang="cs-CZ" sz="2300" dirty="0">
              <a:solidFill>
                <a:schemeClr val="tx1"/>
              </a:solidFill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5157192"/>
            <a:ext cx="5761037" cy="1122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454755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9256895"/>
              </p:ext>
            </p:extLst>
          </p:nvPr>
        </p:nvGraphicFramePr>
        <p:xfrm>
          <a:off x="1187624" y="1412776"/>
          <a:ext cx="6834212" cy="440508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14576"/>
                <a:gridCol w="2071702"/>
                <a:gridCol w="1071570"/>
                <a:gridCol w="1476364"/>
              </a:tblGrid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Mgr. Renáta</a:t>
                      </a:r>
                      <a:r>
                        <a:rPr lang="cs-CZ" baseline="0" dirty="0" smtClean="0"/>
                        <a:t> Jehličková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11. března 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Odpilotováno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10.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dubna 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ve třídě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V.A</a:t>
                      </a:r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Člověk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a jeho svět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Vlastivěda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Tematický okruh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Lidé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a čas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Novověk – pobělohorské období a Jan Amos </a:t>
                      </a:r>
                    </a:p>
                    <a:p>
                      <a:r>
                        <a:rPr lang="cs-CZ" baseline="0" smtClean="0">
                          <a:solidFill>
                            <a:schemeClr val="tx1"/>
                          </a:solidFill>
                        </a:rPr>
                        <a:t>                    Komenský</a:t>
                      </a:r>
                      <a:endParaRPr lang="cs-CZ" baseline="0" dirty="0" smtClean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666741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památky, Ďáblova bible, reformace, protireformace, doba temna, jezuité, exulant, Jan Amos Komenský, pedagogika, škola hrou, Brána jazyků otevřená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499689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274638"/>
            <a:ext cx="8928992" cy="778098"/>
          </a:xfrm>
          <a:solidFill>
            <a:schemeClr val="bg1">
              <a:lumMod val="75000"/>
            </a:schemeClr>
          </a:solidFill>
          <a:ln>
            <a:solidFill>
              <a:schemeClr val="tx1"/>
            </a:solidFill>
          </a:ln>
          <a:effectLst>
            <a:softEdge rad="12700"/>
          </a:effectLst>
        </p:spPr>
        <p:txBody>
          <a:bodyPr/>
          <a:lstStyle/>
          <a:p>
            <a:r>
              <a:rPr lang="cs-CZ" b="1" dirty="0" smtClean="0"/>
              <a:t>Novověk – pobělohorské období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124744"/>
            <a:ext cx="8928992" cy="5472608"/>
          </a:xfrm>
          <a:gradFill flip="none" rotWithShape="1">
            <a:gsLst>
              <a:gs pos="0">
                <a:schemeClr val="bg1">
                  <a:lumMod val="95000"/>
                  <a:shade val="30000"/>
                  <a:satMod val="115000"/>
                </a:schemeClr>
              </a:gs>
              <a:gs pos="14000">
                <a:schemeClr val="bg1">
                  <a:shade val="67500"/>
                  <a:satMod val="115000"/>
                  <a:alpha val="50000"/>
                  <a:lumMod val="80000"/>
                  <a:lumOff val="20000"/>
                </a:schemeClr>
              </a:gs>
              <a:gs pos="100000">
                <a:schemeClr val="bg1">
                  <a:lumMod val="95000"/>
                  <a:shade val="100000"/>
                  <a:satMod val="115000"/>
                </a:schemeClr>
              </a:gs>
            </a:gsLst>
            <a:lin ang="16200000" scaled="1"/>
            <a:tileRect/>
          </a:gradFill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500" b="1" dirty="0" smtClean="0"/>
              <a:t>V době třicetileté války: </a:t>
            </a:r>
          </a:p>
          <a:p>
            <a:pPr marL="0" indent="0">
              <a:buNone/>
            </a:pPr>
            <a:r>
              <a:rPr lang="cs-CZ" sz="2500" dirty="0" smtClean="0"/>
              <a:t>-   uloupeno mnoho našich cenných památek</a:t>
            </a:r>
          </a:p>
          <a:p>
            <a:pPr marL="0" indent="0">
              <a:buNone/>
            </a:pPr>
            <a:r>
              <a:rPr lang="cs-CZ" sz="2500" dirty="0" smtClean="0"/>
              <a:t>   (např. </a:t>
            </a:r>
            <a:r>
              <a:rPr lang="cs-CZ" sz="2500" dirty="0" smtClean="0">
                <a:hlinkClick r:id="rId2"/>
              </a:rPr>
              <a:t>Ďáblova bible </a:t>
            </a:r>
            <a:r>
              <a:rPr lang="cs-CZ" sz="2500" dirty="0" smtClean="0"/>
              <a:t>do rukou Švédů – našich původních spojenců)</a:t>
            </a:r>
          </a:p>
          <a:p>
            <a:pPr>
              <a:buFontTx/>
              <a:buChar char="-"/>
            </a:pPr>
            <a:r>
              <a:rPr lang="cs-CZ" sz="2500" dirty="0" smtClean="0"/>
              <a:t>velká část majetku českých šlechtických rodů rozdělena cizincům</a:t>
            </a:r>
          </a:p>
          <a:p>
            <a:pPr>
              <a:buFontTx/>
              <a:buChar char="-"/>
            </a:pPr>
            <a:r>
              <a:rPr lang="cs-CZ" sz="2500" dirty="0" smtClean="0"/>
              <a:t>po válce se velmi zvyšovaly daně (až polovina příjmů poddaného)</a:t>
            </a:r>
          </a:p>
          <a:p>
            <a:pPr>
              <a:buFontTx/>
              <a:buChar char="-"/>
            </a:pPr>
            <a:r>
              <a:rPr lang="cs-CZ" sz="2500" dirty="0" smtClean="0"/>
              <a:t>Ferdinand II. po bitvě na Bílé hoře přestal úplně tolerovat protestanty (museli změnit vyznání, nebo opustit zemi)</a:t>
            </a:r>
          </a:p>
          <a:p>
            <a:pPr>
              <a:buFontTx/>
              <a:buChar char="-"/>
            </a:pPr>
            <a:r>
              <a:rPr lang="cs-CZ" sz="2500" dirty="0" smtClean="0"/>
              <a:t>docházelo k postupnému omezování svobody rolníků</a:t>
            </a:r>
          </a:p>
          <a:p>
            <a:pPr>
              <a:buFontTx/>
              <a:buChar char="-"/>
            </a:pPr>
            <a:r>
              <a:rPr lang="cs-CZ" sz="2500" dirty="0" smtClean="0"/>
              <a:t>pobělohorské období se nazývá protireformace („doba temna“)</a:t>
            </a:r>
          </a:p>
          <a:p>
            <a:pPr marL="0" indent="0">
              <a:buNone/>
            </a:pPr>
            <a:endParaRPr lang="cs-CZ" sz="2500" dirty="0"/>
          </a:p>
          <a:p>
            <a:pPr marL="0" indent="0">
              <a:buNone/>
            </a:pPr>
            <a:r>
              <a:rPr lang="cs-CZ" sz="2500" i="1" dirty="0" smtClean="0"/>
              <a:t>    Třicetiletou válkou nejvíce zbohatly protestantské země a Francie</a:t>
            </a:r>
          </a:p>
          <a:p>
            <a:pPr marL="0" indent="0">
              <a:buNone/>
            </a:pPr>
            <a:endParaRPr lang="cs-CZ" sz="2500" i="1" dirty="0" smtClean="0"/>
          </a:p>
        </p:txBody>
      </p:sp>
    </p:spTree>
    <p:extLst>
      <p:ext uri="{BB962C8B-B14F-4D97-AF65-F5344CB8AC3E}">
        <p14:creationId xmlns:p14="http://schemas.microsoft.com/office/powerpoint/2010/main" val="1659299986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274638"/>
            <a:ext cx="8928992" cy="778098"/>
          </a:xfrm>
          <a:solidFill>
            <a:schemeClr val="bg1">
              <a:lumMod val="75000"/>
            </a:schemeClr>
          </a:solidFill>
          <a:ln>
            <a:solidFill>
              <a:schemeClr val="tx1"/>
            </a:solidFill>
          </a:ln>
          <a:effectLst>
            <a:softEdge rad="12700"/>
          </a:effectLst>
        </p:spPr>
        <p:txBody>
          <a:bodyPr/>
          <a:lstStyle/>
          <a:p>
            <a:r>
              <a:rPr lang="cs-CZ" b="1" dirty="0" smtClean="0"/>
              <a:t>Novověk – pobělohorské období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124744"/>
            <a:ext cx="8928992" cy="5472608"/>
          </a:xfrm>
          <a:gradFill flip="none" rotWithShape="1">
            <a:gsLst>
              <a:gs pos="0">
                <a:schemeClr val="bg1">
                  <a:lumMod val="95000"/>
                  <a:shade val="30000"/>
                  <a:satMod val="115000"/>
                </a:schemeClr>
              </a:gs>
              <a:gs pos="14000">
                <a:schemeClr val="bg1">
                  <a:shade val="67500"/>
                  <a:satMod val="115000"/>
                  <a:alpha val="50000"/>
                  <a:lumMod val="80000"/>
                  <a:lumOff val="20000"/>
                </a:schemeClr>
              </a:gs>
              <a:gs pos="100000">
                <a:schemeClr val="bg1">
                  <a:lumMod val="95000"/>
                  <a:shade val="100000"/>
                  <a:satMod val="115000"/>
                </a:schemeClr>
              </a:gs>
            </a:gsLst>
            <a:lin ang="16200000" scaled="1"/>
            <a:tileRect/>
          </a:gradFill>
          <a:ln>
            <a:solidFill>
              <a:schemeClr val="tx1"/>
            </a:solidFill>
          </a:ln>
        </p:spPr>
        <p:txBody>
          <a:bodyPr>
            <a:normAutofit lnSpcReduction="10000"/>
          </a:bodyPr>
          <a:lstStyle/>
          <a:p>
            <a:pPr marL="0" indent="0">
              <a:buNone/>
            </a:pPr>
            <a:endParaRPr lang="cs-CZ" sz="2500" i="1" dirty="0" smtClean="0"/>
          </a:p>
          <a:p>
            <a:pPr marL="0" indent="0">
              <a:buNone/>
            </a:pPr>
            <a:endParaRPr lang="cs-CZ" sz="2500" i="1" dirty="0"/>
          </a:p>
          <a:p>
            <a:pPr marL="0" indent="0">
              <a:buNone/>
            </a:pPr>
            <a:endParaRPr lang="cs-CZ" sz="2500" i="1" dirty="0" smtClean="0"/>
          </a:p>
          <a:p>
            <a:pPr marL="0" indent="0">
              <a:buNone/>
            </a:pPr>
            <a:endParaRPr lang="cs-CZ" sz="2500" i="1" dirty="0"/>
          </a:p>
          <a:p>
            <a:pPr marL="0" indent="0">
              <a:buNone/>
            </a:pPr>
            <a:endParaRPr lang="cs-CZ" sz="2500" i="1" dirty="0" smtClean="0"/>
          </a:p>
          <a:p>
            <a:pPr marL="0" indent="0">
              <a:buNone/>
            </a:pPr>
            <a:endParaRPr lang="cs-CZ" sz="2500" i="1" dirty="0"/>
          </a:p>
          <a:p>
            <a:pPr marL="0" indent="0">
              <a:buNone/>
            </a:pPr>
            <a:endParaRPr lang="cs-CZ" sz="2500" i="1" dirty="0" smtClean="0"/>
          </a:p>
          <a:p>
            <a:pPr marL="0" indent="0">
              <a:buNone/>
            </a:pPr>
            <a:endParaRPr lang="cs-CZ" sz="2500" i="1" dirty="0"/>
          </a:p>
          <a:p>
            <a:pPr marL="0" indent="0">
              <a:buNone/>
            </a:pPr>
            <a:endParaRPr lang="cs-CZ" sz="2500" i="1" dirty="0" smtClean="0"/>
          </a:p>
          <a:p>
            <a:pPr marL="0" indent="0">
              <a:buNone/>
            </a:pPr>
            <a:endParaRPr lang="cs-CZ" sz="2500" i="1" dirty="0"/>
          </a:p>
          <a:p>
            <a:pPr marL="0" indent="0">
              <a:buNone/>
            </a:pPr>
            <a:endParaRPr lang="cs-CZ" sz="2500" i="1" dirty="0" smtClean="0"/>
          </a:p>
          <a:p>
            <a:pPr marL="0" indent="0">
              <a:buNone/>
            </a:pPr>
            <a:endParaRPr lang="cs-CZ" sz="2500" i="1" dirty="0" smtClean="0"/>
          </a:p>
          <a:p>
            <a:pPr marL="0" indent="0">
              <a:buNone/>
            </a:pPr>
            <a:r>
              <a:rPr lang="cs-CZ" sz="2500" i="1" dirty="0" smtClean="0"/>
              <a:t>      Ďáblova bible (</a:t>
            </a:r>
            <a:r>
              <a:rPr lang="cs-CZ" sz="2500" i="1" dirty="0" err="1" smtClean="0"/>
              <a:t>Codex</a:t>
            </a:r>
            <a:r>
              <a:rPr lang="cs-CZ" sz="2500" i="1" dirty="0" smtClean="0"/>
              <a:t> </a:t>
            </a:r>
            <a:r>
              <a:rPr lang="cs-CZ" sz="2500" i="1" dirty="0" err="1" smtClean="0"/>
              <a:t>gigas</a:t>
            </a:r>
            <a:r>
              <a:rPr lang="cs-CZ" sz="2500" i="1" dirty="0" smtClean="0"/>
              <a:t>) – dnes uložena v muzeu ve Švédsku</a:t>
            </a: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1242839"/>
            <a:ext cx="6820931" cy="470644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932595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274638"/>
            <a:ext cx="8928992" cy="778098"/>
          </a:xfrm>
          <a:solidFill>
            <a:schemeClr val="bg1">
              <a:lumMod val="75000"/>
            </a:schemeClr>
          </a:solidFill>
          <a:ln>
            <a:solidFill>
              <a:schemeClr val="tx1"/>
            </a:solidFill>
          </a:ln>
          <a:effectLst>
            <a:softEdge rad="12700"/>
          </a:effectLst>
        </p:spPr>
        <p:txBody>
          <a:bodyPr/>
          <a:lstStyle/>
          <a:p>
            <a:r>
              <a:rPr lang="cs-CZ" b="1" dirty="0" smtClean="0"/>
              <a:t>Novověk – pobělohorské období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124744"/>
            <a:ext cx="8928992" cy="5472608"/>
          </a:xfrm>
          <a:gradFill flip="none" rotWithShape="1">
            <a:gsLst>
              <a:gs pos="0">
                <a:schemeClr val="bg1">
                  <a:lumMod val="95000"/>
                  <a:shade val="30000"/>
                  <a:satMod val="115000"/>
                </a:schemeClr>
              </a:gs>
              <a:gs pos="14000">
                <a:schemeClr val="bg1">
                  <a:shade val="67500"/>
                  <a:satMod val="115000"/>
                  <a:alpha val="50000"/>
                  <a:lumMod val="80000"/>
                  <a:lumOff val="20000"/>
                </a:schemeClr>
              </a:gs>
              <a:gs pos="100000">
                <a:schemeClr val="bg1">
                  <a:lumMod val="95000"/>
                  <a:shade val="100000"/>
                  <a:satMod val="115000"/>
                </a:schemeClr>
              </a:gs>
            </a:gsLst>
            <a:lin ang="16200000" scaled="1"/>
            <a:tileRect/>
          </a:gradFill>
          <a:ln>
            <a:solidFill>
              <a:schemeClr val="tx1"/>
            </a:solidFill>
          </a:ln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500" b="1" dirty="0" smtClean="0">
                <a:hlinkClick r:id="rId2"/>
              </a:rPr>
              <a:t>Reformace</a:t>
            </a:r>
            <a:r>
              <a:rPr lang="cs-CZ" sz="2500" dirty="0" smtClean="0"/>
              <a:t> = období vzniku protestantských církví</a:t>
            </a:r>
          </a:p>
          <a:p>
            <a:pPr marL="0" indent="0">
              <a:buNone/>
            </a:pPr>
            <a:r>
              <a:rPr lang="cs-CZ" sz="2500" dirty="0"/>
              <a:t> </a:t>
            </a:r>
            <a:r>
              <a:rPr lang="cs-CZ" sz="2500" dirty="0" smtClean="0"/>
              <a:t>                       (prvním reformátorem u nás – Jan Hus),</a:t>
            </a:r>
          </a:p>
          <a:p>
            <a:pPr marL="0" indent="0">
              <a:buNone/>
            </a:pPr>
            <a:r>
              <a:rPr lang="cs-CZ" sz="2500" dirty="0"/>
              <a:t> </a:t>
            </a:r>
            <a:r>
              <a:rPr lang="cs-CZ" sz="2500" dirty="0" smtClean="0"/>
              <a:t>                        některé skupiny protestantů chtěly změnit jen církev,</a:t>
            </a:r>
          </a:p>
          <a:p>
            <a:pPr marL="0" indent="0">
              <a:buNone/>
            </a:pPr>
            <a:r>
              <a:rPr lang="cs-CZ" sz="2500" dirty="0"/>
              <a:t> </a:t>
            </a:r>
            <a:r>
              <a:rPr lang="cs-CZ" sz="2500" dirty="0" smtClean="0"/>
              <a:t>                        jiné celý svět – i násilím</a:t>
            </a:r>
          </a:p>
          <a:p>
            <a:pPr marL="0" indent="0">
              <a:buNone/>
            </a:pPr>
            <a:r>
              <a:rPr lang="cs-CZ" sz="2500" b="1" dirty="0" smtClean="0">
                <a:hlinkClick r:id="rId3"/>
              </a:rPr>
              <a:t>Protireformace</a:t>
            </a:r>
            <a:r>
              <a:rPr lang="cs-CZ" sz="2500" b="1" dirty="0" smtClean="0"/>
              <a:t> </a:t>
            </a:r>
            <a:r>
              <a:rPr lang="cs-CZ" sz="2500" dirty="0" smtClean="0"/>
              <a:t>= snaha katolické církve potlačit reformaci</a:t>
            </a:r>
          </a:p>
          <a:p>
            <a:pPr marL="0" indent="0">
              <a:buNone/>
            </a:pPr>
            <a:r>
              <a:rPr lang="cs-CZ" sz="2500" dirty="0"/>
              <a:t> </a:t>
            </a:r>
            <a:r>
              <a:rPr lang="cs-CZ" sz="2500" dirty="0" smtClean="0"/>
              <a:t>                        (v českých zemích započala s počátkem baroka – </a:t>
            </a:r>
          </a:p>
          <a:p>
            <a:pPr marL="0" indent="0">
              <a:buNone/>
            </a:pPr>
            <a:r>
              <a:rPr lang="cs-CZ" sz="2500" dirty="0"/>
              <a:t> </a:t>
            </a:r>
            <a:r>
              <a:rPr lang="cs-CZ" sz="2500" dirty="0" smtClean="0"/>
              <a:t>                         okázalost katolických kostelů i obřadů v nich),</a:t>
            </a:r>
          </a:p>
          <a:p>
            <a:pPr marL="0" indent="0">
              <a:buNone/>
            </a:pPr>
            <a:r>
              <a:rPr lang="cs-CZ" sz="2500" dirty="0"/>
              <a:t> </a:t>
            </a:r>
            <a:r>
              <a:rPr lang="cs-CZ" sz="2500" dirty="0" smtClean="0"/>
              <a:t>                         prováděl ji především řád Jezuitů - pokatoličťování:</a:t>
            </a:r>
          </a:p>
          <a:p>
            <a:pPr marL="0" indent="0">
              <a:buNone/>
            </a:pPr>
            <a:r>
              <a:rPr lang="cs-CZ" sz="2500" dirty="0"/>
              <a:t> </a:t>
            </a:r>
            <a:r>
              <a:rPr lang="cs-CZ" sz="2500" dirty="0" smtClean="0"/>
              <a:t>                         pálili protestantské knihy, zřizovali řeholní školy,</a:t>
            </a:r>
          </a:p>
          <a:p>
            <a:pPr marL="0" indent="0">
              <a:buNone/>
            </a:pPr>
            <a:r>
              <a:rPr lang="cs-CZ" sz="2500" dirty="0"/>
              <a:t> </a:t>
            </a:r>
            <a:r>
              <a:rPr lang="cs-CZ" sz="2500" dirty="0" smtClean="0"/>
              <a:t>                         vládní úřady kontrolovali obyvatele</a:t>
            </a:r>
          </a:p>
          <a:p>
            <a:pPr marL="0" indent="0">
              <a:buNone/>
            </a:pPr>
            <a:r>
              <a:rPr lang="cs-CZ" sz="2500" i="1" dirty="0" smtClean="0"/>
              <a:t>Po Bílé hoře odešlo kvůli náboženství mnoho celých rodin do zahraničí, jiné rodiny přijali z donucení katolickou víru –               jejich děti pak již byli pravověrní katolíci.</a:t>
            </a:r>
          </a:p>
          <a:p>
            <a:pPr marL="0" indent="0">
              <a:buNone/>
            </a:pPr>
            <a:endParaRPr lang="cs-CZ" sz="2500" i="1" dirty="0"/>
          </a:p>
          <a:p>
            <a:pPr marL="0" indent="0">
              <a:buNone/>
            </a:pPr>
            <a:endParaRPr lang="cs-CZ" sz="2500" dirty="0" smtClean="0"/>
          </a:p>
          <a:p>
            <a:pPr marL="0" indent="0">
              <a:buNone/>
            </a:pPr>
            <a:endParaRPr lang="cs-CZ" sz="2500" dirty="0"/>
          </a:p>
          <a:p>
            <a:pPr marL="0" indent="0">
              <a:buNone/>
            </a:pPr>
            <a:endParaRPr lang="cs-CZ" sz="2500" dirty="0" smtClean="0"/>
          </a:p>
        </p:txBody>
      </p:sp>
    </p:spTree>
    <p:extLst>
      <p:ext uri="{BB962C8B-B14F-4D97-AF65-F5344CB8AC3E}">
        <p14:creationId xmlns:p14="http://schemas.microsoft.com/office/powerpoint/2010/main" val="1847725831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274638"/>
            <a:ext cx="8928992" cy="778098"/>
          </a:xfrm>
          <a:solidFill>
            <a:schemeClr val="bg1">
              <a:lumMod val="75000"/>
            </a:schemeClr>
          </a:solidFill>
          <a:ln>
            <a:solidFill>
              <a:schemeClr val="tx1"/>
            </a:solidFill>
          </a:ln>
          <a:effectLst>
            <a:softEdge rad="12700"/>
          </a:effectLst>
        </p:spPr>
        <p:txBody>
          <a:bodyPr/>
          <a:lstStyle/>
          <a:p>
            <a:r>
              <a:rPr lang="cs-CZ" b="1" dirty="0" smtClean="0"/>
              <a:t>Novověk – pobělohorské období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124744"/>
            <a:ext cx="8928992" cy="5472608"/>
          </a:xfrm>
          <a:gradFill flip="none" rotWithShape="1">
            <a:gsLst>
              <a:gs pos="0">
                <a:schemeClr val="bg1">
                  <a:lumMod val="95000"/>
                  <a:shade val="30000"/>
                  <a:satMod val="115000"/>
                </a:schemeClr>
              </a:gs>
              <a:gs pos="14000">
                <a:schemeClr val="bg1">
                  <a:shade val="67500"/>
                  <a:satMod val="115000"/>
                  <a:alpha val="50000"/>
                  <a:lumMod val="80000"/>
                  <a:lumOff val="20000"/>
                </a:schemeClr>
              </a:gs>
              <a:gs pos="100000">
                <a:schemeClr val="bg1">
                  <a:lumMod val="95000"/>
                  <a:shade val="100000"/>
                  <a:satMod val="115000"/>
                </a:schemeClr>
              </a:gs>
            </a:gsLst>
            <a:lin ang="16200000" scaled="1"/>
            <a:tileRect/>
          </a:gradFill>
          <a:ln>
            <a:solidFill>
              <a:schemeClr val="tx1"/>
            </a:solidFill>
          </a:ln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500" b="1" dirty="0" smtClean="0">
                <a:hlinkClick r:id="rId2"/>
              </a:rPr>
              <a:t>Jan Amos </a:t>
            </a:r>
            <a:r>
              <a:rPr lang="cs-CZ" sz="2500" b="1" smtClean="0">
                <a:hlinkClick r:id="rId2"/>
              </a:rPr>
              <a:t>Komenský </a:t>
            </a:r>
            <a:r>
              <a:rPr lang="cs-CZ" sz="2500" smtClean="0"/>
              <a:t>(1592 – 1670, významný </a:t>
            </a:r>
            <a:r>
              <a:rPr lang="cs-CZ" sz="2500" dirty="0" smtClean="0"/>
              <a:t>exulant)</a:t>
            </a:r>
          </a:p>
          <a:p>
            <a:pPr marL="0" indent="0">
              <a:buNone/>
            </a:pPr>
            <a:r>
              <a:rPr lang="cs-CZ" sz="2500" dirty="0" smtClean="0"/>
              <a:t>-   významný reformátor pedagogiky – škola hrou („Učitel národů“) </a:t>
            </a:r>
          </a:p>
          <a:p>
            <a:pPr>
              <a:buFontTx/>
              <a:buChar char="-"/>
            </a:pPr>
            <a:r>
              <a:rPr lang="cs-CZ" sz="2500" dirty="0" smtClean="0"/>
              <a:t>v Čechách pobýval i v našem kraji (Horní Branná, Bílá Třemešná)</a:t>
            </a:r>
          </a:p>
          <a:p>
            <a:pPr>
              <a:buFontTx/>
              <a:buChar char="-"/>
            </a:pPr>
            <a:r>
              <a:rPr lang="cs-CZ" sz="2500" dirty="0" smtClean="0"/>
              <a:t>v roce 1628 odešel ze země </a:t>
            </a:r>
          </a:p>
          <a:p>
            <a:pPr>
              <a:buFontTx/>
              <a:buChar char="-"/>
            </a:pPr>
            <a:r>
              <a:rPr lang="cs-CZ" sz="2500" dirty="0" smtClean="0"/>
              <a:t>pobýval nejprve v polském Lešně (zde sepsal většinu svých děl)</a:t>
            </a:r>
          </a:p>
          <a:p>
            <a:pPr>
              <a:buFontTx/>
              <a:buChar char="-"/>
            </a:pPr>
            <a:r>
              <a:rPr lang="cs-CZ" sz="2500" dirty="0" smtClean="0"/>
              <a:t>cestoval po evropských protestantských zemích –                  Anglie, Švédsko, Uhry (pobýval i u královských dvorů)</a:t>
            </a:r>
          </a:p>
          <a:p>
            <a:pPr>
              <a:buFontTx/>
              <a:buChar char="-"/>
            </a:pPr>
            <a:r>
              <a:rPr lang="cs-CZ" sz="2500" dirty="0" smtClean="0"/>
              <a:t>díla: pedagogické knihy, slovník – shořel po 20 letech práce při             požáru (nejproslulejší je učebnice latiny – </a:t>
            </a:r>
            <a:r>
              <a:rPr lang="cs-CZ" sz="2500" dirty="0" smtClean="0">
                <a:hlinkClick r:id="rId3"/>
              </a:rPr>
              <a:t>Brána jazyků otevřená</a:t>
            </a:r>
            <a:r>
              <a:rPr lang="cs-CZ" sz="2500" dirty="0" smtClean="0"/>
              <a:t>)</a:t>
            </a:r>
          </a:p>
          <a:p>
            <a:pPr>
              <a:buFontTx/>
              <a:buChar char="-"/>
            </a:pPr>
            <a:r>
              <a:rPr lang="cs-CZ" sz="2500" dirty="0" smtClean="0"/>
              <a:t>žena i děti mu zemřely na mor</a:t>
            </a:r>
          </a:p>
          <a:p>
            <a:pPr>
              <a:buFontTx/>
              <a:buChar char="-"/>
            </a:pPr>
            <a:r>
              <a:rPr lang="cs-CZ" sz="2500" dirty="0" smtClean="0"/>
              <a:t>v roce 1656 Lešno vypáleno katolickými armádami</a:t>
            </a:r>
            <a:r>
              <a:rPr lang="cs-CZ" sz="2500" dirty="0"/>
              <a:t> </a:t>
            </a:r>
            <a:r>
              <a:rPr lang="cs-CZ" sz="2500" dirty="0" smtClean="0"/>
              <a:t>                        (přišel o většinu děl i majetku)</a:t>
            </a:r>
          </a:p>
          <a:p>
            <a:pPr>
              <a:buFontTx/>
              <a:buChar char="-"/>
            </a:pPr>
            <a:r>
              <a:rPr lang="cs-CZ" sz="2500" dirty="0" smtClean="0"/>
              <a:t>odstěhoval se do Amsterodamu v Holandsku (zemřel roku 1670)                         </a:t>
            </a:r>
          </a:p>
        </p:txBody>
      </p:sp>
    </p:spTree>
    <p:extLst>
      <p:ext uri="{BB962C8B-B14F-4D97-AF65-F5344CB8AC3E}">
        <p14:creationId xmlns:p14="http://schemas.microsoft.com/office/powerpoint/2010/main" val="3102665129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274638"/>
            <a:ext cx="8928992" cy="778098"/>
          </a:xfrm>
          <a:solidFill>
            <a:schemeClr val="bg1">
              <a:lumMod val="75000"/>
            </a:schemeClr>
          </a:solidFill>
          <a:ln>
            <a:solidFill>
              <a:schemeClr val="tx1"/>
            </a:solidFill>
          </a:ln>
          <a:effectLst>
            <a:softEdge rad="12700"/>
          </a:effectLst>
        </p:spPr>
        <p:txBody>
          <a:bodyPr/>
          <a:lstStyle/>
          <a:p>
            <a:r>
              <a:rPr lang="cs-CZ" b="1" dirty="0" smtClean="0"/>
              <a:t>Novověk – pobělohorské období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124744"/>
            <a:ext cx="8928992" cy="5472608"/>
          </a:xfrm>
          <a:gradFill flip="none" rotWithShape="1">
            <a:gsLst>
              <a:gs pos="0">
                <a:schemeClr val="bg1">
                  <a:lumMod val="95000"/>
                  <a:shade val="30000"/>
                  <a:satMod val="115000"/>
                </a:schemeClr>
              </a:gs>
              <a:gs pos="14000">
                <a:schemeClr val="bg1">
                  <a:shade val="67500"/>
                  <a:satMod val="115000"/>
                  <a:alpha val="50000"/>
                  <a:lumMod val="80000"/>
                  <a:lumOff val="20000"/>
                </a:schemeClr>
              </a:gs>
              <a:gs pos="100000">
                <a:schemeClr val="bg1">
                  <a:lumMod val="95000"/>
                  <a:shade val="100000"/>
                  <a:satMod val="115000"/>
                </a:schemeClr>
              </a:gs>
            </a:gsLst>
            <a:lin ang="16200000" scaled="1"/>
            <a:tileRect/>
          </a:gradFill>
          <a:ln>
            <a:solidFill>
              <a:schemeClr val="tx1"/>
            </a:solidFill>
          </a:ln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500" dirty="0" smtClean="0"/>
              <a:t>  </a:t>
            </a:r>
          </a:p>
          <a:p>
            <a:pPr marL="0" indent="0">
              <a:buNone/>
            </a:pPr>
            <a:endParaRPr lang="cs-CZ" sz="2500" dirty="0"/>
          </a:p>
          <a:p>
            <a:pPr marL="0" indent="0">
              <a:buNone/>
            </a:pPr>
            <a:endParaRPr lang="cs-CZ" sz="2500" dirty="0" smtClean="0"/>
          </a:p>
          <a:p>
            <a:pPr marL="0" indent="0">
              <a:buNone/>
            </a:pPr>
            <a:endParaRPr lang="cs-CZ" sz="2500" dirty="0"/>
          </a:p>
          <a:p>
            <a:pPr marL="0" indent="0">
              <a:buNone/>
            </a:pPr>
            <a:endParaRPr lang="cs-CZ" sz="2500" dirty="0" smtClean="0"/>
          </a:p>
          <a:p>
            <a:pPr marL="0" indent="0">
              <a:buNone/>
            </a:pPr>
            <a:endParaRPr lang="cs-CZ" sz="2500" dirty="0"/>
          </a:p>
          <a:p>
            <a:pPr marL="0" indent="0">
              <a:buNone/>
            </a:pPr>
            <a:endParaRPr lang="cs-CZ" sz="2500" dirty="0" smtClean="0"/>
          </a:p>
          <a:p>
            <a:pPr marL="0" indent="0">
              <a:buNone/>
            </a:pPr>
            <a:endParaRPr lang="cs-CZ" sz="2500" dirty="0"/>
          </a:p>
          <a:p>
            <a:pPr marL="0" indent="0">
              <a:buNone/>
            </a:pPr>
            <a:endParaRPr lang="cs-CZ" sz="2500" dirty="0" smtClean="0"/>
          </a:p>
          <a:p>
            <a:pPr marL="0" indent="0">
              <a:buNone/>
            </a:pPr>
            <a:endParaRPr lang="cs-CZ" sz="2500" dirty="0"/>
          </a:p>
          <a:p>
            <a:pPr marL="0" indent="0">
              <a:buNone/>
            </a:pPr>
            <a:r>
              <a:rPr lang="cs-CZ" sz="2500" dirty="0" smtClean="0"/>
              <a:t>                                                              </a:t>
            </a:r>
            <a:r>
              <a:rPr lang="cs-CZ" sz="2500" i="1" dirty="0" smtClean="0"/>
              <a:t>Možné rodiště Komenského </a:t>
            </a:r>
          </a:p>
          <a:p>
            <a:pPr marL="0" indent="0">
              <a:buNone/>
            </a:pPr>
            <a:r>
              <a:rPr lang="cs-CZ" sz="2500" i="1" dirty="0" smtClean="0"/>
              <a:t>                                                               (dům v Uherském Hradišti)</a:t>
            </a:r>
          </a:p>
          <a:p>
            <a:pPr marL="0" indent="0">
              <a:buNone/>
            </a:pPr>
            <a:r>
              <a:rPr lang="cs-CZ" sz="2500" dirty="0" smtClean="0"/>
              <a:t>       </a:t>
            </a:r>
            <a:r>
              <a:rPr lang="cs-CZ" sz="2500" i="1" dirty="0" smtClean="0"/>
              <a:t>Jan Amos Komenský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242687"/>
            <a:ext cx="3456384" cy="46949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1268761"/>
            <a:ext cx="4975820" cy="37318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026651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274638"/>
            <a:ext cx="8928992" cy="778098"/>
          </a:xfrm>
          <a:solidFill>
            <a:schemeClr val="bg1">
              <a:lumMod val="75000"/>
            </a:schemeClr>
          </a:solidFill>
          <a:ln>
            <a:solidFill>
              <a:schemeClr val="tx1"/>
            </a:solidFill>
          </a:ln>
          <a:effectLst>
            <a:softEdge rad="12700"/>
          </a:effectLst>
        </p:spPr>
        <p:txBody>
          <a:bodyPr/>
          <a:lstStyle/>
          <a:p>
            <a:r>
              <a:rPr lang="cs-CZ" b="1" dirty="0" smtClean="0"/>
              <a:t>Novověk – pobělohorské období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124744"/>
            <a:ext cx="8928992" cy="5472608"/>
          </a:xfrm>
          <a:gradFill flip="none" rotWithShape="1">
            <a:gsLst>
              <a:gs pos="0">
                <a:schemeClr val="bg1">
                  <a:lumMod val="95000"/>
                  <a:shade val="30000"/>
                  <a:satMod val="115000"/>
                </a:schemeClr>
              </a:gs>
              <a:gs pos="14000">
                <a:schemeClr val="bg1">
                  <a:shade val="67500"/>
                  <a:satMod val="115000"/>
                  <a:alpha val="50000"/>
                  <a:lumMod val="80000"/>
                  <a:lumOff val="20000"/>
                </a:schemeClr>
              </a:gs>
              <a:gs pos="100000">
                <a:schemeClr val="bg1">
                  <a:lumMod val="95000"/>
                  <a:shade val="100000"/>
                  <a:satMod val="115000"/>
                </a:schemeClr>
              </a:gs>
            </a:gsLst>
            <a:lin ang="16200000" scaled="1"/>
            <a:tileRect/>
          </a:gradFill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500" b="1" dirty="0" smtClean="0"/>
              <a:t>Odpovězte na otázky:</a:t>
            </a:r>
          </a:p>
          <a:p>
            <a:pPr marL="0" indent="0">
              <a:buNone/>
            </a:pPr>
            <a:endParaRPr lang="cs-CZ" sz="2500" dirty="0"/>
          </a:p>
          <a:p>
            <a:pPr marL="0" indent="0">
              <a:buNone/>
            </a:pPr>
            <a:r>
              <a:rPr lang="cs-CZ" sz="2500" dirty="0" smtClean="0"/>
              <a:t>Jakým způsobem byly české země v době třicetileté války okrádány?</a:t>
            </a:r>
          </a:p>
          <a:p>
            <a:pPr marL="0" indent="0">
              <a:buNone/>
            </a:pPr>
            <a:r>
              <a:rPr lang="cs-CZ" sz="2500" dirty="0" smtClean="0"/>
              <a:t>Jak byla omezena svoboda obyvatel v pobělohorském období?</a:t>
            </a:r>
          </a:p>
          <a:p>
            <a:pPr marL="0" indent="0">
              <a:buNone/>
            </a:pPr>
            <a:r>
              <a:rPr lang="cs-CZ" sz="2500" dirty="0" smtClean="0"/>
              <a:t>Co bylo cílem reformátorů církve?</a:t>
            </a:r>
          </a:p>
          <a:p>
            <a:pPr marL="0" indent="0">
              <a:buNone/>
            </a:pPr>
            <a:r>
              <a:rPr lang="cs-CZ" sz="2500" dirty="0" smtClean="0"/>
              <a:t>Co bylo cílem protireformace? Byla pouhým opakem reformace?</a:t>
            </a:r>
          </a:p>
          <a:p>
            <a:pPr marL="0" indent="0">
              <a:buNone/>
            </a:pPr>
            <a:r>
              <a:rPr lang="cs-CZ" sz="2500" dirty="0" smtClean="0"/>
              <a:t>Jaké dvě možnosti měli protestanti v době protireformace?</a:t>
            </a:r>
          </a:p>
          <a:p>
            <a:pPr marL="0" indent="0">
              <a:buNone/>
            </a:pPr>
            <a:r>
              <a:rPr lang="cs-CZ" sz="2500" dirty="0" smtClean="0"/>
              <a:t>Proč se pobělohorskému období říká „doba temna“?</a:t>
            </a:r>
          </a:p>
          <a:p>
            <a:pPr marL="0" indent="0">
              <a:buNone/>
            </a:pPr>
            <a:r>
              <a:rPr lang="cs-CZ" sz="2500" dirty="0" smtClean="0"/>
              <a:t>Jaký nový umělecký styl se objevil v období protireformace?</a:t>
            </a:r>
          </a:p>
          <a:p>
            <a:pPr marL="0" indent="0">
              <a:buNone/>
            </a:pPr>
            <a:r>
              <a:rPr lang="cs-CZ" sz="2500" dirty="0" smtClean="0"/>
              <a:t>Proč katolická církev chtěla tolik oslňovat lidi svou okázalostí?</a:t>
            </a:r>
          </a:p>
          <a:p>
            <a:pPr marL="0" indent="0">
              <a:buNone/>
            </a:pPr>
            <a:r>
              <a:rPr lang="cs-CZ" sz="2500" dirty="0" smtClean="0"/>
              <a:t>Kdo to byl Jan Amos Komenský? Co o něm víš?</a:t>
            </a:r>
          </a:p>
        </p:txBody>
      </p:sp>
    </p:spTree>
    <p:extLst>
      <p:ext uri="{BB962C8B-B14F-4D97-AF65-F5344CB8AC3E}">
        <p14:creationId xmlns:p14="http://schemas.microsoft.com/office/powerpoint/2010/main" val="3331271539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300" dirty="0" smtClean="0"/>
              <a:t>Mgr. Renáta Jehličková</a:t>
            </a:r>
            <a:br>
              <a:rPr lang="cs-CZ" sz="2300" dirty="0" smtClean="0"/>
            </a:br>
            <a:r>
              <a:rPr lang="cs-CZ" sz="2300" dirty="0" smtClean="0"/>
              <a:t>11. března 2012</a:t>
            </a:r>
            <a:br>
              <a:rPr lang="cs-CZ" sz="2300" dirty="0" smtClean="0"/>
            </a:br>
            <a:r>
              <a:rPr lang="cs-CZ" sz="2300" dirty="0" smtClean="0"/>
              <a:t>Určeno pro 4.- 5.ročník</a:t>
            </a:r>
            <a:endParaRPr lang="cs-CZ" sz="23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435280" cy="4525963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300" b="1" u="sng" dirty="0" smtClean="0"/>
              <a:t>ANOTACE</a:t>
            </a:r>
          </a:p>
          <a:p>
            <a:pPr marL="0" indent="0">
              <a:buNone/>
            </a:pPr>
            <a:endParaRPr lang="cs-CZ" sz="2300" dirty="0"/>
          </a:p>
          <a:p>
            <a:pPr marL="0" indent="0">
              <a:buNone/>
            </a:pPr>
            <a:r>
              <a:rPr lang="cs-CZ" sz="2300" b="1" u="sng" dirty="0" smtClean="0"/>
              <a:t>Výklad</a:t>
            </a:r>
          </a:p>
          <a:p>
            <a:pPr>
              <a:buFontTx/>
              <a:buChar char="-"/>
            </a:pPr>
            <a:r>
              <a:rPr lang="cs-CZ" sz="2300" dirty="0" smtClean="0"/>
              <a:t>Popis událostí v době třicetileté války (loupení uměleckých děl cizími vojsky, zabavování majetku protestantským rodům, tlak na protestanty ze strany krále)</a:t>
            </a:r>
          </a:p>
          <a:p>
            <a:pPr>
              <a:buFontTx/>
              <a:buChar char="-"/>
            </a:pPr>
            <a:r>
              <a:rPr lang="cs-CZ" sz="2300" dirty="0" smtClean="0"/>
              <a:t>Charakteristika reformace a protireformace (seznámení s jezuitským řádem)</a:t>
            </a:r>
          </a:p>
          <a:p>
            <a:pPr>
              <a:buFontTx/>
              <a:buChar char="-"/>
            </a:pPr>
            <a:r>
              <a:rPr lang="cs-CZ" sz="2300" dirty="0" smtClean="0"/>
              <a:t>Seznámení s osobností Jana Amose Komenského (život a dílo)</a:t>
            </a:r>
          </a:p>
          <a:p>
            <a:pPr>
              <a:buFontTx/>
              <a:buChar char="-"/>
            </a:pPr>
            <a:endParaRPr lang="cs-CZ" sz="2300" dirty="0" smtClean="0"/>
          </a:p>
          <a:p>
            <a:pPr marL="0" indent="0">
              <a:buNone/>
            </a:pPr>
            <a:r>
              <a:rPr lang="cs-CZ" sz="2300" b="1" u="sng" dirty="0" smtClean="0"/>
              <a:t>Praktické činnosti </a:t>
            </a:r>
            <a:r>
              <a:rPr lang="cs-CZ" sz="2300" dirty="0" smtClean="0"/>
              <a:t>– odpovědi na otázky jako kontrola zapamatování </a:t>
            </a:r>
          </a:p>
          <a:p>
            <a:pPr marL="0" indent="0">
              <a:buNone/>
            </a:pPr>
            <a:r>
              <a:rPr lang="cs-CZ" sz="2300" dirty="0"/>
              <a:t> </a:t>
            </a:r>
            <a:r>
              <a:rPr lang="cs-CZ" sz="2300" dirty="0" smtClean="0"/>
              <a:t>                                   si nových informací z učiva</a:t>
            </a:r>
          </a:p>
          <a:p>
            <a:pPr marL="0" indent="0" algn="ctr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476832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69160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cs-CZ" sz="2300" dirty="0" smtClean="0"/>
              <a:t>Obrázky a webové stránky z internetu na hypertextových odkazech.</a:t>
            </a:r>
          </a:p>
          <a:p>
            <a:pPr marL="0" indent="0">
              <a:buNone/>
            </a:pPr>
            <a:r>
              <a:rPr lang="cs-CZ" sz="2300" dirty="0" smtClean="0"/>
              <a:t>Prezentace obsahuje animace.</a:t>
            </a:r>
          </a:p>
          <a:p>
            <a:pPr marL="0" indent="0">
              <a:buNone/>
            </a:pPr>
            <a:r>
              <a:rPr lang="cs-CZ" sz="2300" dirty="0" smtClean="0"/>
              <a:t>Výukový materiál doplňující učebnici:</a:t>
            </a:r>
          </a:p>
          <a:p>
            <a:pPr marL="0" indent="0">
              <a:buNone/>
            </a:pPr>
            <a:r>
              <a:rPr lang="cs-CZ" sz="2300" dirty="0" smtClean="0"/>
              <a:t>Mikulenková, Linda, Mgr. Lidé a čas: Člověk a jeho svět. Učebnice pro 4.a 5. ročník základní školy. </a:t>
            </a:r>
            <a:r>
              <a:rPr lang="cs-CZ" sz="2300" dirty="0" err="1" smtClean="0"/>
              <a:t>Prodos</a:t>
            </a:r>
            <a:r>
              <a:rPr lang="cs-CZ" sz="2300" dirty="0" smtClean="0"/>
              <a:t> spol. s. r. o., pedagogické nakladatelství. Kollárovo nám. 7, 722 00 Olomouc, 2010. Modrá řada učebnic. ISBN 978-80-7230-225-3</a:t>
            </a:r>
            <a:endParaRPr lang="cs-CZ" sz="2300" dirty="0" smtClean="0">
              <a:solidFill>
                <a:prstClr val="black"/>
              </a:solidFill>
            </a:endParaRPr>
          </a:p>
          <a:p>
            <a:pPr lvl="0"/>
            <a:r>
              <a:rPr lang="cs-CZ" sz="2300" dirty="0">
                <a:solidFill>
                  <a:prstClr val="black"/>
                </a:solidFill>
                <a:hlinkClick r:id="rId2"/>
              </a:rPr>
              <a:t>http://</a:t>
            </a:r>
            <a:r>
              <a:rPr lang="cs-CZ" sz="2300" dirty="0" smtClean="0">
                <a:solidFill>
                  <a:prstClr val="black"/>
                </a:solidFill>
                <a:hlinkClick r:id="rId2"/>
              </a:rPr>
              <a:t>upload.wikimedia.org/wikipedia/commons/thumb/e/e4/Devil_codex_Gigas.jpg/300px-Devil_codex_Gigas.jpg</a:t>
            </a:r>
            <a:endParaRPr lang="cs-CZ" sz="2300" dirty="0" smtClean="0">
              <a:solidFill>
                <a:prstClr val="black"/>
              </a:solidFill>
            </a:endParaRPr>
          </a:p>
          <a:p>
            <a:pPr lvl="0"/>
            <a:r>
              <a:rPr lang="cs-CZ" sz="2300" dirty="0">
                <a:solidFill>
                  <a:prstClr val="black"/>
                </a:solidFill>
                <a:hlinkClick r:id="rId3"/>
              </a:rPr>
              <a:t>http://</a:t>
            </a:r>
            <a:r>
              <a:rPr lang="cs-CZ" sz="2300" dirty="0" smtClean="0">
                <a:solidFill>
                  <a:prstClr val="black"/>
                </a:solidFill>
                <a:hlinkClick r:id="rId3"/>
              </a:rPr>
              <a:t>upload.wikimedia.org/wikipedia/commons/thumb/c/ce/Johan_amos_comenius_1592-1671.jpg/225px-Johan_amos_comenius_1592-1671.jpg</a:t>
            </a:r>
            <a:endParaRPr lang="cs-CZ" sz="2300" dirty="0" smtClean="0">
              <a:solidFill>
                <a:prstClr val="black"/>
              </a:solidFill>
            </a:endParaRPr>
          </a:p>
          <a:p>
            <a:pPr lvl="0"/>
            <a:r>
              <a:rPr lang="cs-CZ" sz="2300" dirty="0">
                <a:solidFill>
                  <a:prstClr val="black"/>
                </a:solidFill>
                <a:hlinkClick r:id="rId4"/>
              </a:rPr>
              <a:t>http://</a:t>
            </a:r>
            <a:r>
              <a:rPr lang="cs-CZ" sz="2300" dirty="0" smtClean="0">
                <a:solidFill>
                  <a:prstClr val="black"/>
                </a:solidFill>
                <a:hlinkClick r:id="rId4"/>
              </a:rPr>
              <a:t>upload.wikimedia.org/wikipedia/commons/thumb/f/fd/BirthplaceOfJAKUherskyBrod.JPG/220px-BirthplaceOfJAKUherskyBrod.JPG</a:t>
            </a:r>
            <a:endParaRPr lang="cs-CZ" sz="2300" dirty="0" smtClean="0">
              <a:solidFill>
                <a:prstClr val="black"/>
              </a:solidFill>
            </a:endParaRPr>
          </a:p>
          <a:p>
            <a:pPr lvl="0"/>
            <a:endParaRPr lang="cs-CZ" sz="2300" dirty="0" smtClean="0">
              <a:solidFill>
                <a:prstClr val="black"/>
              </a:solidFill>
            </a:endParaRPr>
          </a:p>
          <a:p>
            <a:pPr lvl="0"/>
            <a:endParaRPr lang="cs-CZ" sz="2300" dirty="0" smtClean="0">
              <a:solidFill>
                <a:prstClr val="black"/>
              </a:solidFill>
            </a:endParaRPr>
          </a:p>
          <a:p>
            <a:pPr lvl="0"/>
            <a:endParaRPr lang="cs-CZ" sz="2300" dirty="0" smtClean="0">
              <a:solidFill>
                <a:prstClr val="black"/>
              </a:solidFill>
            </a:endParaRPr>
          </a:p>
          <a:p>
            <a:pPr lvl="0"/>
            <a:endParaRPr lang="cs-CZ" sz="2300" dirty="0" smtClean="0">
              <a:solidFill>
                <a:prstClr val="black"/>
              </a:solidFill>
            </a:endParaRPr>
          </a:p>
          <a:p>
            <a:pPr marL="0" lvl="0" indent="0">
              <a:buNone/>
            </a:pPr>
            <a:endParaRPr lang="cs-CZ" sz="2300" dirty="0" smtClean="0">
              <a:solidFill>
                <a:prstClr val="black"/>
              </a:solidFill>
            </a:endParaRPr>
          </a:p>
          <a:p>
            <a:pPr marL="0" lvl="0" indent="0">
              <a:buNone/>
            </a:pPr>
            <a:endParaRPr lang="cs-CZ" sz="2300" dirty="0" smtClean="0">
              <a:solidFill>
                <a:prstClr val="black"/>
              </a:solidFill>
            </a:endParaRPr>
          </a:p>
          <a:p>
            <a:pPr lvl="0"/>
            <a:endParaRPr lang="cs-CZ" sz="2300" dirty="0" smtClean="0">
              <a:solidFill>
                <a:prstClr val="black"/>
              </a:solidFill>
            </a:endParaRPr>
          </a:p>
          <a:p>
            <a:pPr marL="0" lvl="0" indent="0">
              <a:buNone/>
            </a:pPr>
            <a:endParaRPr lang="cs-CZ" sz="2300" dirty="0" smtClean="0">
              <a:solidFill>
                <a:prstClr val="black"/>
              </a:solidFill>
            </a:endParaRPr>
          </a:p>
          <a:p>
            <a:pPr lvl="0"/>
            <a:endParaRPr lang="cs-CZ" sz="2300" dirty="0" smtClean="0">
              <a:solidFill>
                <a:prstClr val="black"/>
              </a:solidFill>
            </a:endParaRPr>
          </a:p>
          <a:p>
            <a:pPr lvl="0"/>
            <a:endParaRPr lang="cs-CZ" sz="2300" dirty="0">
              <a:solidFill>
                <a:prstClr val="black"/>
              </a:solidFill>
            </a:endParaRPr>
          </a:p>
          <a:p>
            <a:pPr marL="0" indent="0">
              <a:buNone/>
            </a:pPr>
            <a:endParaRPr lang="cs-CZ" sz="2300" dirty="0" smtClean="0"/>
          </a:p>
          <a:p>
            <a:endParaRPr lang="cs-CZ" sz="2300" dirty="0" smtClean="0"/>
          </a:p>
          <a:p>
            <a:pPr marL="0" indent="0">
              <a:buNone/>
            </a:pPr>
            <a:endParaRPr lang="cs-CZ" sz="2300" dirty="0" smtClean="0"/>
          </a:p>
          <a:p>
            <a:endParaRPr lang="cs-CZ" sz="2300" dirty="0" smtClean="0"/>
          </a:p>
          <a:p>
            <a:endParaRPr lang="cs-CZ" sz="2300" dirty="0"/>
          </a:p>
          <a:p>
            <a:endParaRPr lang="cs-CZ" sz="2300" dirty="0" smtClean="0"/>
          </a:p>
          <a:p>
            <a:pPr marL="0" indent="0">
              <a:buNone/>
            </a:pPr>
            <a:endParaRPr lang="cs-CZ" sz="2300" dirty="0" smtClean="0"/>
          </a:p>
          <a:p>
            <a:pPr marL="0" indent="0">
              <a:buNone/>
            </a:pPr>
            <a:endParaRPr lang="cs-CZ" sz="2300" dirty="0" smtClean="0"/>
          </a:p>
        </p:txBody>
      </p:sp>
    </p:spTree>
    <p:extLst>
      <p:ext uri="{BB962C8B-B14F-4D97-AF65-F5344CB8AC3E}">
        <p14:creationId xmlns:p14="http://schemas.microsoft.com/office/powerpoint/2010/main" val="24215561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98</TotalTime>
  <Words>740</Words>
  <Application>Microsoft Office PowerPoint</Application>
  <PresentationFormat>Předvádění na obrazovce (4:3)</PresentationFormat>
  <Paragraphs>139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    Novověk – pobělohorské období a                         Jan Amos Komenský</vt:lpstr>
      <vt:lpstr>Prezentace aplikace PowerPoint</vt:lpstr>
      <vt:lpstr>Novověk – pobělohorské období</vt:lpstr>
      <vt:lpstr>Novověk – pobělohorské období</vt:lpstr>
      <vt:lpstr>Novověk – pobělohorské období</vt:lpstr>
      <vt:lpstr>Novověk – pobělohorské období</vt:lpstr>
      <vt:lpstr>Novověk – pobělohorské období</vt:lpstr>
      <vt:lpstr>Novověk – pobělohorské období</vt:lpstr>
      <vt:lpstr>Mgr. Renáta Jehličková 11. března 2012 Určeno pro 4.- 5.ročník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Novověk – pobělohorské období</dc:title>
  <dc:creator>Renata Jehličková</dc:creator>
  <cp:lastModifiedBy>Renata Jehličková</cp:lastModifiedBy>
  <cp:revision>44</cp:revision>
  <dcterms:created xsi:type="dcterms:W3CDTF">2012-03-18T00:15:32Z</dcterms:created>
  <dcterms:modified xsi:type="dcterms:W3CDTF">2012-06-28T20:48:20Z</dcterms:modified>
</cp:coreProperties>
</file>