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62" r:id="rId3"/>
    <p:sldId id="256" r:id="rId4"/>
    <p:sldId id="257" r:id="rId5"/>
    <p:sldId id="258" r:id="rId6"/>
    <p:sldId id="259" r:id="rId7"/>
    <p:sldId id="260" r:id="rId8"/>
    <p:sldId id="261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A51B5C-9664-4F83-804A-4F17952C1B77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895EC79-AA20-455E-9F69-DE3BD08E691E}">
      <dgm:prSet phldrT="[Text]" custT="1"/>
      <dgm:spPr/>
      <dgm:t>
        <a:bodyPr/>
        <a:lstStyle/>
        <a:p>
          <a:r>
            <a:rPr lang="cs-CZ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Cíl hodiny:</a:t>
          </a:r>
          <a:endParaRPr lang="cs-CZ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378B7CE-B96D-490F-8C86-92BB714F8CB7}" type="parTrans" cxnId="{3242CD68-7471-41E5-A162-71D4D0369342}">
      <dgm:prSet/>
      <dgm:spPr/>
      <dgm:t>
        <a:bodyPr/>
        <a:lstStyle/>
        <a:p>
          <a:endParaRPr lang="cs-CZ"/>
        </a:p>
      </dgm:t>
    </dgm:pt>
    <dgm:pt modelId="{ED51E2BB-9F4D-476C-AA88-0976216396F1}" type="sibTrans" cxnId="{3242CD68-7471-41E5-A162-71D4D0369342}">
      <dgm:prSet/>
      <dgm:spPr/>
      <dgm:t>
        <a:bodyPr/>
        <a:lstStyle/>
        <a:p>
          <a:endParaRPr lang="cs-CZ"/>
        </a:p>
      </dgm:t>
    </dgm:pt>
    <dgm:pt modelId="{C23FB3AD-ADCB-439B-91E3-CCAC5D95039A}">
      <dgm:prSet phldrT="[Text]" custT="1"/>
      <dgm:spPr/>
      <dgm:t>
        <a:bodyPr/>
        <a:lstStyle/>
        <a:p>
          <a:r>
            <a:rPr lang="cs-CZ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Práce s prezentací:</a:t>
          </a:r>
          <a:endParaRPr lang="cs-CZ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8F4590D-EE57-4DBA-981A-7B5DC7E6FE30}" type="parTrans" cxnId="{07769A82-639E-4E6F-A09D-55D9DB6FA404}">
      <dgm:prSet/>
      <dgm:spPr/>
      <dgm:t>
        <a:bodyPr/>
        <a:lstStyle/>
        <a:p>
          <a:endParaRPr lang="cs-CZ"/>
        </a:p>
      </dgm:t>
    </dgm:pt>
    <dgm:pt modelId="{B7FA4744-82CA-4441-9DD4-9F545817CC38}" type="sibTrans" cxnId="{07769A82-639E-4E6F-A09D-55D9DB6FA404}">
      <dgm:prSet/>
      <dgm:spPr/>
      <dgm:t>
        <a:bodyPr/>
        <a:lstStyle/>
        <a:p>
          <a:endParaRPr lang="cs-CZ"/>
        </a:p>
      </dgm:t>
    </dgm:pt>
    <dgm:pt modelId="{21CD1CFD-9C1D-4CCD-9C1F-96D7FEC97AFE}">
      <dgm:prSet phldrT="[Text]" custT="1"/>
      <dgm:spPr/>
      <dgm:t>
        <a:bodyPr/>
        <a:lstStyle/>
        <a:p>
          <a:r>
            <a:rPr lang="cs-CZ" sz="1600" dirty="0" smtClean="0">
              <a:solidFill>
                <a:schemeClr val="tx1"/>
              </a:solidFill>
            </a:rPr>
            <a:t>Průřezová témata:</a:t>
          </a:r>
          <a:endParaRPr lang="cs-CZ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B88D69A-901D-49EC-9C82-3E8771265969}" type="parTrans" cxnId="{2ED553C3-9970-4CB3-82E7-DC2243E00141}">
      <dgm:prSet/>
      <dgm:spPr/>
      <dgm:t>
        <a:bodyPr/>
        <a:lstStyle/>
        <a:p>
          <a:endParaRPr lang="cs-CZ"/>
        </a:p>
      </dgm:t>
    </dgm:pt>
    <dgm:pt modelId="{C1B6801D-3A6B-48D4-96B8-B97B489035DF}" type="sibTrans" cxnId="{2ED553C3-9970-4CB3-82E7-DC2243E00141}">
      <dgm:prSet/>
      <dgm:spPr/>
      <dgm:t>
        <a:bodyPr/>
        <a:lstStyle/>
        <a:p>
          <a:endParaRPr lang="cs-CZ"/>
        </a:p>
      </dgm:t>
    </dgm:pt>
    <dgm:pt modelId="{30796B16-12F9-40D6-9015-EB89BB5F506A}">
      <dgm:prSet custT="1"/>
      <dgm:spPr/>
      <dgm:t>
        <a:bodyPr/>
        <a:lstStyle/>
        <a:p>
          <a:r>
            <a:rPr lang="cs-CZ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Naučit se rozdělovat pohyb podle různých kritérií, dokáže uvést příklady pohybů </a:t>
          </a:r>
          <a:endParaRPr lang="cs-CZ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D755F1C-86B7-4DB5-BA5A-B1D076DC4559}" type="parTrans" cxnId="{773B4E95-D83D-45E1-8111-38311894B2D9}">
      <dgm:prSet/>
      <dgm:spPr/>
      <dgm:t>
        <a:bodyPr/>
        <a:lstStyle/>
        <a:p>
          <a:endParaRPr lang="cs-CZ"/>
        </a:p>
      </dgm:t>
    </dgm:pt>
    <dgm:pt modelId="{23F69EB6-D0B5-42A1-BFD3-0AF4F2B355FD}" type="sibTrans" cxnId="{773B4E95-D83D-45E1-8111-38311894B2D9}">
      <dgm:prSet/>
      <dgm:spPr/>
      <dgm:t>
        <a:bodyPr/>
        <a:lstStyle/>
        <a:p>
          <a:endParaRPr lang="cs-CZ"/>
        </a:p>
      </dgm:t>
    </dgm:pt>
    <dgm:pt modelId="{5D5106FA-2091-4491-8130-81C8257822BF}">
      <dgm:prSet custT="1"/>
      <dgm:spPr/>
      <dgm:t>
        <a:bodyPr/>
        <a:lstStyle/>
        <a:p>
          <a:r>
            <a:rPr lang="cs-CZ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Je možné využít prezentaci na úvod problematiky rozdělení pohybů, nebo na opakování učiva. Je dobré zdůraznit vždy příklady z praxe. </a:t>
          </a:r>
          <a:endParaRPr lang="cs-CZ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2D0AA0B-4753-4646-9D0D-C826D8D93BCA}" type="parTrans" cxnId="{87DFE991-FEF8-4018-8340-B05FFEDC9DA4}">
      <dgm:prSet/>
      <dgm:spPr/>
      <dgm:t>
        <a:bodyPr/>
        <a:lstStyle/>
        <a:p>
          <a:endParaRPr lang="cs-CZ"/>
        </a:p>
      </dgm:t>
    </dgm:pt>
    <dgm:pt modelId="{3E420758-2CF8-4A42-B2D5-A3A7BAB58591}" type="sibTrans" cxnId="{87DFE991-FEF8-4018-8340-B05FFEDC9DA4}">
      <dgm:prSet/>
      <dgm:spPr/>
      <dgm:t>
        <a:bodyPr/>
        <a:lstStyle/>
        <a:p>
          <a:endParaRPr lang="cs-CZ"/>
        </a:p>
      </dgm:t>
    </dgm:pt>
    <dgm:pt modelId="{51801BC8-D6DC-4669-A849-3FE3157A21FE}">
      <dgm:prSet custT="1"/>
      <dgm:spPr/>
      <dgm:t>
        <a:bodyPr/>
        <a:lstStyle/>
        <a:p>
          <a:r>
            <a:rPr lang="cs-CZ" sz="1600" dirty="0" smtClean="0"/>
            <a:t>Zejména v domácím úkolu – lze využít i jako samostatnou práci v hodině , souvislost tématu s úlohami v  M, Z, </a:t>
          </a:r>
          <a:r>
            <a:rPr lang="cs-CZ" sz="1600" dirty="0" err="1" smtClean="0"/>
            <a:t>Př</a:t>
          </a:r>
          <a:r>
            <a:rPr lang="cs-CZ" sz="1600" smtClean="0"/>
            <a:t>, D </a:t>
          </a:r>
          <a:endParaRPr lang="cs-CZ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EAB8B63-0717-454E-82D4-34FECA88C3BA}" type="parTrans" cxnId="{D682DB75-E008-4B82-85E7-32BA5ED9AECF}">
      <dgm:prSet/>
      <dgm:spPr/>
      <dgm:t>
        <a:bodyPr/>
        <a:lstStyle/>
        <a:p>
          <a:endParaRPr lang="cs-CZ"/>
        </a:p>
      </dgm:t>
    </dgm:pt>
    <dgm:pt modelId="{B84A2A51-44FC-4FFB-AFAE-E6010354ECCC}" type="sibTrans" cxnId="{D682DB75-E008-4B82-85E7-32BA5ED9AECF}">
      <dgm:prSet/>
      <dgm:spPr/>
      <dgm:t>
        <a:bodyPr/>
        <a:lstStyle/>
        <a:p>
          <a:endParaRPr lang="cs-CZ"/>
        </a:p>
      </dgm:t>
    </dgm:pt>
    <dgm:pt modelId="{357F34FD-9159-4421-ADFD-8E14EBA959DF}" type="pres">
      <dgm:prSet presAssocID="{FCA51B5C-9664-4F83-804A-4F17952C1B7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86576EC-D75C-4DB0-B314-C85D4862E4CA}" type="pres">
      <dgm:prSet presAssocID="{3895EC79-AA20-455E-9F69-DE3BD08E691E}" presName="parentLin" presStyleCnt="0"/>
      <dgm:spPr/>
    </dgm:pt>
    <dgm:pt modelId="{EB0ECFC4-C995-40AD-A8E9-595ABAA26A22}" type="pres">
      <dgm:prSet presAssocID="{3895EC79-AA20-455E-9F69-DE3BD08E691E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867F9FBB-DA2B-45E8-A45C-7C53C4121152}" type="pres">
      <dgm:prSet presAssocID="{3895EC79-AA20-455E-9F69-DE3BD08E691E}" presName="parentText" presStyleLbl="node1" presStyleIdx="0" presStyleCnt="3" custScaleY="4093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3BD7F68-B256-41A2-AF8D-7FF61038E16B}" type="pres">
      <dgm:prSet presAssocID="{3895EC79-AA20-455E-9F69-DE3BD08E691E}" presName="negativeSpace" presStyleCnt="0"/>
      <dgm:spPr/>
    </dgm:pt>
    <dgm:pt modelId="{CBC03896-5359-44E0-8915-FCD9B030F579}" type="pres">
      <dgm:prSet presAssocID="{3895EC79-AA20-455E-9F69-DE3BD08E691E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3B6F7A-3280-4B61-8C5A-157F38DB805D}" type="pres">
      <dgm:prSet presAssocID="{ED51E2BB-9F4D-476C-AA88-0976216396F1}" presName="spaceBetweenRectangles" presStyleCnt="0"/>
      <dgm:spPr/>
    </dgm:pt>
    <dgm:pt modelId="{24B7CFB4-FF55-4562-A794-0EB5393671C4}" type="pres">
      <dgm:prSet presAssocID="{C23FB3AD-ADCB-439B-91E3-CCAC5D95039A}" presName="parentLin" presStyleCnt="0"/>
      <dgm:spPr/>
    </dgm:pt>
    <dgm:pt modelId="{D8A736F1-6882-4EE8-B8CF-94E99995BBC4}" type="pres">
      <dgm:prSet presAssocID="{C23FB3AD-ADCB-439B-91E3-CCAC5D95039A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0DE7C07F-6E89-49E7-849E-19E901F4E55C}" type="pres">
      <dgm:prSet presAssocID="{C23FB3AD-ADCB-439B-91E3-CCAC5D95039A}" presName="parentText" presStyleLbl="node1" presStyleIdx="1" presStyleCnt="3" custScaleY="4746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A0DF4E2-C357-494D-8797-8B5E841504F2}" type="pres">
      <dgm:prSet presAssocID="{C23FB3AD-ADCB-439B-91E3-CCAC5D95039A}" presName="negativeSpace" presStyleCnt="0"/>
      <dgm:spPr/>
    </dgm:pt>
    <dgm:pt modelId="{7434E60B-9D92-4C96-BC05-49E506135518}" type="pres">
      <dgm:prSet presAssocID="{C23FB3AD-ADCB-439B-91E3-CCAC5D95039A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5427D5-06B1-41D5-84C6-F7C7B8DCA45D}" type="pres">
      <dgm:prSet presAssocID="{B7FA4744-82CA-4441-9DD4-9F545817CC38}" presName="spaceBetweenRectangles" presStyleCnt="0"/>
      <dgm:spPr/>
    </dgm:pt>
    <dgm:pt modelId="{350B5CD4-14C5-4C8F-AD3E-3204822691E7}" type="pres">
      <dgm:prSet presAssocID="{21CD1CFD-9C1D-4CCD-9C1F-96D7FEC97AFE}" presName="parentLin" presStyleCnt="0"/>
      <dgm:spPr/>
    </dgm:pt>
    <dgm:pt modelId="{E849BD94-F756-4A2B-878A-8B8D1301ACCA}" type="pres">
      <dgm:prSet presAssocID="{21CD1CFD-9C1D-4CCD-9C1F-96D7FEC97AFE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B303A152-D5F1-4A18-813F-E2E35B67E925}" type="pres">
      <dgm:prSet presAssocID="{21CD1CFD-9C1D-4CCD-9C1F-96D7FEC97AFE}" presName="parentText" presStyleLbl="node1" presStyleIdx="2" presStyleCnt="3" custScaleY="4975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DAF200-F332-4E4A-80AF-DCEE715F35A5}" type="pres">
      <dgm:prSet presAssocID="{21CD1CFD-9C1D-4CCD-9C1F-96D7FEC97AFE}" presName="negativeSpace" presStyleCnt="0"/>
      <dgm:spPr/>
    </dgm:pt>
    <dgm:pt modelId="{F2F6B223-CEF1-4552-AA17-F64BAF562805}" type="pres">
      <dgm:prSet presAssocID="{21CD1CFD-9C1D-4CCD-9C1F-96D7FEC97AFE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5C11DF9-4C3D-4E5C-9FA0-2F5EA717B620}" type="presOf" srcId="{FCA51B5C-9664-4F83-804A-4F17952C1B77}" destId="{357F34FD-9159-4421-ADFD-8E14EBA959DF}" srcOrd="0" destOrd="0" presId="urn:microsoft.com/office/officeart/2005/8/layout/list1"/>
    <dgm:cxn modelId="{773B4E95-D83D-45E1-8111-38311894B2D9}" srcId="{3895EC79-AA20-455E-9F69-DE3BD08E691E}" destId="{30796B16-12F9-40D6-9015-EB89BB5F506A}" srcOrd="0" destOrd="0" parTransId="{ED755F1C-86B7-4DB5-BA5A-B1D076DC4559}" sibTransId="{23F69EB6-D0B5-42A1-BFD3-0AF4F2B355FD}"/>
    <dgm:cxn modelId="{B1B36C7C-4BE1-49F0-BB28-D42B9977DC95}" type="presOf" srcId="{5D5106FA-2091-4491-8130-81C8257822BF}" destId="{7434E60B-9D92-4C96-BC05-49E506135518}" srcOrd="0" destOrd="0" presId="urn:microsoft.com/office/officeart/2005/8/layout/list1"/>
    <dgm:cxn modelId="{3242CD68-7471-41E5-A162-71D4D0369342}" srcId="{FCA51B5C-9664-4F83-804A-4F17952C1B77}" destId="{3895EC79-AA20-455E-9F69-DE3BD08E691E}" srcOrd="0" destOrd="0" parTransId="{D378B7CE-B96D-490F-8C86-92BB714F8CB7}" sibTransId="{ED51E2BB-9F4D-476C-AA88-0976216396F1}"/>
    <dgm:cxn modelId="{F2DFB91D-E117-43FD-A130-5FE67A844827}" type="presOf" srcId="{C23FB3AD-ADCB-439B-91E3-CCAC5D95039A}" destId="{0DE7C07F-6E89-49E7-849E-19E901F4E55C}" srcOrd="1" destOrd="0" presId="urn:microsoft.com/office/officeart/2005/8/layout/list1"/>
    <dgm:cxn modelId="{07769A82-639E-4E6F-A09D-55D9DB6FA404}" srcId="{FCA51B5C-9664-4F83-804A-4F17952C1B77}" destId="{C23FB3AD-ADCB-439B-91E3-CCAC5D95039A}" srcOrd="1" destOrd="0" parTransId="{E8F4590D-EE57-4DBA-981A-7B5DC7E6FE30}" sibTransId="{B7FA4744-82CA-4441-9DD4-9F545817CC38}"/>
    <dgm:cxn modelId="{29505E37-6ECC-4DCA-A33C-F3BD04064C9A}" type="presOf" srcId="{3895EC79-AA20-455E-9F69-DE3BD08E691E}" destId="{EB0ECFC4-C995-40AD-A8E9-595ABAA26A22}" srcOrd="0" destOrd="0" presId="urn:microsoft.com/office/officeart/2005/8/layout/list1"/>
    <dgm:cxn modelId="{4A2BFEEB-2A98-478B-BDB4-0038D29E0CB8}" type="presOf" srcId="{21CD1CFD-9C1D-4CCD-9C1F-96D7FEC97AFE}" destId="{B303A152-D5F1-4A18-813F-E2E35B67E925}" srcOrd="1" destOrd="0" presId="urn:microsoft.com/office/officeart/2005/8/layout/list1"/>
    <dgm:cxn modelId="{2ED553C3-9970-4CB3-82E7-DC2243E00141}" srcId="{FCA51B5C-9664-4F83-804A-4F17952C1B77}" destId="{21CD1CFD-9C1D-4CCD-9C1F-96D7FEC97AFE}" srcOrd="2" destOrd="0" parTransId="{6B88D69A-901D-49EC-9C82-3E8771265969}" sibTransId="{C1B6801D-3A6B-48D4-96B8-B97B489035DF}"/>
    <dgm:cxn modelId="{C26FCB69-8F18-4804-A2B4-2237E9F1E039}" type="presOf" srcId="{C23FB3AD-ADCB-439B-91E3-CCAC5D95039A}" destId="{D8A736F1-6882-4EE8-B8CF-94E99995BBC4}" srcOrd="0" destOrd="0" presId="urn:microsoft.com/office/officeart/2005/8/layout/list1"/>
    <dgm:cxn modelId="{D8524AAC-E207-4019-85EA-F86F972BCAD5}" type="presOf" srcId="{51801BC8-D6DC-4669-A849-3FE3157A21FE}" destId="{F2F6B223-CEF1-4552-AA17-F64BAF562805}" srcOrd="0" destOrd="0" presId="urn:microsoft.com/office/officeart/2005/8/layout/list1"/>
    <dgm:cxn modelId="{9A231A9C-0E24-4A4A-A20A-8DBF44EA26E5}" type="presOf" srcId="{21CD1CFD-9C1D-4CCD-9C1F-96D7FEC97AFE}" destId="{E849BD94-F756-4A2B-878A-8B8D1301ACCA}" srcOrd="0" destOrd="0" presId="urn:microsoft.com/office/officeart/2005/8/layout/list1"/>
    <dgm:cxn modelId="{A86B46A7-B1DD-4880-8B9E-E0C41D710275}" type="presOf" srcId="{3895EC79-AA20-455E-9F69-DE3BD08E691E}" destId="{867F9FBB-DA2B-45E8-A45C-7C53C4121152}" srcOrd="1" destOrd="0" presId="urn:microsoft.com/office/officeart/2005/8/layout/list1"/>
    <dgm:cxn modelId="{61F72914-4CF5-4ACD-A50B-2EA9CAA4736C}" type="presOf" srcId="{30796B16-12F9-40D6-9015-EB89BB5F506A}" destId="{CBC03896-5359-44E0-8915-FCD9B030F579}" srcOrd="0" destOrd="0" presId="urn:microsoft.com/office/officeart/2005/8/layout/list1"/>
    <dgm:cxn modelId="{D682DB75-E008-4B82-85E7-32BA5ED9AECF}" srcId="{21CD1CFD-9C1D-4CCD-9C1F-96D7FEC97AFE}" destId="{51801BC8-D6DC-4669-A849-3FE3157A21FE}" srcOrd="0" destOrd="0" parTransId="{5EAB8B63-0717-454E-82D4-34FECA88C3BA}" sibTransId="{B84A2A51-44FC-4FFB-AFAE-E6010354ECCC}"/>
    <dgm:cxn modelId="{87DFE991-FEF8-4018-8340-B05FFEDC9DA4}" srcId="{C23FB3AD-ADCB-439B-91E3-CCAC5D95039A}" destId="{5D5106FA-2091-4491-8130-81C8257822BF}" srcOrd="0" destOrd="0" parTransId="{12D0AA0B-4753-4646-9D0D-C826D8D93BCA}" sibTransId="{3E420758-2CF8-4A42-B2D5-A3A7BAB58591}"/>
    <dgm:cxn modelId="{ED71549C-496B-4263-81F2-A634E83233E0}" type="presParOf" srcId="{357F34FD-9159-4421-ADFD-8E14EBA959DF}" destId="{786576EC-D75C-4DB0-B314-C85D4862E4CA}" srcOrd="0" destOrd="0" presId="urn:microsoft.com/office/officeart/2005/8/layout/list1"/>
    <dgm:cxn modelId="{53FBFCEC-7D80-47F8-B58B-679C37FA0C3B}" type="presParOf" srcId="{786576EC-D75C-4DB0-B314-C85D4862E4CA}" destId="{EB0ECFC4-C995-40AD-A8E9-595ABAA26A22}" srcOrd="0" destOrd="0" presId="urn:microsoft.com/office/officeart/2005/8/layout/list1"/>
    <dgm:cxn modelId="{86752BD4-76B7-4EEE-8C59-92B54086B9F8}" type="presParOf" srcId="{786576EC-D75C-4DB0-B314-C85D4862E4CA}" destId="{867F9FBB-DA2B-45E8-A45C-7C53C4121152}" srcOrd="1" destOrd="0" presId="urn:microsoft.com/office/officeart/2005/8/layout/list1"/>
    <dgm:cxn modelId="{EE4EC6FB-7FFA-4E54-AB08-9B4890357968}" type="presParOf" srcId="{357F34FD-9159-4421-ADFD-8E14EBA959DF}" destId="{53BD7F68-B256-41A2-AF8D-7FF61038E16B}" srcOrd="1" destOrd="0" presId="urn:microsoft.com/office/officeart/2005/8/layout/list1"/>
    <dgm:cxn modelId="{82EC9496-1E84-404C-B5AC-4FB29976DD26}" type="presParOf" srcId="{357F34FD-9159-4421-ADFD-8E14EBA959DF}" destId="{CBC03896-5359-44E0-8915-FCD9B030F579}" srcOrd="2" destOrd="0" presId="urn:microsoft.com/office/officeart/2005/8/layout/list1"/>
    <dgm:cxn modelId="{250F09B1-08FD-44C3-9AA3-AB14C6DDAFE4}" type="presParOf" srcId="{357F34FD-9159-4421-ADFD-8E14EBA959DF}" destId="{D23B6F7A-3280-4B61-8C5A-157F38DB805D}" srcOrd="3" destOrd="0" presId="urn:microsoft.com/office/officeart/2005/8/layout/list1"/>
    <dgm:cxn modelId="{13D9148E-1129-491A-A199-E6C8FD39202E}" type="presParOf" srcId="{357F34FD-9159-4421-ADFD-8E14EBA959DF}" destId="{24B7CFB4-FF55-4562-A794-0EB5393671C4}" srcOrd="4" destOrd="0" presId="urn:microsoft.com/office/officeart/2005/8/layout/list1"/>
    <dgm:cxn modelId="{253782D7-F677-405C-93F7-CCCBDBCC196D}" type="presParOf" srcId="{24B7CFB4-FF55-4562-A794-0EB5393671C4}" destId="{D8A736F1-6882-4EE8-B8CF-94E99995BBC4}" srcOrd="0" destOrd="0" presId="urn:microsoft.com/office/officeart/2005/8/layout/list1"/>
    <dgm:cxn modelId="{4A8D4907-61E0-404F-BFF1-8F947CF8400E}" type="presParOf" srcId="{24B7CFB4-FF55-4562-A794-0EB5393671C4}" destId="{0DE7C07F-6E89-49E7-849E-19E901F4E55C}" srcOrd="1" destOrd="0" presId="urn:microsoft.com/office/officeart/2005/8/layout/list1"/>
    <dgm:cxn modelId="{BD52C6DC-8905-4DA9-B4E1-FFF92FF9103D}" type="presParOf" srcId="{357F34FD-9159-4421-ADFD-8E14EBA959DF}" destId="{BA0DF4E2-C357-494D-8797-8B5E841504F2}" srcOrd="5" destOrd="0" presId="urn:microsoft.com/office/officeart/2005/8/layout/list1"/>
    <dgm:cxn modelId="{4960C94B-5219-4BE8-8EEE-7979BFD900F1}" type="presParOf" srcId="{357F34FD-9159-4421-ADFD-8E14EBA959DF}" destId="{7434E60B-9D92-4C96-BC05-49E506135518}" srcOrd="6" destOrd="0" presId="urn:microsoft.com/office/officeart/2005/8/layout/list1"/>
    <dgm:cxn modelId="{EDAE390A-C8B8-4ACD-8C4A-4AC00C0BCF95}" type="presParOf" srcId="{357F34FD-9159-4421-ADFD-8E14EBA959DF}" destId="{9B5427D5-06B1-41D5-84C6-F7C7B8DCA45D}" srcOrd="7" destOrd="0" presId="urn:microsoft.com/office/officeart/2005/8/layout/list1"/>
    <dgm:cxn modelId="{E65ABA24-BBF4-4E2C-8569-6D0FDC604A9B}" type="presParOf" srcId="{357F34FD-9159-4421-ADFD-8E14EBA959DF}" destId="{350B5CD4-14C5-4C8F-AD3E-3204822691E7}" srcOrd="8" destOrd="0" presId="urn:microsoft.com/office/officeart/2005/8/layout/list1"/>
    <dgm:cxn modelId="{31C1B9AC-745E-4812-8C00-F05C81DE7856}" type="presParOf" srcId="{350B5CD4-14C5-4C8F-AD3E-3204822691E7}" destId="{E849BD94-F756-4A2B-878A-8B8D1301ACCA}" srcOrd="0" destOrd="0" presId="urn:microsoft.com/office/officeart/2005/8/layout/list1"/>
    <dgm:cxn modelId="{5FF5FB6A-0646-4D65-A784-1110668A0E4A}" type="presParOf" srcId="{350B5CD4-14C5-4C8F-AD3E-3204822691E7}" destId="{B303A152-D5F1-4A18-813F-E2E35B67E925}" srcOrd="1" destOrd="0" presId="urn:microsoft.com/office/officeart/2005/8/layout/list1"/>
    <dgm:cxn modelId="{2C529909-2432-4328-AEAC-38D1A5EAAFF3}" type="presParOf" srcId="{357F34FD-9159-4421-ADFD-8E14EBA959DF}" destId="{5FDAF200-F332-4E4A-80AF-DCEE715F35A5}" srcOrd="9" destOrd="0" presId="urn:microsoft.com/office/officeart/2005/8/layout/list1"/>
    <dgm:cxn modelId="{917F611E-2AA8-4041-9E21-BFA56FB82B39}" type="presParOf" srcId="{357F34FD-9159-4421-ADFD-8E14EBA959DF}" destId="{F2F6B223-CEF1-4552-AA17-F64BAF56280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BC03896-5359-44E0-8915-FCD9B030F579}">
      <dsp:nvSpPr>
        <dsp:cNvPr id="0" name=""/>
        <dsp:cNvSpPr/>
      </dsp:nvSpPr>
      <dsp:spPr>
        <a:xfrm>
          <a:off x="0" y="2739"/>
          <a:ext cx="8686800" cy="12237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4192" tIns="874776" rIns="674192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Naučit se rozdělovat pohyb podle různých kritérií, dokáže uvést příklady pohybů </a:t>
          </a:r>
          <a:endParaRPr lang="cs-CZ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2739"/>
        <a:ext cx="8686800" cy="1223775"/>
      </dsp:txXfrm>
    </dsp:sp>
    <dsp:sp modelId="{867F9FBB-DA2B-45E8-A45C-7C53C4121152}">
      <dsp:nvSpPr>
        <dsp:cNvPr id="0" name=""/>
        <dsp:cNvSpPr/>
      </dsp:nvSpPr>
      <dsp:spPr>
        <a:xfrm>
          <a:off x="434340" y="115156"/>
          <a:ext cx="6080760" cy="507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9838" tIns="0" rIns="229838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Cíl hodiny:</a:t>
          </a:r>
          <a:endParaRPr lang="cs-CZ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4340" y="115156"/>
        <a:ext cx="6080760" cy="507503"/>
      </dsp:txXfrm>
    </dsp:sp>
    <dsp:sp modelId="{7434E60B-9D92-4C96-BC05-49E506135518}">
      <dsp:nvSpPr>
        <dsp:cNvPr id="0" name=""/>
        <dsp:cNvSpPr/>
      </dsp:nvSpPr>
      <dsp:spPr>
        <a:xfrm>
          <a:off x="0" y="1421922"/>
          <a:ext cx="8686800" cy="14222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4192" tIns="874776" rIns="674192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Je možné využít prezentaci na úvod problematiky rozdělení pohybů, nebo na opakování učiva. Je dobré zdůraznit vždy příklady z praxe. </a:t>
          </a:r>
          <a:endParaRPr lang="cs-CZ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1421922"/>
        <a:ext cx="8686800" cy="1422225"/>
      </dsp:txXfrm>
    </dsp:sp>
    <dsp:sp modelId="{0DE7C07F-6E89-49E7-849E-19E901F4E55C}">
      <dsp:nvSpPr>
        <dsp:cNvPr id="0" name=""/>
        <dsp:cNvSpPr/>
      </dsp:nvSpPr>
      <dsp:spPr>
        <a:xfrm>
          <a:off x="434340" y="1453314"/>
          <a:ext cx="6080760" cy="5885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9838" tIns="0" rIns="229838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Práce s prezentací:</a:t>
          </a:r>
          <a:endParaRPr lang="cs-CZ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4340" y="1453314"/>
        <a:ext cx="6080760" cy="588527"/>
      </dsp:txXfrm>
    </dsp:sp>
    <dsp:sp modelId="{F2F6B223-CEF1-4552-AA17-F64BAF562805}">
      <dsp:nvSpPr>
        <dsp:cNvPr id="0" name=""/>
        <dsp:cNvSpPr/>
      </dsp:nvSpPr>
      <dsp:spPr>
        <a:xfrm>
          <a:off x="0" y="3067922"/>
          <a:ext cx="8686800" cy="14552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4192" tIns="874776" rIns="674192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Zejména v domácím úkolu – lze využít i jako samostatnou práci v hodině , souvislost tématu s úlohami v  M, Z, </a:t>
          </a:r>
          <a:r>
            <a:rPr lang="cs-CZ" sz="1600" kern="1200" dirty="0" err="1" smtClean="0"/>
            <a:t>Př</a:t>
          </a:r>
          <a:r>
            <a:rPr lang="cs-CZ" sz="1600" kern="1200" smtClean="0"/>
            <a:t>, D </a:t>
          </a:r>
          <a:endParaRPr lang="cs-CZ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3067922"/>
        <a:ext cx="8686800" cy="1455299"/>
      </dsp:txXfrm>
    </dsp:sp>
    <dsp:sp modelId="{B303A152-D5F1-4A18-813F-E2E35B67E925}">
      <dsp:nvSpPr>
        <dsp:cNvPr id="0" name=""/>
        <dsp:cNvSpPr/>
      </dsp:nvSpPr>
      <dsp:spPr>
        <a:xfrm>
          <a:off x="434340" y="3070947"/>
          <a:ext cx="6080760" cy="6168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9838" tIns="0" rIns="229838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</a:rPr>
            <a:t>Průřezová témata:</a:t>
          </a:r>
          <a:endParaRPr lang="cs-CZ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4340" y="3070947"/>
        <a:ext cx="6080760" cy="6168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E13E5-534C-44F5-A471-672691155F2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C38B1954-5881-40F4-82AD-D47518ED80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E13E5-534C-44F5-A471-672691155F2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1954-5881-40F4-82AD-D47518ED80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E13E5-534C-44F5-A471-672691155F2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38B1954-5881-40F4-82AD-D47518ED80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E13E5-534C-44F5-A471-672691155F2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1954-5881-40F4-82AD-D47518ED80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E13E5-534C-44F5-A471-672691155F2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1954-5881-40F4-82AD-D47518ED80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E13E5-534C-44F5-A471-672691155F2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1954-5881-40F4-82AD-D47518ED80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E13E5-534C-44F5-A471-672691155F2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1954-5881-40F4-82AD-D47518ED80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E13E5-534C-44F5-A471-672691155F2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1954-5881-40F4-82AD-D47518ED80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E13E5-534C-44F5-A471-672691155F2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38B1954-5881-40F4-82AD-D47518ED80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E13E5-534C-44F5-A471-672691155F2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1954-5881-40F4-82AD-D47518ED80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E13E5-534C-44F5-A471-672691155F2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1954-5881-40F4-82AD-D47518ED80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86E13E5-534C-44F5-A471-672691155F2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C38B1954-5881-40F4-82AD-D47518ED80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cut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63652839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Svatava </a:t>
                      </a:r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Juhászová</a:t>
                      </a:r>
                      <a:endParaRPr lang="cs-CZ" sz="24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3.2.2012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VY_52_INOVACE_15_FYZIKA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Opakování učiva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fyziky – Pohyb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 1</a:t>
                      </a:r>
                      <a:endParaRPr lang="cs-CZ" sz="24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C:\Documents and Settings\Uživatel\Plocha\tábor 2011\5. Turnus\Středa\P8170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212976"/>
            <a:ext cx="4248472" cy="3186354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  <a:sp3d>
            <a:bevelT prst="slope"/>
          </a:sp3d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1484784"/>
            <a:ext cx="8229600" cy="1470025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 lze pozorovat u pohybu?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0" name="Picture 4" descr="http://www.email.cz/getAttachment?session=%93%9E%CA%1E%83n%02%21%C6%03%99%E5%98%F8%8D%F5%03%E8%84%07%A0%1FA%11%0C%24%0F%82%92%09%08m%7C%3F%C5%60%E8s%7E%17%FB%DA%8Es%005%C5%AC%93%A2%0D%A9%D8%908%D4%96_%93%8F%0F%04o%ED%D8C%9E%1A%1D%F0%B3V%DB%B0J%AAU%C6%18%15%F9%29o%D8%15%85%94%8C%A3%CE%D9%9E%96%17%C8%07z%16%EC%94S%8F%0C%BD%CD%DC%60%80%EF%C6%95%3B%FFr%F3b%CF%C1%DFX%DD%E0%E8%D0w%C8%FF%F8E%FD%AA%CCCC%C6%90%F3%1B%2B%0D%98%C3%E2%3B%91%F8%01%CC%8D%5CU%9F%9C%CE%B3%80%C8%B9E%E2%F3%1B%2B%0D%98%C3%E2%3B.%ECa%02Z%19%94%EA%05%5C%9E%FD%7F9%AF%CC%C0TO%DD%E2%97%28%AA%18%97%E1%85%F2%B4%BE%B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573016"/>
            <a:ext cx="3776092" cy="2515971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www.email.cz/getAttachment?session=%93%9E%CA%1E%83n%02%21%C6%03%99%E5%98%F8%8D%F5%03%E8%84%07%A0%1FA%11o%CB%CA%27%18%81B%A3%7C%3F%C5%60%E8s%7E%17%FB%DA%8Es%005%C5%AC%93%A2%0D%A9%D8%908%D4%96_%93%8F%0F%04o%ED%D8C%9E%1A%1D%F0%B3V%DB%B0J%AAU%C6%18%15%F9%29o%D8%15%85%94%8C%A3%CE%D9%9E%96%17%C8%07z%16%EC%94S%8F%0C%BD%CD%DC%60%80%EF%C6%95%3B%FFr%F3b%CF%C1%DFX%DD%E0%E8%D0w%C8%FF%F8E%FD%AA%CCCC%C6%90%F3%1B%2B%0D%98%C3%E2%3B%91%F8%01%CC%8D%5CU%9F%9C%CE%B3%80%C8%B9E%E2%F3%1B%2B%0D%98%C3%E2%3B.%ECa%02Z%19%94%EA%05%5C%9E%FD%7F9%AF%CC%C0TO%DD%E2%97%28%AA%18%97%E1%85%F2%B4%BE%B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564904"/>
            <a:ext cx="3217044" cy="219310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6146" name="Picture 2" descr="http://www.email.cz/getAttachment?session=%93%9E%CA%1E%83n%02%21%C6%03%99%E5%98%F8%8D%F5%03%E8%84%07%A0%1FA%11%CF%0F/%FE%CD%B5S%9B%7C%3F%C5%60%E8s%7E%17%FB%DA%8Es%005%C5%AC%93%A2%0D%A9%D8%908%D4%96_%93%8F%0F%04o%ED%D8C%9E%1A%1D%F0%B3V%DB%B0J%AAU%C6%18%15%F9%29o%D8%15%85%94%8C%A3%CE%D9%9E%96%17%C8%07z%16%EC%94S%8F%0C%BD%CD%DC%60%80%EF%C6%95%3B%FFr%F3b%CF%C1%DFX%DD%E0%E8%D0w%C8%FF%F8E%FD%AA%CCCC%C6%90%F3%1B%2B%0D%98%C3%E2%3B%91%F8%01%CC%8D%5CU%9F%9C%CE%B3%80%C8%B9E%E2%F3%1B%2B%0D%98%C3%E2%3B.%ECa%02Z%19%94%EA%05%5C%9E%FD%7F9%AF%CC%C0TO%DD%E2%97%28%AA%18%97%E1%85%F2%B4%BE%B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32656"/>
            <a:ext cx="2444719" cy="183431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Jak se nazývá stopa lyžaře?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válný popisek 5"/>
          <p:cNvSpPr/>
          <p:nvPr/>
        </p:nvSpPr>
        <p:spPr>
          <a:xfrm>
            <a:off x="1043608" y="4149080"/>
            <a:ext cx="4032448" cy="2204864"/>
          </a:xfrm>
          <a:prstGeom prst="wedgeEllipseCallout">
            <a:avLst>
              <a:gd name="adj1" fmla="val -20202"/>
              <a:gd name="adj2" fmla="val -722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Můžeš určit, kudy lyžař jel?</a:t>
            </a:r>
            <a:endParaRPr lang="cs-C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válný popisek 6"/>
          <p:cNvSpPr/>
          <p:nvPr/>
        </p:nvSpPr>
        <p:spPr>
          <a:xfrm>
            <a:off x="5039544" y="3140968"/>
            <a:ext cx="4104456" cy="3024336"/>
          </a:xfrm>
          <a:prstGeom prst="wedgeEllipseCallout">
            <a:avLst>
              <a:gd name="adj1" fmla="val 20974"/>
              <a:gd name="adj2" fmla="val -1048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Stopa, kterou lyžař zanechal se nazývá </a:t>
            </a:r>
            <a:r>
              <a:rPr lang="cs-CZ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TRAJEKTORIE.</a:t>
            </a:r>
            <a:endParaRPr lang="cs-CZ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MB900433126.JPG"/>
          <p:cNvPicPr>
            <a:picLocks noChangeAspect="1"/>
          </p:cNvPicPr>
          <p:nvPr/>
        </p:nvPicPr>
        <p:blipFill>
          <a:blip r:embed="rId2" cstate="print"/>
          <a:srcRect t="19687" r="1564" b="25189"/>
          <a:stretch>
            <a:fillRect/>
          </a:stretch>
        </p:blipFill>
        <p:spPr>
          <a:xfrm>
            <a:off x="0" y="5417840"/>
            <a:ext cx="2571714" cy="1440160"/>
          </a:xfrm>
          <a:prstGeom prst="rect">
            <a:avLst/>
          </a:prstGeom>
        </p:spPr>
      </p:pic>
      <p:pic>
        <p:nvPicPr>
          <p:cNvPr id="6" name="Obrázek 5" descr="MB900201651.JPG"/>
          <p:cNvPicPr>
            <a:picLocks noChangeAspect="1"/>
          </p:cNvPicPr>
          <p:nvPr/>
        </p:nvPicPr>
        <p:blipFill>
          <a:blip r:embed="rId3" cstate="print"/>
          <a:srcRect l="17691" t="3937" r="19310"/>
          <a:stretch>
            <a:fillRect/>
          </a:stretch>
        </p:blipFill>
        <p:spPr>
          <a:xfrm>
            <a:off x="6876256" y="2348880"/>
            <a:ext cx="1728192" cy="263518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Doplň údaje o dráze:</a:t>
            </a:r>
            <a:endParaRPr lang="cs-CZ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DRÁHA  je 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délka křivky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 trajektorie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, kterou za sebou těleso zanechá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DRÁHA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/nehodící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se označ/</a:t>
            </a:r>
          </a:p>
          <a:p>
            <a:pPr lvl="1"/>
            <a:r>
              <a:rPr lang="cs-CZ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yzikální veličina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fyzikální jednotka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Značíme ji d</a:t>
            </a:r>
          </a:p>
          <a:p>
            <a:pPr lvl="1"/>
            <a:r>
              <a:rPr lang="cs-CZ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načíme ji s</a:t>
            </a:r>
          </a:p>
          <a:p>
            <a:pPr lvl="1"/>
            <a:r>
              <a:rPr lang="cs-CZ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ákladní jednotka je m, další jednotky jsou km, cm, dm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Zejména autodráha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MB900390441.JPG"/>
          <p:cNvPicPr>
            <a:picLocks noChangeAspect="1"/>
          </p:cNvPicPr>
          <p:nvPr/>
        </p:nvPicPr>
        <p:blipFill>
          <a:blip r:embed="rId4" cstate="print"/>
          <a:srcRect t="15750" r="1564" b="17314"/>
          <a:stretch>
            <a:fillRect/>
          </a:stretch>
        </p:blipFill>
        <p:spPr>
          <a:xfrm>
            <a:off x="6562808" y="260649"/>
            <a:ext cx="2329671" cy="1584176"/>
          </a:xfrm>
          <a:prstGeom prst="rect">
            <a:avLst/>
          </a:prstGeom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 descr="MB900398805.JPG"/>
          <p:cNvPicPr>
            <a:picLocks noChangeAspect="1"/>
          </p:cNvPicPr>
          <p:nvPr/>
        </p:nvPicPr>
        <p:blipFill>
          <a:blip r:embed="rId2" cstate="print"/>
          <a:srcRect t="23625" r="13376" b="25188"/>
          <a:stretch>
            <a:fillRect/>
          </a:stretch>
        </p:blipFill>
        <p:spPr>
          <a:xfrm>
            <a:off x="323528" y="4725144"/>
            <a:ext cx="2952328" cy="1744557"/>
          </a:xfrm>
          <a:prstGeom prst="rect">
            <a:avLst/>
          </a:prstGeom>
        </p:spPr>
      </p:pic>
      <p:pic>
        <p:nvPicPr>
          <p:cNvPr id="9" name="Obrázek 8" descr="MB900289722.JPG"/>
          <p:cNvPicPr>
            <a:picLocks noChangeAspect="1"/>
          </p:cNvPicPr>
          <p:nvPr/>
        </p:nvPicPr>
        <p:blipFill>
          <a:blip r:embed="rId3" cstate="print"/>
          <a:srcRect l="11812" t="23624" r="13376" b="17313"/>
          <a:stretch>
            <a:fillRect/>
          </a:stretch>
        </p:blipFill>
        <p:spPr>
          <a:xfrm>
            <a:off x="6372200" y="4509120"/>
            <a:ext cx="2553884" cy="2016224"/>
          </a:xfrm>
          <a:prstGeom prst="rect">
            <a:avLst/>
          </a:prstGeom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Základní rozdělení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pohybů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doplň:</a:t>
            </a:r>
            <a:endParaRPr lang="cs-CZ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Pohyb posuvný</a:t>
            </a:r>
            <a:endParaRPr lang="cs-CZ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Pohyb otáčivý</a:t>
            </a:r>
            <a:endParaRPr lang="cs-CZ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Všechny části tělesa se pohybují po stejné trajektorii – posouvají se dopředu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Př. 1: jízda vlaku po kolejích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Př. 2: Vymysli další 3 příklady posuvného pohybu.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4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Všechny části tělesa opisují kružnici nebo její část – otáčí se – rotují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Př. 1: ručička hodinek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Př. 2: Vymysli 3 další příklady.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MB900386052.JPG"/>
          <p:cNvPicPr>
            <a:picLocks noChangeAspect="1"/>
          </p:cNvPicPr>
          <p:nvPr/>
        </p:nvPicPr>
        <p:blipFill>
          <a:blip r:embed="rId2" cstate="print"/>
          <a:srcRect l="11812" t="3937" r="13376"/>
          <a:stretch>
            <a:fillRect/>
          </a:stretch>
        </p:blipFill>
        <p:spPr>
          <a:xfrm>
            <a:off x="2195736" y="3933056"/>
            <a:ext cx="1800200" cy="231156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Rozdělení pohybů podle délek drah, kterou urazí za stejnou dobu</a:t>
            </a:r>
            <a:endParaRPr lang="cs-CZ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rovnoměrný</a:t>
            </a:r>
            <a:endParaRPr lang="cs-CZ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nerovnoměrný</a:t>
            </a:r>
            <a:endParaRPr lang="cs-CZ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 stejnou dobu urazí těleso stejnou dráhu</a:t>
            </a: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Př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jezdící schody v metru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4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 stejný čas urazí těleso různé dráhy</a:t>
            </a: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Př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auto – brzdí, přidává plyn …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Obrázek 7" descr="MB900430611.JPG"/>
          <p:cNvPicPr>
            <a:picLocks noChangeAspect="1"/>
          </p:cNvPicPr>
          <p:nvPr/>
        </p:nvPicPr>
        <p:blipFill>
          <a:blip r:embed="rId3" cstate="print"/>
          <a:srcRect l="3937" t="15750" b="17314"/>
          <a:stretch>
            <a:fillRect/>
          </a:stretch>
        </p:blipFill>
        <p:spPr>
          <a:xfrm>
            <a:off x="5508104" y="4077072"/>
            <a:ext cx="2996880" cy="2088232"/>
          </a:xfrm>
          <a:prstGeom prst="rect">
            <a:avLst/>
          </a:prstGeom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 descr="MB900383472.JPG"/>
          <p:cNvPicPr>
            <a:picLocks noChangeAspect="1"/>
          </p:cNvPicPr>
          <p:nvPr/>
        </p:nvPicPr>
        <p:blipFill>
          <a:blip r:embed="rId2" cstate="print"/>
          <a:srcRect l="15750" r="17314"/>
          <a:stretch>
            <a:fillRect/>
          </a:stretch>
        </p:blipFill>
        <p:spPr>
          <a:xfrm>
            <a:off x="1115616" y="3284984"/>
            <a:ext cx="2232248" cy="3334871"/>
          </a:xfrm>
          <a:prstGeom prst="rect">
            <a:avLst/>
          </a:prstGeom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Rozdělení pohybů podle trajektorie</a:t>
            </a:r>
            <a:endParaRPr lang="cs-CZ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přímočarý</a:t>
            </a:r>
            <a:endParaRPr lang="cs-CZ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křivočarý</a:t>
            </a:r>
            <a:endParaRPr lang="cs-CZ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trajektorie je přímka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.: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pohyb výtahu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4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trajektorie je křivka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většina pohybů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Obrázek 13" descr="P8140036.JPG"/>
          <p:cNvPicPr>
            <a:picLocks noChangeAspect="1"/>
          </p:cNvPicPr>
          <p:nvPr/>
        </p:nvPicPr>
        <p:blipFill>
          <a:blip r:embed="rId3" cstate="print"/>
          <a:srcRect l="19525" t="26033" r="4980" b="20166"/>
          <a:stretch>
            <a:fillRect/>
          </a:stretch>
        </p:blipFill>
        <p:spPr>
          <a:xfrm>
            <a:off x="4427984" y="3933056"/>
            <a:ext cx="4176464" cy="2232248"/>
          </a:xfrm>
          <a:prstGeom prst="rect">
            <a:avLst/>
          </a:prstGeom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Označ špatnou odpověď: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6400" u="sng" dirty="0" smtClean="0">
                <a:latin typeface="Times New Roman" pitchFamily="18" charset="0"/>
                <a:cs typeface="Times New Roman" pitchFamily="18" charset="0"/>
              </a:rPr>
              <a:t>Ručička hodinek vykonává následující typy pohybů: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6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> Otáčivý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6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>rovnoměrný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6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>přímočarý</a:t>
            </a:r>
          </a:p>
          <a:p>
            <a:pPr>
              <a:buNone/>
            </a:pPr>
            <a:r>
              <a:rPr lang="cs-CZ" sz="6400" u="sng" dirty="0" smtClean="0">
                <a:latin typeface="Times New Roman" pitchFamily="18" charset="0"/>
                <a:cs typeface="Times New Roman" pitchFamily="18" charset="0"/>
              </a:rPr>
              <a:t>Výtah vykonává následující typy pohybů: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6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>přímočarý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6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>posuvný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6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>otáčivý</a:t>
            </a:r>
          </a:p>
          <a:p>
            <a:pPr>
              <a:buNone/>
            </a:pPr>
            <a:r>
              <a:rPr lang="cs-CZ" sz="6400" u="sng" dirty="0" smtClean="0">
                <a:latin typeface="Times New Roman" pitchFamily="18" charset="0"/>
                <a:cs typeface="Times New Roman" pitchFamily="18" charset="0"/>
              </a:rPr>
              <a:t>Tužka při psaní vykonává následující typy pohybů: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6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>křivočarý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6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>posuvný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6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6400" dirty="0" smtClean="0">
                <a:latin typeface="Times New Roman" pitchFamily="18" charset="0"/>
                <a:cs typeface="Times New Roman" pitchFamily="18" charset="0"/>
              </a:rPr>
              <a:t>rovnoměrný</a:t>
            </a:r>
          </a:p>
          <a:p>
            <a:pPr lvl="1"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340768"/>
            <a:ext cx="1440160" cy="1440160"/>
          </a:xfrm>
          <a:prstGeom prst="rect">
            <a:avLst/>
          </a:prstGeom>
          <a:noFill/>
        </p:spPr>
      </p:pic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852936"/>
            <a:ext cx="1252736" cy="1252736"/>
          </a:xfrm>
          <a:prstGeom prst="rect">
            <a:avLst/>
          </a:prstGeom>
          <a:noFill/>
        </p:spPr>
      </p:pic>
      <p:pic>
        <p:nvPicPr>
          <p:cNvPr id="1032" name="Picture 8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4653136"/>
            <a:ext cx="1540768" cy="1540768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Úlohy: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1) Najdi domácí spotřebiče, které vykonávají pohyb: posuvný, otáčivý, křivočarý, nebo rovnoměrný.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2) Jak popíšeš pohyb horolezce?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obrazek 1439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3861048"/>
            <a:ext cx="3973073" cy="266429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Anotace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" name="Zástupný symbol pro obsah 4"/>
          <p:cNvGraphicFramePr>
            <a:graphicFrameLocks/>
          </p:cNvGraphicFramePr>
          <p:nvPr/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01752" y="457200"/>
            <a:ext cx="8686800" cy="841248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0" i="0" u="none" strike="noStrike" kern="1200" cap="all" spc="0" normalizeH="0" baseline="0" noProof="0" smtClean="0">
                <a:ln>
                  <a:noFill/>
                </a:ln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Zdroj                            citace</a:t>
            </a:r>
            <a:endParaRPr kumimoji="0" lang="cs-CZ" sz="3600" b="0" i="0" u="none" strike="noStrike" kern="1200" cap="all" spc="0" normalizeH="0" baseline="0" noProof="0" dirty="0">
              <a:ln>
                <a:noFill/>
              </a:ln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304800" y="1600200"/>
            <a:ext cx="4191000" cy="47244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Vlastní tvorba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 txBox="1">
            <a:spLocks/>
          </p:cNvSpPr>
          <p:nvPr/>
        </p:nvSpPr>
        <p:spPr>
          <a:xfrm>
            <a:off x="4648200" y="1600200"/>
            <a:ext cx="4343400" cy="4724400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342900" lvl="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2"/>
              </a:rPr>
              <a:t>www.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microsoft.com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3200" i="1" dirty="0" smtClean="0">
                <a:latin typeface="Times New Roman" pitchFamily="18" charset="0"/>
                <a:cs typeface="Times New Roman" pitchFamily="18" charset="0"/>
              </a:rPr>
              <a:t>Fyzika 2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 Praha: SPN a.s., 2008. ISBN 978-80-7235-381-1. </a:t>
            </a:r>
          </a:p>
          <a:p>
            <a:pPr marL="342900" lvl="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JIŘÍ BOHUNĚK, EVA HEJNOVÁ. </a:t>
            </a:r>
            <a:r>
              <a:rPr lang="cs-CZ" sz="3200" i="1" dirty="0" smtClean="0">
                <a:latin typeface="Times New Roman" pitchFamily="18" charset="0"/>
                <a:cs typeface="Times New Roman" pitchFamily="18" charset="0"/>
              </a:rPr>
              <a:t>Tematické prověrky z učiva fyziky základní školy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Prometheus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, 2005. ISBN 80-7196-290-2. </a:t>
            </a:r>
          </a:p>
          <a:p>
            <a:pPr marL="342900" lvl="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JAN ŠEDIVÝ, JAN PURKAR, STANISLAV PFEFRČEK. </a:t>
            </a:r>
            <a:r>
              <a:rPr lang="cs-CZ" sz="3200" i="1" dirty="0" smtClean="0">
                <a:latin typeface="Times New Roman" pitchFamily="18" charset="0"/>
                <a:cs typeface="Times New Roman" pitchFamily="18" charset="0"/>
              </a:rPr>
              <a:t>Úlohy z fyziky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 Praha: Fortuna, 1996. ISBN 80-7168-315-9. </a:t>
            </a:r>
          </a:p>
          <a:p>
            <a:pPr marL="342900" lvl="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JIŘÍ BOHUNĚK. </a:t>
            </a:r>
            <a:r>
              <a:rPr lang="cs-CZ" sz="3200" i="1" dirty="0" smtClean="0">
                <a:latin typeface="Times New Roman" pitchFamily="18" charset="0"/>
                <a:cs typeface="Times New Roman" pitchFamily="18" charset="0"/>
              </a:rPr>
              <a:t>Sbírka úloh z fyziky pro ZŠ 2. díl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Praha: SPN , 1992. 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ut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250</TotalTime>
  <Words>446</Words>
  <Application>Microsoft Office PowerPoint</Application>
  <PresentationFormat>Předvádění na obrazovce (4:3)</PresentationFormat>
  <Paragraphs>80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Snímek 1</vt:lpstr>
      <vt:lpstr>Co lze pozorovat u pohybu?</vt:lpstr>
      <vt:lpstr>Jak se nazývá stopa lyžaře?</vt:lpstr>
      <vt:lpstr>Doplň údaje o dráze:</vt:lpstr>
      <vt:lpstr>Základní rozdělení pohybů doplň:</vt:lpstr>
      <vt:lpstr>Rozdělení pohybů podle délek drah, kterou urazí za stejnou dobu</vt:lpstr>
      <vt:lpstr>Rozdělení pohybů podle trajektorie</vt:lpstr>
      <vt:lpstr>Označ špatnou odpověď:</vt:lpstr>
      <vt:lpstr>Úlohy: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Rozdělení pohybů</dc:title>
  <dc:creator>ZŠ a MŠ při dětské léčebně</dc:creator>
  <cp:lastModifiedBy>expert</cp:lastModifiedBy>
  <cp:revision>34</cp:revision>
  <dcterms:created xsi:type="dcterms:W3CDTF">2011-11-02T19:52:23Z</dcterms:created>
  <dcterms:modified xsi:type="dcterms:W3CDTF">2012-03-08T08:06:01Z</dcterms:modified>
</cp:coreProperties>
</file>