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246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601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927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70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851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919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314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465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37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179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94D6F-9BE9-457B-AB66-B9FBED339EE0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1888B-FB43-40F4-BE9D-99C0AD8ED2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348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iffelova_v%C4%9B%C5%BE" TargetMode="External"/><Relationship Id="rId2" Type="http://schemas.openxmlformats.org/officeDocument/2006/relationships/hyperlink" Target="http://cs.wikipedia.org/wiki/Pr%C5%AFmyslov%C3%A1_revolu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Parn%C3%AD_stroj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5/Construction_of_the_Eiffel_Tower.JPG/220px-Construction_of_the_Eiffel_Tower.JPG" TargetMode="External"/><Relationship Id="rId2" Type="http://schemas.openxmlformats.org/officeDocument/2006/relationships/hyperlink" Target="http://upload.wikimedia.org/wikipedia/commons/thumb/5/53/Maurice_koechlin_pylone.jpg/220px-Maurice_koechlin_pylo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8/8a/Triple_expansion_engine_animation.gif/220px-Triple_expansion_engine_anima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1470025"/>
          </a:xfrm>
        </p:spPr>
        <p:txBody>
          <a:bodyPr/>
          <a:lstStyle/>
          <a:p>
            <a:pPr algn="l"/>
            <a:r>
              <a:rPr lang="cs-CZ" dirty="0" smtClean="0"/>
              <a:t>      Novověk – průmyslová revoluce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988840"/>
            <a:ext cx="784887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Název:  VY_32_INOVACE_10_A_14_NOVOVĚK-PRŮMYSLOVÁ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    REVOLUCE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    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175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074459"/>
              </p:ext>
            </p:extLst>
          </p:nvPr>
        </p:nvGraphicFramePr>
        <p:xfrm>
          <a:off x="1187624" y="1700808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13. března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Novověk – průmyslová revoluce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průmyslová revoluce, manufaktury, továrny, parní stroj, hutě, komíny, železnice, dělnictvo, Eiffelova věž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337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průmyslová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Průmyslová revoluce </a:t>
            </a:r>
            <a:r>
              <a:rPr lang="cs-CZ" sz="2500" dirty="0" smtClean="0"/>
              <a:t>– změnila způsoby výroby i architekturu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(na stavbách místo rámů ze dřeva -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litinové nosníky </a:t>
            </a:r>
            <a:r>
              <a:rPr lang="cs-CZ" sz="2500" dirty="0"/>
              <a:t> </a:t>
            </a:r>
            <a:r>
              <a:rPr lang="cs-CZ" sz="2500" dirty="0" smtClean="0"/>
              <a:t>            rychlejší)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– vkus lidí se však měnil jen pomalu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(nejdříve napodobování tradičních prvků)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                                </a:t>
            </a:r>
            <a:r>
              <a:rPr lang="cs-CZ" sz="2500" b="1" dirty="0" smtClean="0"/>
              <a:t>V 18. století – první manufaktury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(sériová výroba – např. výroba tkanin,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galanterie, porcelánu          rozdělení práce)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– rozmach přírodních věd 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techniky           první stroje </a:t>
            </a:r>
          </a:p>
          <a:p>
            <a:pPr marL="0" indent="0">
              <a:buNone/>
            </a:pPr>
            <a:r>
              <a:rPr lang="cs-CZ" sz="2500" dirty="0" smtClean="0"/>
              <a:t>  </a:t>
            </a:r>
            <a:r>
              <a:rPr lang="cs-CZ" sz="2500" i="1" dirty="0" smtClean="0">
                <a:hlinkClick r:id="rId3"/>
              </a:rPr>
              <a:t>Eiffelova věž </a:t>
            </a:r>
            <a:r>
              <a:rPr lang="cs-CZ" sz="2500" i="1" dirty="0" smtClean="0"/>
              <a:t>v Paříži</a:t>
            </a:r>
            <a:r>
              <a:rPr lang="cs-CZ" sz="2500" dirty="0" smtClean="0"/>
              <a:t>     (tkalcovské stavy a stroje na předení nití)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</a:t>
            </a:r>
            <a:r>
              <a:rPr lang="cs-CZ" sz="2500" i="1" dirty="0" smtClean="0"/>
              <a:t>(první plány)</a:t>
            </a:r>
            <a:r>
              <a:rPr lang="cs-CZ" sz="2500" dirty="0" smtClean="0"/>
              <a:t>                                                   </a:t>
            </a:r>
            <a:r>
              <a:rPr lang="cs-CZ" sz="2500" b="1" dirty="0" smtClean="0"/>
              <a:t>vznik prvních továren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266429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436096" y="220486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149066" y="4725144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149066" y="5589240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932040" y="6381328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71021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průmyslová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</a:t>
            </a:r>
          </a:p>
          <a:p>
            <a:pPr marL="0" indent="0">
              <a:buNone/>
            </a:pPr>
            <a:r>
              <a:rPr lang="cs-CZ" sz="2500" dirty="0" smtClean="0"/>
              <a:t>  </a:t>
            </a:r>
            <a:r>
              <a:rPr lang="cs-CZ" sz="2500" i="1" dirty="0" smtClean="0"/>
              <a:t>Postup výstavby </a:t>
            </a:r>
            <a:r>
              <a:rPr lang="cs-CZ" sz="2500" i="1" dirty="0" err="1" smtClean="0"/>
              <a:t>Eiffelovy</a:t>
            </a:r>
            <a:r>
              <a:rPr lang="cs-CZ" sz="2500" i="1" dirty="0"/>
              <a:t> </a:t>
            </a:r>
            <a:r>
              <a:rPr lang="cs-CZ" sz="2500" i="1" dirty="0" smtClean="0"/>
              <a:t>věže (postavena za dva roky v roce 1889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81" y="1217595"/>
            <a:ext cx="8364352" cy="48931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255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průmyslová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dirty="0" smtClean="0"/>
              <a:t>Další velký vynález – </a:t>
            </a:r>
            <a:r>
              <a:rPr lang="cs-CZ" sz="2500" b="1" dirty="0" smtClean="0">
                <a:hlinkClick r:id="rId2"/>
              </a:rPr>
              <a:t>parní stroj </a:t>
            </a:r>
            <a:r>
              <a:rPr lang="cs-CZ" sz="2500" dirty="0" smtClean="0"/>
              <a:t>(k pohonu výrobních strojů)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potřeba dovozu uhlí pro pohon parních strojů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budování železnic (nejprve ze dřeva, následně ze železa)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vznik velkých hutí (blízko uhelných dolů)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b="1" dirty="0" smtClean="0"/>
              <a:t>Průmyslová revoluce:</a:t>
            </a:r>
          </a:p>
          <a:p>
            <a:pPr>
              <a:buFontTx/>
              <a:buChar char="-"/>
            </a:pPr>
            <a:r>
              <a:rPr lang="cs-CZ" sz="2500" dirty="0" smtClean="0"/>
              <a:t>měnil se vzhled měst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(komíny místo věží)</a:t>
            </a:r>
          </a:p>
          <a:p>
            <a:pPr>
              <a:buFontTx/>
              <a:buChar char="-"/>
            </a:pPr>
            <a:r>
              <a:rPr lang="cs-CZ" sz="2500" dirty="0" smtClean="0"/>
              <a:t>velké změny ve společnosti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(vznik dělnictva v továrnách)</a:t>
            </a:r>
          </a:p>
          <a:p>
            <a:pPr>
              <a:buFontTx/>
              <a:buChar char="-"/>
            </a:pPr>
            <a:r>
              <a:rPr lang="cs-CZ" sz="2500" dirty="0" smtClean="0"/>
              <a:t>rozvoj železnic – lidé začali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cestovat (usnadnilo obchod)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         </a:t>
            </a:r>
            <a:r>
              <a:rPr lang="cs-CZ" sz="2500" i="1" dirty="0" smtClean="0"/>
              <a:t>Schéma parního stroje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51520" y="177281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51520" y="2195713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51520" y="2610588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84984"/>
            <a:ext cx="4286212" cy="2786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25558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778098"/>
          </a:xfr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>
            <a:softEdge rad="12700"/>
          </a:effectLst>
        </p:spPr>
        <p:txBody>
          <a:bodyPr/>
          <a:lstStyle/>
          <a:p>
            <a:r>
              <a:rPr lang="cs-CZ" b="1" dirty="0" smtClean="0"/>
              <a:t>Novověk – průmyslová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472608"/>
          </a:xfr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Proč se devatenácté století často označuje jako „století páry“?</a:t>
            </a:r>
          </a:p>
          <a:p>
            <a:pPr marL="0" indent="0">
              <a:buNone/>
            </a:pPr>
            <a:r>
              <a:rPr lang="cs-CZ" sz="2500" dirty="0" smtClean="0"/>
              <a:t>Čím se lišila manufaktura od řemeslnické dílny?</a:t>
            </a:r>
          </a:p>
          <a:p>
            <a:pPr marL="0" indent="0">
              <a:buNone/>
            </a:pPr>
            <a:r>
              <a:rPr lang="cs-CZ" sz="2500" dirty="0" smtClean="0"/>
              <a:t>Jak se lišila výroba v manufakturách od výroby v továrnách?</a:t>
            </a:r>
          </a:p>
          <a:p>
            <a:pPr marL="0" indent="0">
              <a:buNone/>
            </a:pPr>
            <a:r>
              <a:rPr lang="cs-CZ" sz="2500" dirty="0" smtClean="0"/>
              <a:t>Jaké změny ve společnosti vyvolala průmyslová revoluce?</a:t>
            </a:r>
          </a:p>
          <a:p>
            <a:pPr marL="0" indent="0">
              <a:buNone/>
            </a:pPr>
            <a:r>
              <a:rPr lang="cs-CZ" sz="2500" dirty="0" smtClean="0"/>
              <a:t>Proč dnes děti nepracují v továrnách?</a:t>
            </a:r>
          </a:p>
          <a:p>
            <a:pPr marL="0" indent="0">
              <a:buNone/>
            </a:pPr>
            <a:r>
              <a:rPr lang="cs-CZ" sz="2500" dirty="0" smtClean="0"/>
              <a:t>Vynález kterého stroje byl impulsem k výstavbě velkých hutí a železnic? K čemu se tento stroj využíval?</a:t>
            </a:r>
          </a:p>
          <a:p>
            <a:pPr marL="0" indent="0">
              <a:buNone/>
            </a:pPr>
            <a:r>
              <a:rPr lang="cs-CZ" sz="2500" dirty="0" smtClean="0"/>
              <a:t>Proč rozvoj železnic usnadnil obchod?</a:t>
            </a:r>
          </a:p>
        </p:txBody>
      </p:sp>
    </p:spTree>
    <p:extLst>
      <p:ext uri="{BB962C8B-B14F-4D97-AF65-F5344CB8AC3E}">
        <p14:creationId xmlns:p14="http://schemas.microsoft.com/office/powerpoint/2010/main" val="20025558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13. března 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-    Vyvození příčin průmyslové revoluce</a:t>
            </a:r>
          </a:p>
          <a:p>
            <a:pPr>
              <a:buFontTx/>
              <a:buChar char="-"/>
            </a:pPr>
            <a:r>
              <a:rPr lang="cs-CZ" sz="2300" dirty="0" smtClean="0"/>
              <a:t>Popis vzniku manufaktur a továren a významu parního stroje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se změnami ve společnosti v souvislosti s průmyslovou revolucí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52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Lidé a čas: Člověk a jeho svět.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2"/>
              </a:rPr>
              <a:t>upload.wikimedia.org/wikipedia/commons/thumb/5/53/Maurice_koechlin_pylone.jpg/220px-Maurice_koechlin_pylone.jpg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3"/>
              </a:rPr>
              <a:t>upload.wikimedia.org/wikipedia/commons/thumb/9/95/Construction_of_the_Eiffel_Tower.JPG/220px-Construction_of_the_Eiffel_Tower.JPG</a:t>
            </a:r>
            <a:endParaRPr lang="cs-CZ" sz="2300" dirty="0" smtClean="0">
              <a:solidFill>
                <a:prstClr val="black"/>
              </a:solidFill>
            </a:endParaRPr>
          </a:p>
          <a:p>
            <a:pPr lvl="0"/>
            <a:r>
              <a:rPr lang="cs-CZ" sz="23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2300" dirty="0" smtClean="0">
                <a:solidFill>
                  <a:prstClr val="black"/>
                </a:solidFill>
                <a:hlinkClick r:id="rId4"/>
              </a:rPr>
              <a:t>upload.wikimedia.org/wikipedia/commons/thumb/8/8a/Triple_expansion_engine_animation.gif/220px-Triple_expansion_engine_animation.gif</a:t>
            </a: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 smtClean="0">
              <a:solidFill>
                <a:prstClr val="black"/>
              </a:solidFill>
            </a:endParaRPr>
          </a:p>
          <a:p>
            <a:pPr lvl="0"/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2098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507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 Novověk – průmyslová revoluce</vt:lpstr>
      <vt:lpstr>Prezentace aplikace PowerPoint</vt:lpstr>
      <vt:lpstr>Novověk – průmyslová revoluce</vt:lpstr>
      <vt:lpstr>Novověk – průmyslová revoluce</vt:lpstr>
      <vt:lpstr>Novověk – průmyslová revoluce</vt:lpstr>
      <vt:lpstr>Novověk – průmyslová revoluce</vt:lpstr>
      <vt:lpstr>Mgr. Renáta Jehličková 13. března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Novověk – průmyslová revoluce</dc:title>
  <dc:creator>Renata Jehličková</dc:creator>
  <cp:lastModifiedBy>Renata Jehličková</cp:lastModifiedBy>
  <cp:revision>31</cp:revision>
  <dcterms:created xsi:type="dcterms:W3CDTF">2012-03-24T23:07:50Z</dcterms:created>
  <dcterms:modified xsi:type="dcterms:W3CDTF">2012-06-28T20:49:25Z</dcterms:modified>
</cp:coreProperties>
</file>