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5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92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2453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5747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269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00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1454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4512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85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063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3439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08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159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A095E-EE34-4E58-B786-DA9FCC584BF0}" type="datetimeFigureOut">
              <a:rPr lang="cs-CZ" smtClean="0"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0A14E-9802-489B-93FB-24B907AD4F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5741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dvard_Bene%C5%A1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://cs.wikipedia.org/wiki/Tom%C3%A1%C5%A1_Garrigue_Masaryk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://cs.wikipedia.org/wiki/Milan_Rastislav_%C5%A0tef%C3%A1nik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s.wikipedia.org/wiki/%C4%8Ceskoslovensk%C3%A1_republik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9/98/Edvard_Bene%C5%A1.jpg/195px-Edvard_Bene%C5%A1.jpg" TargetMode="External"/><Relationship Id="rId7" Type="http://schemas.openxmlformats.org/officeDocument/2006/relationships/hyperlink" Target="http://upload.wikimedia.org/wikipedia/commons/e/e5/LocationCzechoslovakia(1945-1992).png" TargetMode="External"/><Relationship Id="rId2" Type="http://schemas.openxmlformats.org/officeDocument/2006/relationships/hyperlink" Target="http://upload.wikimedia.org/wikipedia/commons/thumb/6/6c/Tom%C3%A1%C5%A1_Garrigue_Masaryk_1925.PNG/220px-Tom%C3%A1%C5%A1_Garrigue_Masaryk_1925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a/ae/Czechoslovakia_COA_medium.svg/100px-Czechoslovakia_COA_medium.svg.png" TargetMode="External"/><Relationship Id="rId5" Type="http://schemas.openxmlformats.org/officeDocument/2006/relationships/hyperlink" Target="http://upload.wikimedia.org/wikipedia/commons/thumb/2/2d/Flag_of_Czechoslovakia.svg/100px-Flag_of_Czechoslovakia.svg.png" TargetMode="External"/><Relationship Id="rId4" Type="http://schemas.openxmlformats.org/officeDocument/2006/relationships/hyperlink" Target="http://upload.wikimedia.org/wikipedia/commons/thumb/b/b2/Milan_Rastislav_%C5%A0tef%C3%A1nik.jpg/220px-Milan_Rastislav_%C5%A0tef%C3%A1ni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476672"/>
            <a:ext cx="8712968" cy="1470025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     Dvacáté století – vznik Československa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a jeho meziválečný vývoj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988840"/>
            <a:ext cx="7848872" cy="4536504"/>
          </a:xfrm>
        </p:spPr>
        <p:txBody>
          <a:bodyPr>
            <a:normAutofit/>
          </a:bodyPr>
          <a:lstStyle/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Název školy:  Základní škola Karla Klíče Hostinné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Autor:  Mgr. Renáta Jehličková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Název:  VY_32_INOVACE_10_A_17_DVACÁTÉ STOLETÍ-VZNIK</a:t>
            </a:r>
          </a:p>
          <a:p>
            <a:pPr algn="l"/>
            <a:r>
              <a:rPr lang="cs-CZ" sz="2300" dirty="0">
                <a:solidFill>
                  <a:schemeClr val="tx1"/>
                </a:solidFill>
              </a:rPr>
              <a:t> </a:t>
            </a:r>
            <a:r>
              <a:rPr lang="cs-CZ" sz="2300" dirty="0" smtClean="0">
                <a:solidFill>
                  <a:schemeClr val="tx1"/>
                </a:solidFill>
              </a:rPr>
              <a:t>                 ČESKOSLOVENSKA A JEHO MEZIVÁLEČNÝ VÝVOJ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Téma:  LIDÉ A ČAS 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    Číslo projektu</a:t>
            </a:r>
            <a:r>
              <a:rPr lang="cs-CZ" sz="2300" dirty="0">
                <a:solidFill>
                  <a:schemeClr val="tx1"/>
                </a:solidFill>
              </a:rPr>
              <a:t>: CZ.1.07/1.4.00/21.2131</a:t>
            </a: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 smtClean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  <a:p>
            <a:pPr algn="l"/>
            <a:endParaRPr lang="cs-CZ" sz="23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157192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443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856059"/>
              </p:ext>
            </p:extLst>
          </p:nvPr>
        </p:nvGraphicFramePr>
        <p:xfrm>
          <a:off x="1187624" y="1412776"/>
          <a:ext cx="6834212" cy="4615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Renáta</a:t>
                      </a:r>
                      <a:r>
                        <a:rPr lang="cs-CZ" baseline="0" dirty="0" smtClean="0"/>
                        <a:t> Jehličková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15. března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49350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3. května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V.A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Vlastivěda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Lidé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čas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Dvacáté století – vznik Československa a jeho meziválečný vývoj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674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T. G. Masaryk, E. Beneš, M. R. Štefánik, rovnoprávnost žen, československé legie, samostatný stát, ČSR, hymna, motto, vlajka, státní znak, demokratická země, hospodářská krize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902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rgbClr val="FF0066"/>
          </a:solidFill>
          <a:ln>
            <a:solidFill>
              <a:schemeClr val="tx1"/>
            </a:solidFill>
          </a:ln>
          <a:effectLst>
            <a:softEdge rad="12700"/>
          </a:effectLst>
        </p:spPr>
        <p:txBody>
          <a:bodyPr>
            <a:normAutofit fontScale="90000"/>
          </a:bodyPr>
          <a:lstStyle/>
          <a:p>
            <a:r>
              <a:rPr lang="cs-CZ" b="1" dirty="0" smtClean="0"/>
              <a:t>Dvacáté století – vznik Československa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gradFill flip="none" rotWithShape="1">
            <a:gsLst>
              <a:gs pos="0">
                <a:srgbClr val="FF99CC">
                  <a:shade val="30000"/>
                  <a:satMod val="115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Po celé 19. století </a:t>
            </a:r>
            <a:r>
              <a:rPr lang="cs-CZ" sz="2500" dirty="0" smtClean="0"/>
              <a:t>– myšlenka samostatného Československa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(rovnoprávnost s Rakouskem jako Uhry)</a:t>
            </a:r>
          </a:p>
          <a:p>
            <a:pPr marL="0" indent="0">
              <a:buNone/>
            </a:pPr>
            <a:r>
              <a:rPr lang="cs-CZ" sz="2500" b="1" dirty="0"/>
              <a:t>B</a:t>
            </a:r>
            <a:r>
              <a:rPr lang="cs-CZ" sz="2500" b="1" dirty="0" smtClean="0"/>
              <a:t>ěhem 1. světové války </a:t>
            </a:r>
            <a:r>
              <a:rPr lang="cs-CZ" sz="2500" dirty="0" smtClean="0"/>
              <a:t>– politici začali pracovat na úplném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                          osamostatnění českých a slovenských zemí</a:t>
            </a:r>
          </a:p>
          <a:p>
            <a:pPr marL="0" indent="0">
              <a:buNone/>
            </a:pPr>
            <a:r>
              <a:rPr lang="cs-CZ" sz="2500" dirty="0" smtClean="0"/>
              <a:t>  (</a:t>
            </a:r>
            <a:r>
              <a:rPr lang="cs-CZ" sz="2500" dirty="0" smtClean="0">
                <a:hlinkClick r:id="rId2"/>
              </a:rPr>
              <a:t>Tomáš Garrigue Masaryk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3"/>
              </a:rPr>
              <a:t>Edvard Beneš</a:t>
            </a:r>
            <a:r>
              <a:rPr lang="cs-CZ" sz="2500" dirty="0" smtClean="0"/>
              <a:t>, </a:t>
            </a:r>
            <a:r>
              <a:rPr lang="cs-CZ" sz="2500" dirty="0" smtClean="0">
                <a:hlinkClick r:id="rId4"/>
              </a:rPr>
              <a:t>Milan Rastislav Štefánik</a:t>
            </a:r>
            <a:r>
              <a:rPr lang="cs-CZ" sz="2500" dirty="0" smtClean="0"/>
              <a:t>)</a:t>
            </a:r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73016"/>
            <a:ext cx="20955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233" y="3573016"/>
            <a:ext cx="2326835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573016"/>
            <a:ext cx="1885953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24929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rgbClr val="FF0066"/>
          </a:solidFill>
          <a:ln>
            <a:solidFill>
              <a:schemeClr val="tx1"/>
            </a:solidFill>
          </a:ln>
          <a:effectLst>
            <a:softEdge rad="12700"/>
          </a:effectLst>
        </p:spPr>
        <p:txBody>
          <a:bodyPr>
            <a:normAutofit fontScale="90000"/>
          </a:bodyPr>
          <a:lstStyle/>
          <a:p>
            <a:r>
              <a:rPr lang="cs-CZ" b="1" dirty="0" smtClean="0"/>
              <a:t>Dvacáté století – vznik Československa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gradFill flip="none" rotWithShape="1">
            <a:gsLst>
              <a:gs pos="0">
                <a:srgbClr val="FF99CC">
                  <a:shade val="30000"/>
                  <a:satMod val="115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b="1" dirty="0" smtClean="0"/>
              <a:t>Tomáš Garrigue Masaryk </a:t>
            </a:r>
            <a:r>
              <a:rPr lang="cs-CZ" sz="2500" dirty="0" smtClean="0"/>
              <a:t>(1850 – 1937)</a:t>
            </a:r>
          </a:p>
          <a:p>
            <a:pPr>
              <a:buFontTx/>
              <a:buChar char="-"/>
            </a:pPr>
            <a:r>
              <a:rPr lang="cs-CZ" sz="2500" dirty="0" smtClean="0"/>
              <a:t>pobýval v Lipsku         zde se seznámil se svou ženou Charlottou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(dcera amerického obchodníka)</a:t>
            </a:r>
          </a:p>
          <a:p>
            <a:pPr>
              <a:buFontTx/>
              <a:buChar char="-"/>
            </a:pPr>
            <a:r>
              <a:rPr lang="cs-CZ" sz="2500" dirty="0" smtClean="0"/>
              <a:t>byl zastáncem rovnoprávnosti žen            přidal si do jména i příjmení manželky (Garrigue)</a:t>
            </a:r>
          </a:p>
          <a:p>
            <a:pPr>
              <a:buFontTx/>
              <a:buChar char="-"/>
            </a:pPr>
            <a:r>
              <a:rPr lang="cs-CZ" sz="2500" dirty="0" smtClean="0"/>
              <a:t>v Praze přednášel na Karlově univerzitě filozofii</a:t>
            </a:r>
          </a:p>
          <a:p>
            <a:pPr>
              <a:buFontTx/>
              <a:buChar char="-"/>
            </a:pPr>
            <a:r>
              <a:rPr lang="cs-CZ" sz="2500" dirty="0" smtClean="0"/>
              <a:t>manželka se účastnila společenského a kulturního života</a:t>
            </a:r>
          </a:p>
          <a:p>
            <a:pPr>
              <a:buFontTx/>
              <a:buChar char="-"/>
            </a:pPr>
            <a:r>
              <a:rPr lang="cs-CZ" sz="2500" dirty="0" smtClean="0"/>
              <a:t>po vypuknutí války          odjel ze země a cestoval po světě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(prosazoval myšlenku československé samostatnosti a pomáhal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organizovat československé legie v zahraničí)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</a:t>
            </a:r>
            <a:r>
              <a:rPr lang="cs-CZ" sz="2500" b="1" dirty="0" smtClean="0"/>
              <a:t>28. října 1918 – vyhlášen samostatný stát (ČSR)</a:t>
            </a:r>
          </a:p>
          <a:p>
            <a:pPr>
              <a:buFontTx/>
              <a:buChar char="-"/>
            </a:pPr>
            <a:r>
              <a:rPr lang="cs-CZ" sz="2500" dirty="0" smtClean="0"/>
              <a:t>prezidentem T. G. Masaryk</a:t>
            </a:r>
          </a:p>
          <a:p>
            <a:pPr>
              <a:buFontTx/>
              <a:buChar char="-"/>
            </a:pPr>
            <a:r>
              <a:rPr lang="cs-CZ" sz="2500" dirty="0" smtClean="0"/>
              <a:t>E. Beneš v čele první samostatné vlády</a:t>
            </a:r>
          </a:p>
          <a:p>
            <a:pPr marL="0" indent="0">
              <a:buNone/>
            </a:pPr>
            <a:endParaRPr lang="cs-CZ" sz="2500" dirty="0" smtClean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771800" y="1772816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5004048" y="2604322"/>
            <a:ext cx="64807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080465" y="4221088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611560" y="5445224"/>
            <a:ext cx="504056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11110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rgbClr val="FF0066"/>
          </a:solidFill>
          <a:ln>
            <a:solidFill>
              <a:schemeClr val="tx1"/>
            </a:solidFill>
          </a:ln>
          <a:effectLst>
            <a:softEdge rad="12700"/>
          </a:effectLst>
        </p:spPr>
        <p:txBody>
          <a:bodyPr>
            <a:normAutofit fontScale="90000"/>
          </a:bodyPr>
          <a:lstStyle/>
          <a:p>
            <a:r>
              <a:rPr lang="cs-CZ" b="1" dirty="0" smtClean="0"/>
              <a:t>Dvacáté století – vznik Československa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gradFill flip="none" rotWithShape="1">
            <a:gsLst>
              <a:gs pos="0">
                <a:srgbClr val="FF99CC">
                  <a:shade val="30000"/>
                  <a:satMod val="115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 smtClean="0"/>
          </a:p>
          <a:p>
            <a:pPr marL="0" indent="0" algn="ctr">
              <a:buNone/>
            </a:pPr>
            <a:r>
              <a:rPr lang="cs-CZ" sz="2500" i="1" dirty="0" smtClean="0"/>
              <a:t>Mapa ČSR v roce 1918</a:t>
            </a:r>
          </a:p>
          <a:p>
            <a:pPr marL="0" indent="0" algn="ctr">
              <a:buNone/>
            </a:pPr>
            <a:r>
              <a:rPr lang="cs-CZ" sz="2500" i="1" dirty="0" smtClean="0"/>
              <a:t>hymna: Kde domov můj a Nad Tatrou </a:t>
            </a:r>
            <a:r>
              <a:rPr lang="cs-CZ" sz="2500" i="1" dirty="0" err="1" smtClean="0"/>
              <a:t>sa</a:t>
            </a:r>
            <a:r>
              <a:rPr lang="cs-CZ" sz="2500" i="1" dirty="0" smtClean="0"/>
              <a:t> </a:t>
            </a:r>
            <a:r>
              <a:rPr lang="cs-CZ" sz="2500" i="1" dirty="0" err="1" smtClean="0"/>
              <a:t>blýska</a:t>
            </a:r>
            <a:endParaRPr lang="cs-CZ" sz="2500" i="1" dirty="0" smtClean="0"/>
          </a:p>
          <a:p>
            <a:pPr marL="0" indent="0" algn="ctr">
              <a:buNone/>
            </a:pPr>
            <a:r>
              <a:rPr lang="cs-CZ" sz="2500" i="1" dirty="0" smtClean="0"/>
              <a:t>motto: Pravda vítězí (je i na prezidentské vlajce)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8640960" cy="3974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111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rgbClr val="FF0066"/>
          </a:solidFill>
          <a:ln>
            <a:solidFill>
              <a:schemeClr val="tx1"/>
            </a:solidFill>
          </a:ln>
          <a:effectLst>
            <a:softEdge rad="12700"/>
          </a:effectLst>
        </p:spPr>
        <p:txBody>
          <a:bodyPr>
            <a:normAutofit fontScale="90000"/>
          </a:bodyPr>
          <a:lstStyle/>
          <a:p>
            <a:r>
              <a:rPr lang="cs-CZ" b="1" dirty="0" smtClean="0"/>
              <a:t>Dvacáté století – meziválečný vývoj ČSR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gradFill flip="none" rotWithShape="1">
            <a:gsLst>
              <a:gs pos="0">
                <a:srgbClr val="FF99CC">
                  <a:shade val="30000"/>
                  <a:satMod val="115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hlinkClick r:id="rId2"/>
              </a:rPr>
              <a:t>ČSR</a:t>
            </a:r>
            <a:r>
              <a:rPr lang="cs-CZ" sz="2500" b="1" dirty="0" smtClean="0"/>
              <a:t> = byla demokratickou zemí </a:t>
            </a:r>
            <a:r>
              <a:rPr lang="cs-CZ" sz="2500" dirty="0" smtClean="0"/>
              <a:t>(parlament, prezident, vláda)</a:t>
            </a:r>
          </a:p>
          <a:p>
            <a:pPr>
              <a:buFontTx/>
              <a:buChar char="-"/>
            </a:pPr>
            <a:r>
              <a:rPr lang="cs-CZ" sz="2500" dirty="0" smtClean="0"/>
              <a:t>součástí nového státu byla i Podkarpatská Rus (zaostalá)</a:t>
            </a:r>
          </a:p>
          <a:p>
            <a:pPr>
              <a:buFontTx/>
              <a:buChar char="-"/>
            </a:pPr>
            <a:r>
              <a:rPr lang="cs-CZ" sz="2500" dirty="0" smtClean="0"/>
              <a:t>i na Slovensku převažovalo pouze zemědělství</a:t>
            </a:r>
          </a:p>
          <a:p>
            <a:pPr>
              <a:buFontTx/>
              <a:buChar char="-"/>
            </a:pPr>
            <a:r>
              <a:rPr lang="cs-CZ" sz="2500" dirty="0" smtClean="0"/>
              <a:t>z doby Rakouska-Uherska na českém území mnoho továren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celkově se ČSR řadilo mezi vyspělé průmyslové státy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             (rozvinutá kultura, věda i školství)</a:t>
            </a:r>
          </a:p>
          <a:p>
            <a:pPr>
              <a:buFontTx/>
              <a:buChar char="-"/>
            </a:pPr>
            <a:r>
              <a:rPr lang="cs-CZ" sz="2500" dirty="0" smtClean="0"/>
              <a:t>příznivý vývoj narušen až světovou hospodářskou krizí </a:t>
            </a:r>
          </a:p>
          <a:p>
            <a:pPr marL="0" indent="0">
              <a:buNone/>
            </a:pPr>
            <a:r>
              <a:rPr lang="cs-CZ" sz="2500" dirty="0"/>
              <a:t> </a:t>
            </a:r>
            <a:r>
              <a:rPr lang="cs-CZ" sz="2500" dirty="0" smtClean="0"/>
              <a:t>    (ve 30. letech 20. století)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i="1" dirty="0" smtClean="0"/>
              <a:t> vlajka ČSR                                        státní znak ČSR</a:t>
            </a:r>
          </a:p>
          <a:p>
            <a:pPr>
              <a:buFontTx/>
              <a:buChar char="-"/>
            </a:pPr>
            <a:endParaRPr lang="cs-CZ" sz="25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026" y="5096990"/>
            <a:ext cx="1963274" cy="1315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342154"/>
            <a:ext cx="1656184" cy="2070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11110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778098"/>
          </a:xfrm>
          <a:solidFill>
            <a:srgbClr val="FF0066"/>
          </a:solidFill>
          <a:ln>
            <a:solidFill>
              <a:schemeClr val="tx1"/>
            </a:solidFill>
          </a:ln>
          <a:effectLst>
            <a:softEdge rad="12700"/>
          </a:effectLst>
        </p:spPr>
        <p:txBody>
          <a:bodyPr>
            <a:normAutofit fontScale="90000"/>
          </a:bodyPr>
          <a:lstStyle/>
          <a:p>
            <a:r>
              <a:rPr lang="cs-CZ" b="1" dirty="0" smtClean="0"/>
              <a:t>Dvacáté století – vznik ČSR  jeho vývoj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472608"/>
          </a:xfrm>
          <a:gradFill flip="none" rotWithShape="1">
            <a:gsLst>
              <a:gs pos="0">
                <a:srgbClr val="FF99CC">
                  <a:shade val="30000"/>
                  <a:satMod val="115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Odpovězte na otázky:</a:t>
            </a:r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r>
              <a:rPr lang="cs-CZ" sz="2500" dirty="0" smtClean="0"/>
              <a:t>Kdy se začaly objevovat myšlenky na vznik nezávislého státu Čechů?</a:t>
            </a:r>
          </a:p>
          <a:p>
            <a:pPr marL="0" indent="0">
              <a:buNone/>
            </a:pPr>
            <a:r>
              <a:rPr lang="cs-CZ" sz="2500" dirty="0" smtClean="0"/>
              <a:t>Co umožnilo vznik samostatného Československa?</a:t>
            </a:r>
          </a:p>
          <a:p>
            <a:pPr marL="0" indent="0">
              <a:buNone/>
            </a:pPr>
            <a:r>
              <a:rPr lang="cs-CZ" sz="2500" dirty="0" smtClean="0"/>
              <a:t>Kteří politici se o vznik Československa nejvíce zasloužili? </a:t>
            </a:r>
          </a:p>
          <a:p>
            <a:pPr marL="0" indent="0">
              <a:buNone/>
            </a:pPr>
            <a:r>
              <a:rPr lang="cs-CZ" sz="2500" dirty="0" smtClean="0"/>
              <a:t>Co o nich víš?</a:t>
            </a:r>
          </a:p>
          <a:p>
            <a:pPr marL="0" indent="0">
              <a:buNone/>
            </a:pPr>
            <a:r>
              <a:rPr lang="cs-CZ" sz="2500" dirty="0" smtClean="0"/>
              <a:t>Které země patřily do nového Československa?</a:t>
            </a:r>
          </a:p>
          <a:p>
            <a:pPr marL="0" indent="0">
              <a:buNone/>
            </a:pPr>
            <a:r>
              <a:rPr lang="cs-CZ" sz="2500" dirty="0" smtClean="0"/>
              <a:t>Jak přijali obyvatelé vznik nového státu?</a:t>
            </a:r>
          </a:p>
          <a:p>
            <a:pPr marL="0" indent="0">
              <a:buNone/>
            </a:pPr>
            <a:r>
              <a:rPr lang="cs-CZ" sz="2500" dirty="0" smtClean="0"/>
              <a:t>Jaký charakter mělo nově vzniklé Československo a s jakými problémy se potýkalo?</a:t>
            </a: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endParaRPr lang="cs-CZ" sz="2500" dirty="0"/>
          </a:p>
          <a:p>
            <a:pPr marL="0" indent="0">
              <a:buNone/>
            </a:pPr>
            <a:endParaRPr lang="cs-CZ" sz="2500" dirty="0" smtClean="0"/>
          </a:p>
        </p:txBody>
      </p:sp>
    </p:spTree>
    <p:extLst>
      <p:ext uri="{BB962C8B-B14F-4D97-AF65-F5344CB8AC3E}">
        <p14:creationId xmlns:p14="http://schemas.microsoft.com/office/powerpoint/2010/main" val="32446510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300" dirty="0" smtClean="0"/>
              <a:t>Mgr. Renáta Jehličková</a:t>
            </a:r>
            <a:br>
              <a:rPr lang="cs-CZ" sz="2300" dirty="0" smtClean="0"/>
            </a:br>
            <a:r>
              <a:rPr lang="cs-CZ" sz="2300" dirty="0" smtClean="0"/>
              <a:t>15. března 2012</a:t>
            </a:r>
            <a:br>
              <a:rPr lang="cs-CZ" sz="2300" dirty="0" smtClean="0"/>
            </a:br>
            <a:r>
              <a:rPr lang="cs-CZ" sz="2300" dirty="0" smtClean="0"/>
              <a:t>Určeno pro 4.- 5.ročník</a:t>
            </a:r>
            <a:endParaRPr lang="cs-CZ" sz="23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7091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300" b="1" u="sng" dirty="0" smtClean="0"/>
              <a:t>ANOTACE</a:t>
            </a:r>
          </a:p>
          <a:p>
            <a:pPr marL="0" indent="0">
              <a:buNone/>
            </a:pPr>
            <a:endParaRPr lang="cs-CZ" sz="2300" dirty="0"/>
          </a:p>
          <a:p>
            <a:pPr marL="0" indent="0">
              <a:buNone/>
            </a:pPr>
            <a:r>
              <a:rPr lang="cs-CZ" sz="2300" b="1" u="sng" dirty="0" smtClean="0"/>
              <a:t>Výklad</a:t>
            </a:r>
            <a:endParaRPr lang="cs-CZ" sz="2300" dirty="0" smtClean="0"/>
          </a:p>
          <a:p>
            <a:pPr>
              <a:buFontTx/>
              <a:buChar char="-"/>
            </a:pPr>
            <a:r>
              <a:rPr lang="cs-CZ" sz="2300" dirty="0" smtClean="0"/>
              <a:t>Popis situace před a během 1. světové války (myšlenky na samostatnost)</a:t>
            </a:r>
          </a:p>
          <a:p>
            <a:pPr>
              <a:buFontTx/>
              <a:buChar char="-"/>
            </a:pPr>
            <a:r>
              <a:rPr lang="cs-CZ" sz="2300" dirty="0" smtClean="0"/>
              <a:t>Seznámení s osobnostmi politiky tehdejší doby (T. G. Masaryk, E. Beneš, M. R. Štefánik)</a:t>
            </a:r>
          </a:p>
          <a:p>
            <a:pPr>
              <a:buFontTx/>
              <a:buChar char="-"/>
            </a:pPr>
            <a:r>
              <a:rPr lang="cs-CZ" sz="2300" dirty="0" smtClean="0"/>
              <a:t>Popis charakteru nově vzniklého státu a jeho dalšího meziválečného vývoje (ČSR po roce 1918)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</a:t>
            </a:r>
          </a:p>
          <a:p>
            <a:pPr marL="0" indent="0">
              <a:buNone/>
            </a:pPr>
            <a:r>
              <a:rPr lang="cs-CZ" sz="2300" b="1" u="sng" dirty="0" smtClean="0"/>
              <a:t>Praktické činnosti </a:t>
            </a:r>
            <a:r>
              <a:rPr lang="cs-CZ" sz="2300" dirty="0" smtClean="0"/>
              <a:t>– odpovědi na otázky jako kontrola zapamatování </a:t>
            </a:r>
          </a:p>
          <a:p>
            <a:pPr marL="0" indent="0">
              <a:buNone/>
            </a:pPr>
            <a:r>
              <a:rPr lang="cs-CZ" sz="2300" dirty="0"/>
              <a:t> </a:t>
            </a:r>
            <a:r>
              <a:rPr lang="cs-CZ" sz="2300" dirty="0" smtClean="0"/>
              <a:t>                                   si nových informací z učiva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3186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2300" dirty="0" smtClean="0"/>
              <a:t>Obrázky a webové stránky z internetu na hypertextových odkazech.</a:t>
            </a:r>
          </a:p>
          <a:p>
            <a:pPr marL="0" indent="0">
              <a:buNone/>
            </a:pPr>
            <a:r>
              <a:rPr lang="cs-CZ" sz="2300" dirty="0" smtClean="0"/>
              <a:t>Prezentace obsahuje animace.</a:t>
            </a:r>
          </a:p>
          <a:p>
            <a:pPr marL="0" indent="0">
              <a:buNone/>
            </a:pPr>
            <a:r>
              <a:rPr lang="cs-CZ" sz="2300" dirty="0" smtClean="0"/>
              <a:t>Výukový materiál doplňující učebnici:</a:t>
            </a:r>
          </a:p>
          <a:p>
            <a:pPr marL="0" indent="0">
              <a:buNone/>
            </a:pPr>
            <a:r>
              <a:rPr lang="cs-CZ" sz="2300" dirty="0" smtClean="0"/>
              <a:t>Mikulenková, Linda, Mgr. Lidé a čas: Člověk a jeho svět. Učebnice pro 4.a 5. ročník základní školy. </a:t>
            </a:r>
            <a:r>
              <a:rPr lang="cs-CZ" sz="2300" dirty="0" err="1" smtClean="0"/>
              <a:t>Prodos</a:t>
            </a:r>
            <a:r>
              <a:rPr lang="cs-CZ" sz="2300" dirty="0" smtClean="0"/>
              <a:t> spol. s. r. o., pedagogické nakladatelství. Kollárovo nám. 7, 722 00 Olomouc, 2010. Modrá řada učebnic. ISBN 978-80-7230-225-3</a:t>
            </a:r>
          </a:p>
          <a:p>
            <a:pPr marL="0" indent="0">
              <a:buNone/>
            </a:pPr>
            <a:endParaRPr lang="cs-CZ" sz="2300" dirty="0" smtClean="0"/>
          </a:p>
          <a:p>
            <a:pPr lvl="0"/>
            <a:r>
              <a:rPr lang="cs-CZ" sz="2300" dirty="0">
                <a:solidFill>
                  <a:prstClr val="black"/>
                </a:solidFill>
                <a:hlinkClick r:id="rId2"/>
              </a:rPr>
              <a:t>http://</a:t>
            </a:r>
            <a:r>
              <a:rPr lang="cs-CZ" sz="2300" dirty="0" smtClean="0">
                <a:solidFill>
                  <a:prstClr val="black"/>
                </a:solidFill>
                <a:hlinkClick r:id="rId2"/>
              </a:rPr>
              <a:t>upload.wikimedia.org/wikipedia/commons/thumb/6/6c/Tom%C3%A1%C5%A1_Garrigue_Masaryk_1925.PNG/220px-Tom%C3%A1%C5%A1_Garrigue_Masaryk_1925.PNG</a:t>
            </a:r>
            <a:endParaRPr lang="cs-CZ" sz="2300" dirty="0" smtClean="0">
              <a:solidFill>
                <a:prstClr val="black"/>
              </a:solidFill>
            </a:endParaRPr>
          </a:p>
          <a:p>
            <a:pPr lvl="0"/>
            <a:r>
              <a:rPr lang="cs-CZ" sz="23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sz="2300" dirty="0" smtClean="0">
                <a:solidFill>
                  <a:prstClr val="black"/>
                </a:solidFill>
                <a:hlinkClick r:id="rId3"/>
              </a:rPr>
              <a:t>upload.wikimedia.org/wikipedia/commons/thumb/9/98/Edvard_Bene%C5%A1.jpg/195px-Edvard_Bene%C5%A1.jpg</a:t>
            </a:r>
            <a:endParaRPr lang="cs-CZ" sz="2300" dirty="0" smtClean="0">
              <a:solidFill>
                <a:prstClr val="black"/>
              </a:solidFill>
            </a:endParaRPr>
          </a:p>
          <a:p>
            <a:pPr lvl="0"/>
            <a:r>
              <a:rPr lang="cs-CZ" sz="2300" dirty="0">
                <a:solidFill>
                  <a:prstClr val="black"/>
                </a:solidFill>
                <a:hlinkClick r:id="rId4"/>
              </a:rPr>
              <a:t>http://upload.wikimedia.org/wikipedia/commons/thumb/b/b2/Milan_Rastislav_%C5%A0tef%C3%A1nik.jpg/220px-Milan_Rastislav_%</a:t>
            </a:r>
            <a:r>
              <a:rPr lang="cs-CZ" sz="2300" dirty="0" smtClean="0">
                <a:solidFill>
                  <a:prstClr val="black"/>
                </a:solidFill>
                <a:hlinkClick r:id="rId4"/>
              </a:rPr>
              <a:t>C5%A0tef%C3%A1nik.jpg</a:t>
            </a:r>
            <a:endParaRPr lang="cs-CZ" sz="2300" dirty="0" smtClean="0">
              <a:solidFill>
                <a:prstClr val="black"/>
              </a:solidFill>
            </a:endParaRPr>
          </a:p>
          <a:p>
            <a:pPr lvl="0"/>
            <a:r>
              <a:rPr lang="cs-CZ" sz="2300" dirty="0">
                <a:solidFill>
                  <a:prstClr val="black"/>
                </a:solidFill>
                <a:hlinkClick r:id="rId5"/>
              </a:rPr>
              <a:t>http://</a:t>
            </a:r>
            <a:r>
              <a:rPr lang="cs-CZ" sz="2300" dirty="0" smtClean="0">
                <a:solidFill>
                  <a:prstClr val="black"/>
                </a:solidFill>
                <a:hlinkClick r:id="rId5"/>
              </a:rPr>
              <a:t>upload.wikimedia.org/wikipedia/commons/thumb/2/2d/Flag_of_Czechoslovakia.svg/100px-Flag_of_Czechoslovakia.svg.png</a:t>
            </a:r>
            <a:endParaRPr lang="cs-CZ" sz="2300" dirty="0" smtClean="0">
              <a:solidFill>
                <a:prstClr val="black"/>
              </a:solidFill>
            </a:endParaRPr>
          </a:p>
          <a:p>
            <a:pPr lvl="0"/>
            <a:r>
              <a:rPr lang="cs-CZ" sz="2300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sz="2300" dirty="0" smtClean="0">
                <a:solidFill>
                  <a:prstClr val="black"/>
                </a:solidFill>
                <a:hlinkClick r:id="rId6"/>
              </a:rPr>
              <a:t>upload.wikimedia.org/wikipedia/commons/thumb/a/ae/Czechoslovakia_COA_medium.svg/100px-Czechoslovakia_COA_medium.svg.png</a:t>
            </a:r>
            <a:endParaRPr lang="cs-CZ" sz="2300" dirty="0" smtClean="0">
              <a:solidFill>
                <a:prstClr val="black"/>
              </a:solidFill>
            </a:endParaRPr>
          </a:p>
          <a:p>
            <a:pPr lvl="0"/>
            <a:r>
              <a:rPr lang="cs-CZ" sz="2300" dirty="0">
                <a:solidFill>
                  <a:prstClr val="black"/>
                </a:solidFill>
                <a:hlinkClick r:id="rId7"/>
              </a:rPr>
              <a:t>http://</a:t>
            </a:r>
            <a:r>
              <a:rPr lang="cs-CZ" sz="2300" dirty="0" smtClean="0">
                <a:solidFill>
                  <a:prstClr val="black"/>
                </a:solidFill>
                <a:hlinkClick r:id="rId7"/>
              </a:rPr>
              <a:t>upload.wikimedia.org/wikipedia/commons/e/e5/LocationCzechoslovakia%281945-1992%29.png</a:t>
            </a: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 smtClean="0">
              <a:solidFill>
                <a:prstClr val="black"/>
              </a:solidFill>
            </a:endParaRPr>
          </a:p>
          <a:p>
            <a:pPr lvl="0"/>
            <a:endParaRPr lang="cs-CZ" sz="23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endParaRPr lang="cs-CZ" sz="2300" dirty="0" smtClean="0"/>
          </a:p>
          <a:p>
            <a:endParaRPr lang="cs-CZ" sz="2300" dirty="0"/>
          </a:p>
          <a:p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  <a:p>
            <a:pPr marL="0" indent="0">
              <a:buNone/>
            </a:pPr>
            <a:endParaRPr lang="cs-CZ" sz="2300" dirty="0" smtClean="0"/>
          </a:p>
        </p:txBody>
      </p:sp>
    </p:spTree>
    <p:extLst>
      <p:ext uri="{BB962C8B-B14F-4D97-AF65-F5344CB8AC3E}">
        <p14:creationId xmlns:p14="http://schemas.microsoft.com/office/powerpoint/2010/main" val="60918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646</Words>
  <Application>Microsoft Office PowerPoint</Application>
  <PresentationFormat>Předvádění na obrazovce (4:3)</PresentationFormat>
  <Paragraphs>140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     Dvacáté století – vznik Československa                  a jeho meziválečný vývoj</vt:lpstr>
      <vt:lpstr>Prezentace aplikace PowerPoint</vt:lpstr>
      <vt:lpstr>Dvacáté století – vznik Československa </vt:lpstr>
      <vt:lpstr>Dvacáté století – vznik Československa </vt:lpstr>
      <vt:lpstr>Dvacáté století – vznik Československa </vt:lpstr>
      <vt:lpstr>Dvacáté století – meziválečný vývoj ČSR </vt:lpstr>
      <vt:lpstr>Dvacáté století – vznik ČSR  jeho vývoj </vt:lpstr>
      <vt:lpstr>Mgr. Renáta Jehličková 15. března 2012 Určeno pro 4.- 5.ročník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Dvacáté století – vznik Československa                  a jeho meziválečný vývoj</dc:title>
  <dc:creator>Renata Jehličková</dc:creator>
  <cp:lastModifiedBy>Renata Jehličková</cp:lastModifiedBy>
  <cp:revision>42</cp:revision>
  <dcterms:created xsi:type="dcterms:W3CDTF">2012-03-25T13:07:48Z</dcterms:created>
  <dcterms:modified xsi:type="dcterms:W3CDTF">2012-06-28T20:51:03Z</dcterms:modified>
</cp:coreProperties>
</file>