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5" r:id="rId7"/>
    <p:sldId id="262" r:id="rId8"/>
    <p:sldId id="266" r:id="rId9"/>
    <p:sldId id="267" r:id="rId10"/>
    <p:sldId id="268" r:id="rId11"/>
    <p:sldId id="269" r:id="rId12"/>
    <p:sldId id="270" r:id="rId13"/>
    <p:sldId id="271" r:id="rId14"/>
    <p:sldId id="263" r:id="rId15"/>
    <p:sldId id="26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89" autoAdjust="0"/>
    <p:restoredTop sz="94660"/>
  </p:normalViewPr>
  <p:slideViewPr>
    <p:cSldViewPr>
      <p:cViewPr>
        <p:scale>
          <a:sx n="70" d="100"/>
          <a:sy n="70" d="100"/>
        </p:scale>
        <p:origin x="-1344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8B7EE-823A-4C8D-8D7A-74248F97027D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353CF-35E1-4E9A-B63B-B1CE4D3F4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088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8B7EE-823A-4C8D-8D7A-74248F97027D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353CF-35E1-4E9A-B63B-B1CE4D3F4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8218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8B7EE-823A-4C8D-8D7A-74248F97027D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353CF-35E1-4E9A-B63B-B1CE4D3F4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7951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8B7EE-823A-4C8D-8D7A-74248F97027D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353CF-35E1-4E9A-B63B-B1CE4D3F4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3139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8B7EE-823A-4C8D-8D7A-74248F97027D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353CF-35E1-4E9A-B63B-B1CE4D3F4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2952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8B7EE-823A-4C8D-8D7A-74248F97027D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353CF-35E1-4E9A-B63B-B1CE4D3F4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567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8B7EE-823A-4C8D-8D7A-74248F97027D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353CF-35E1-4E9A-B63B-B1CE4D3F4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7435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8B7EE-823A-4C8D-8D7A-74248F97027D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353CF-35E1-4E9A-B63B-B1CE4D3F4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2249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8B7EE-823A-4C8D-8D7A-74248F97027D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353CF-35E1-4E9A-B63B-B1CE4D3F4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7117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8B7EE-823A-4C8D-8D7A-74248F97027D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353CF-35E1-4E9A-B63B-B1CE4D3F4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7532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8B7EE-823A-4C8D-8D7A-74248F97027D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353CF-35E1-4E9A-B63B-B1CE4D3F4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2079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F8B7EE-823A-4C8D-8D7A-74248F97027D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9353CF-35E1-4E9A-B63B-B1CE4D3F4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583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NSDAP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nichovsk%C3%A1_dohoda" TargetMode="External"/><Relationship Id="rId2" Type="http://schemas.openxmlformats.org/officeDocument/2006/relationships/hyperlink" Target="http://cs.wikipedia.org/wiki/Adolf_Hitler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Protektor%C3%A1t_%C4%8Cechy_a_Morav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Druh%C3%A1_sv%C4%9Btov%C3%A1_v%C3%A1lka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einhard_Heydrich" TargetMode="External"/><Relationship Id="rId2" Type="http://schemas.openxmlformats.org/officeDocument/2006/relationships/hyperlink" Target="http://cs.wikipedia.org/wiki/P%C5%99%C3%ADd%C4%9Blov%C3%BD_syst%C3%A9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Le%C5%BE%C3%A1ky" TargetMode="External"/><Relationship Id="rId4" Type="http://schemas.openxmlformats.org/officeDocument/2006/relationships/hyperlink" Target="http://cs.wikipedia.org/wiki/Vyhlazen%C3%AD_Lidic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t%C3%A1t_Izrael" TargetMode="External"/><Relationship Id="rId2" Type="http://schemas.openxmlformats.org/officeDocument/2006/relationships/hyperlink" Target="http://cs.wikipedia.org/wiki/Koncentra%C4%8Dn%C3%AD_t%C3%A1bory_nacistick%C3%A9ho_N%C4%9Bmecka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c/c6/Bundesarchiv_Bild_183-2004-0813-500,_Deutsche_Truppen_in_Br%C3%BCnn.jpg/220px-Bundesarchiv_Bild_183-2004-0813-500,_Deutsche_Truppen_in_Br%C3%BCnn.jpg" TargetMode="External"/><Relationship Id="rId7" Type="http://schemas.openxmlformats.org/officeDocument/2006/relationships/hyperlink" Target="http://upload.wikimedia.org/wikipedia/commons/thumb/3/3e/Horror_chamber_at_the_Buchenwald_concentration_camp_near_Jena,_Germany.jpg/220px-Horror_chamber_at_the_Buchenwald_concentration_camp_near_Jena,_Germany.jpg" TargetMode="External"/><Relationship Id="rId2" Type="http://schemas.openxmlformats.org/officeDocument/2006/relationships/hyperlink" Target="http://upload.wikimedia.org/wikipedia/commons/thumb/6/66/Adolf_Hitler-1933.jpg/173px-Adolf_Hitler-193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7/7b/Auschwitz_Camp_de_Concentration.jpg/220px-Auschwitz_Camp_de_Concentration.jpg" TargetMode="External"/><Relationship Id="rId5" Type="http://schemas.openxmlformats.org/officeDocument/2006/relationships/hyperlink" Target="http://upload.wikimedia.org/wikipedia/commons/thumb/1/14/Protektorat_Bohmen-Mahren.png/220px-Protektorat_Bohmen-Mahren.png" TargetMode="External"/><Relationship Id="rId4" Type="http://schemas.openxmlformats.org/officeDocument/2006/relationships/hyperlink" Target="http://upload.wikimedia.org/wikipedia/commons/thumb/9/97/D%C5%AFsledn%C3%A1_dvojjazy%C4%8Dnost_za_n%C4%9Bmeck%C3%A9_okupace.gif/220px-D%C5%AFsledn%C3%A1_dvojjazy%C4%8Dnost_za_n%C4%9Bmeck%C3%A9_okupace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6672"/>
            <a:ext cx="8712968" cy="147002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     Dvacáté století – </a:t>
            </a:r>
            <a:r>
              <a:rPr lang="cs-CZ" dirty="0"/>
              <a:t>d</a:t>
            </a:r>
            <a:r>
              <a:rPr lang="cs-CZ" dirty="0" smtClean="0"/>
              <a:t>ruhá světová válka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                a její důsledky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88840"/>
            <a:ext cx="8064896" cy="4536504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Název:  VY_32_INOVACE_10_A_18_DVACÁTÉ STOLETÍ-DRUHÁ</a:t>
            </a:r>
          </a:p>
          <a:p>
            <a:pPr algn="l"/>
            <a:r>
              <a:rPr lang="cs-CZ" sz="2300">
                <a:solidFill>
                  <a:schemeClr val="tx1"/>
                </a:solidFill>
              </a:rPr>
              <a:t> </a:t>
            </a:r>
            <a:r>
              <a:rPr lang="cs-CZ" sz="2300" smtClean="0">
                <a:solidFill>
                  <a:schemeClr val="tx1"/>
                </a:solidFill>
              </a:rPr>
              <a:t>                 </a:t>
            </a:r>
            <a:r>
              <a:rPr lang="cs-CZ" sz="2300" dirty="0" smtClean="0">
                <a:solidFill>
                  <a:schemeClr val="tx1"/>
                </a:solidFill>
              </a:rPr>
              <a:t>SVĚTOVÁ VÁLKA A JEJÍ DŮSLEDKY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Téma:  LIDÉ A ČAS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2532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7796461"/>
              </p:ext>
            </p:extLst>
          </p:nvPr>
        </p:nvGraphicFramePr>
        <p:xfrm>
          <a:off x="1115616" y="1124744"/>
          <a:ext cx="6834212" cy="51644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15. března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49350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května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Vlastivěda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Lidé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Dvacáté století – druhá světová válka a přechod k mírovému životu po ní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národnostní menšiny, světová hospodářská krize, A. Hitler, NSDAP, rasa, Mnichovská dohoda, pohraničí, E. Beneš, E. Hácha, Protektorát, druhá světová válka, J, V, Stalin, přídělový systém, R. Heydrich, Pražské povstání,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osvobození, Židé, koncentrační tábory, Stát Izrael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1185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>
            <a:normAutofit/>
          </a:bodyPr>
          <a:lstStyle/>
          <a:p>
            <a:r>
              <a:rPr lang="cs-CZ" b="1" dirty="0" smtClean="0"/>
              <a:t>Dvacáté století – cesta k další válce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Na území ČSR po jejím vzniku </a:t>
            </a:r>
            <a:r>
              <a:rPr lang="cs-CZ" sz="2500" dirty="0" smtClean="0"/>
              <a:t>– mnoho národnostních menšin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(podle ústavy – všechny stejná práva)</a:t>
            </a:r>
          </a:p>
          <a:p>
            <a:pPr marL="0" indent="0">
              <a:buNone/>
            </a:pPr>
            <a:r>
              <a:rPr lang="cs-CZ" sz="2500" b="1" dirty="0" smtClean="0"/>
              <a:t>Ve 20. letech 20. století </a:t>
            </a:r>
            <a:r>
              <a:rPr lang="cs-CZ" sz="2500" dirty="0" smtClean="0"/>
              <a:t>– ČSR jedna z nejvíc rozvinutých států</a:t>
            </a:r>
          </a:p>
          <a:p>
            <a:pPr marL="0" indent="0">
              <a:buNone/>
            </a:pPr>
            <a:r>
              <a:rPr lang="cs-CZ" sz="2500" b="1" dirty="0" smtClean="0"/>
              <a:t>V roce 1933 – začala světová hospodářská krize</a:t>
            </a:r>
          </a:p>
          <a:p>
            <a:pPr marL="0" indent="0">
              <a:buNone/>
            </a:pPr>
            <a:r>
              <a:rPr lang="cs-CZ" sz="2500" dirty="0" smtClean="0"/>
              <a:t>(zavírání továren            lidé bez práce           chudoba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                   nespokojenost a stávky)</a:t>
            </a:r>
          </a:p>
          <a:p>
            <a:pPr marL="0" indent="0">
              <a:buNone/>
            </a:pPr>
            <a:r>
              <a:rPr lang="cs-CZ" sz="2500" b="1" dirty="0" smtClean="0"/>
              <a:t>V Německu se k moci dostal Adolf Hitler (strana </a:t>
            </a:r>
            <a:r>
              <a:rPr lang="cs-CZ" sz="2500" b="1" dirty="0" smtClean="0">
                <a:hlinkClick r:id="rId2"/>
              </a:rPr>
              <a:t>NSDAP</a:t>
            </a:r>
            <a:r>
              <a:rPr lang="cs-CZ" sz="2500" b="1" dirty="0" smtClean="0"/>
              <a:t>):</a:t>
            </a:r>
          </a:p>
          <a:p>
            <a:pPr>
              <a:buFontTx/>
              <a:buChar char="-"/>
            </a:pPr>
            <a:r>
              <a:rPr lang="cs-CZ" sz="2500" dirty="0" smtClean="0"/>
              <a:t>sliboval lidem vyvedení z krize</a:t>
            </a:r>
          </a:p>
          <a:p>
            <a:pPr>
              <a:buFontTx/>
              <a:buChar char="-"/>
            </a:pPr>
            <a:r>
              <a:rPr lang="cs-CZ" sz="2500" dirty="0" smtClean="0"/>
              <a:t>zavázal se k nezbrojení Německa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všechny sliby však porušil – spustil zbrojní výrobu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(dal lidem v Německu práci – získal tím oblibu)</a:t>
            </a:r>
          </a:p>
          <a:p>
            <a:pPr>
              <a:buFontTx/>
              <a:buChar char="-"/>
            </a:pPr>
            <a:r>
              <a:rPr lang="cs-CZ" sz="2500" dirty="0" smtClean="0"/>
              <a:t>jeho cílem bylo ovládnutí celého světa</a:t>
            </a:r>
          </a:p>
          <a:p>
            <a:pPr>
              <a:buFontTx/>
              <a:buChar char="-"/>
            </a:pPr>
            <a:r>
              <a:rPr lang="cs-CZ" sz="2500" dirty="0" smtClean="0"/>
              <a:t>Němce považoval za nadřazenou rasu – měli vládnout ostatním 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512368" y="3032493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113267" y="3031501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7020272" y="3039502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611560" y="5144279"/>
            <a:ext cx="64807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919604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Dvacáté století – cesta k další válce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>
                <a:hlinkClick r:id="rId2"/>
              </a:rPr>
              <a:t>Adolf Hitler </a:t>
            </a:r>
            <a:r>
              <a:rPr lang="cs-CZ" sz="2500" b="1" dirty="0" smtClean="0"/>
              <a:t>získal obdiv a podporu i mezi českými Němci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chtěli připojení k Německu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západní velmoci se rozhodly Hitlerovi ustoupit a obětovat ČSR</a:t>
            </a:r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</a:t>
            </a:r>
            <a:r>
              <a:rPr lang="cs-CZ" sz="2500" b="1" dirty="0" smtClean="0"/>
              <a:t>29. 10. 1939 podepsána </a:t>
            </a:r>
            <a:r>
              <a:rPr lang="cs-CZ" sz="2500" b="1" dirty="0" smtClean="0">
                <a:hlinkClick r:id="rId3"/>
              </a:rPr>
              <a:t>Mnichovská dohoda</a:t>
            </a:r>
            <a:endParaRPr lang="cs-CZ" sz="2500" b="1" dirty="0" smtClean="0"/>
          </a:p>
          <a:p>
            <a:pPr marL="0" indent="0">
              <a:buNone/>
            </a:pPr>
            <a:r>
              <a:rPr lang="cs-CZ" sz="2500" b="1" dirty="0"/>
              <a:t> </a:t>
            </a:r>
            <a:r>
              <a:rPr lang="cs-CZ" sz="2500" b="1" dirty="0" smtClean="0"/>
              <a:t>                                            o postoupení českého pohraničí Německu </a:t>
            </a:r>
          </a:p>
          <a:p>
            <a:pPr marL="0" indent="0">
              <a:buNone/>
            </a:pPr>
            <a:r>
              <a:rPr lang="cs-CZ" sz="2500" b="1" dirty="0"/>
              <a:t> </a:t>
            </a:r>
            <a:r>
              <a:rPr lang="cs-CZ" sz="2500" b="1" dirty="0" smtClean="0"/>
              <a:t>                                    </a:t>
            </a:r>
            <a:r>
              <a:rPr lang="cs-CZ" sz="2500" dirty="0" smtClean="0"/>
              <a:t>(bez účasti Čechů – porušení mezinárod. práva)        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prezident Beneš pod tlakem podepsal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(chtěl zabránit krveprolití Čechů)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 Němci začali obsazovat pohraničí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(oslabilo zemi – toho využili sousední země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– Polsko obsadilo naše Těšínsko a Maďarsko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část jižního Slovenska a Podkarpatskou Rus)</a:t>
            </a:r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 smtClean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51520" y="1772816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51520" y="2204683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860362" y="4293096"/>
            <a:ext cx="108012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860362" y="5119750"/>
            <a:ext cx="108012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86" y="2420888"/>
            <a:ext cx="2574524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669426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Dvacáté století – cesta k další válce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Prezident Beneš se vzdal úřadu a odjel do Velké Británie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</a:t>
            </a:r>
            <a:r>
              <a:rPr lang="cs-CZ" sz="2500" b="1" dirty="0" smtClean="0"/>
              <a:t>novým prezidentem zvolen Emil Hácha</a:t>
            </a:r>
          </a:p>
          <a:p>
            <a:pPr>
              <a:buFontTx/>
              <a:buChar char="-"/>
            </a:pPr>
            <a:r>
              <a:rPr lang="cs-CZ" sz="2500" dirty="0" smtClean="0"/>
              <a:t>14. března 1939 – slovenští fašisté vyhlásili Slovenský stát</a:t>
            </a:r>
          </a:p>
          <a:p>
            <a:pPr>
              <a:buFontTx/>
              <a:buChar char="-"/>
            </a:pPr>
            <a:r>
              <a:rPr lang="cs-CZ" sz="2500" dirty="0" smtClean="0"/>
              <a:t>15. března obsadili Němci i zbytek Československa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A. Hitler vyhlásil </a:t>
            </a:r>
            <a:r>
              <a:rPr lang="cs-CZ" sz="2500" dirty="0" smtClean="0">
                <a:hlinkClick r:id="rId2"/>
              </a:rPr>
              <a:t>Protektorát Čechy a Morava</a:t>
            </a: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i="1" dirty="0" smtClean="0"/>
              <a:t>Moravští Němci vítají příjezd                    Za okupace byla důsledně</a:t>
            </a:r>
          </a:p>
          <a:p>
            <a:pPr marL="0" indent="0">
              <a:buNone/>
            </a:pPr>
            <a:r>
              <a:rPr lang="cs-CZ" sz="2500" i="1" dirty="0" smtClean="0"/>
              <a:t>německého vojska</a:t>
            </a:r>
            <a:r>
              <a:rPr lang="cs-CZ" sz="2500" i="1" dirty="0"/>
              <a:t> </a:t>
            </a:r>
            <a:r>
              <a:rPr lang="cs-CZ" sz="2500" i="1" dirty="0" smtClean="0"/>
              <a:t>(15. 3. 1939)              uplatňována dvojjazyčnost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51520" y="1788277"/>
            <a:ext cx="115212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615401" y="3002474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84984"/>
            <a:ext cx="3672408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284985"/>
            <a:ext cx="3823692" cy="2448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669426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Dvacáté století – cesta k další válce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616624"/>
          </a:xfr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 algn="ctr">
              <a:buNone/>
            </a:pPr>
            <a:r>
              <a:rPr lang="cs-CZ" sz="2500" i="1" dirty="0" smtClean="0"/>
              <a:t>Mapa Protektorátu (stav z let 1942 – 1945)</a:t>
            </a:r>
            <a:endParaRPr lang="cs-CZ" sz="2500" i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96753"/>
            <a:ext cx="7331968" cy="492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8595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Dvacáté století – cesta k další válce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Co znamená pojem hospodářská krize?</a:t>
            </a:r>
          </a:p>
          <a:p>
            <a:pPr marL="0" indent="0">
              <a:buNone/>
            </a:pPr>
            <a:r>
              <a:rPr lang="cs-CZ" sz="2500" dirty="0" smtClean="0"/>
              <a:t>Jak řešil krizi v Německu Adolf Hitler? Mělo jeho řešení úspěch?</a:t>
            </a:r>
          </a:p>
          <a:p>
            <a:pPr marL="0" indent="0">
              <a:buNone/>
            </a:pPr>
            <a:r>
              <a:rPr lang="cs-CZ" sz="2500" dirty="0" smtClean="0"/>
              <a:t>Co bylo Hitlerovým cílem?</a:t>
            </a:r>
          </a:p>
          <a:p>
            <a:pPr marL="0" indent="0">
              <a:buNone/>
            </a:pPr>
            <a:r>
              <a:rPr lang="cs-CZ" sz="2500" dirty="0" smtClean="0"/>
              <a:t>Které velmoci zradily Československo a čím? Proč to udělaly?</a:t>
            </a:r>
          </a:p>
          <a:p>
            <a:pPr marL="0" indent="0">
              <a:buNone/>
            </a:pPr>
            <a:r>
              <a:rPr lang="cs-CZ" sz="2500" dirty="0" smtClean="0"/>
              <a:t>Proč Češi nebojovali za svou svobodu?</a:t>
            </a:r>
          </a:p>
          <a:p>
            <a:pPr marL="0" indent="0">
              <a:buNone/>
            </a:pPr>
            <a:r>
              <a:rPr lang="cs-CZ" sz="2500" dirty="0" smtClean="0"/>
              <a:t>Jakou roli hrála v Hitlerových plánech německy mluvící menšina?</a:t>
            </a:r>
          </a:p>
          <a:p>
            <a:pPr marL="0" indent="0">
              <a:buNone/>
            </a:pPr>
            <a:r>
              <a:rPr lang="cs-CZ" sz="2500" dirty="0" smtClean="0"/>
              <a:t>Jak se zachovaly po odstoupení pohraničí Německu sousední státy a Slovensko?</a:t>
            </a:r>
          </a:p>
          <a:p>
            <a:pPr marL="0" indent="0">
              <a:buNone/>
            </a:pPr>
            <a:r>
              <a:rPr lang="cs-CZ" sz="2500" dirty="0" smtClean="0"/>
              <a:t>Jaký stát byl nakonec na našem území vyhlášen? Kdy se tak stalo?</a:t>
            </a:r>
          </a:p>
        </p:txBody>
      </p:sp>
    </p:spTree>
    <p:extLst>
      <p:ext uri="{BB962C8B-B14F-4D97-AF65-F5344CB8AC3E}">
        <p14:creationId xmlns:p14="http://schemas.microsoft.com/office/powerpoint/2010/main" val="313669426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Dvacáté století – druhá světová válka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Obsazením ČSR získalo Německo naši výzbroj, suroviny i potraviny</a:t>
            </a:r>
          </a:p>
          <a:p>
            <a:pPr marL="0" indent="0">
              <a:buNone/>
            </a:pPr>
            <a:r>
              <a:rPr lang="cs-CZ" sz="2500" b="1" dirty="0"/>
              <a:t> </a:t>
            </a:r>
            <a:r>
              <a:rPr lang="cs-CZ" sz="2500" b="1" dirty="0" smtClean="0"/>
              <a:t>                    to posílilo Německo k rozpoutání války:</a:t>
            </a:r>
          </a:p>
          <a:p>
            <a:pPr marL="0" indent="0">
              <a:buNone/>
            </a:pPr>
            <a:r>
              <a:rPr lang="cs-CZ" sz="2500" dirty="0" smtClean="0"/>
              <a:t>- 1. září 1939 zaútočilo na Polsko (začátek druhé světové války)</a:t>
            </a:r>
          </a:p>
          <a:p>
            <a:pPr marL="0" indent="0">
              <a:buNone/>
            </a:pPr>
            <a:r>
              <a:rPr lang="cs-CZ" sz="2500" dirty="0" smtClean="0"/>
              <a:t>- 3. září vyhlásily Velká Británie  Francie Německu válku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(zpočátku ale pouze na papíře – vojensky zatím nezasáhly)</a:t>
            </a:r>
          </a:p>
          <a:p>
            <a:pPr marL="0" indent="0">
              <a:buNone/>
            </a:pPr>
            <a:r>
              <a:rPr lang="cs-CZ" sz="2500" dirty="0" smtClean="0"/>
              <a:t>- Němci se vydali na západ (na východě totiž smlouva se </a:t>
            </a:r>
          </a:p>
          <a:p>
            <a:pPr marL="0" indent="0">
              <a:buNone/>
            </a:pPr>
            <a:r>
              <a:rPr lang="cs-CZ" sz="2500" dirty="0" smtClean="0"/>
              <a:t>                                                     Sovětským svazem o neútočení)</a:t>
            </a:r>
          </a:p>
          <a:p>
            <a:pPr marL="0" indent="0">
              <a:buNone/>
            </a:pPr>
            <a:r>
              <a:rPr lang="cs-CZ" sz="2500" dirty="0"/>
              <a:t>-</a:t>
            </a:r>
            <a:r>
              <a:rPr lang="cs-CZ" sz="2500" dirty="0" smtClean="0"/>
              <a:t> Sov. svazu u moci J. V. Stalin (chtěl také ovládnout svět 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komunistický diktátor – nechal vyvraždit desítky milionů lidí)</a:t>
            </a:r>
          </a:p>
          <a:p>
            <a:pPr marL="0" indent="0">
              <a:buNone/>
            </a:pPr>
            <a:r>
              <a:rPr lang="cs-CZ" sz="2500" dirty="0" smtClean="0"/>
              <a:t>- Sov. svaz obsadil ve 40. letech 20. století pobaltské státy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Němci je od něho uchránily – po válce je však obsadil znovu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(ubránilo se pouze Finsko – zůstalo samostatným státem)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7452320" y="4293096"/>
            <a:ext cx="86409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7668344" y="5157192"/>
            <a:ext cx="64807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859588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Dvacáté století – druhá světová válka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>
                <a:hlinkClick r:id="rId2"/>
              </a:rPr>
              <a:t>Druhá světová válka </a:t>
            </a:r>
            <a:r>
              <a:rPr lang="cs-CZ" sz="2500" b="1" dirty="0" smtClean="0"/>
              <a:t>– průběh:</a:t>
            </a:r>
          </a:p>
          <a:p>
            <a:pPr>
              <a:buFontTx/>
              <a:buChar char="-"/>
            </a:pPr>
            <a:r>
              <a:rPr lang="cs-CZ" sz="2500" dirty="0" smtClean="0"/>
              <a:t>Německo od roku 1940 obsadilo postupně Dánsko, Norsko, Nizozemí, Belgii, Lucembursko a velkou část Francie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(Velká Británie se ubránila - zůstala však odříznutá od zásobování)</a:t>
            </a:r>
          </a:p>
          <a:p>
            <a:pPr>
              <a:buFontTx/>
              <a:buChar char="-"/>
            </a:pPr>
            <a:r>
              <a:rPr lang="cs-CZ" sz="2500" dirty="0" smtClean="0"/>
              <a:t>k Německu se přidali spojenci (Itálie, Slovensko, Maďarsko,   Rumunsko, Bulharsko)</a:t>
            </a:r>
          </a:p>
          <a:p>
            <a:pPr>
              <a:buFontTx/>
              <a:buChar char="-"/>
            </a:pPr>
            <a:r>
              <a:rPr lang="cs-CZ" sz="2500" dirty="0" smtClean="0"/>
              <a:t>společně napadli Sovětský svaz (porušení smlouvy o neútočení)</a:t>
            </a:r>
          </a:p>
          <a:p>
            <a:pPr>
              <a:buFontTx/>
              <a:buChar char="-"/>
            </a:pPr>
            <a:r>
              <a:rPr lang="cs-CZ" sz="2500" dirty="0" smtClean="0"/>
              <a:t>v roce 1941 vyhlásil Hitler válku i USA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(napadlo je i Japonsko – náletem zničen voj. přístav </a:t>
            </a:r>
            <a:r>
              <a:rPr lang="cs-CZ" sz="2500" dirty="0" err="1" smtClean="0"/>
              <a:t>Pearl</a:t>
            </a:r>
            <a:r>
              <a:rPr lang="cs-CZ" sz="2500" dirty="0" smtClean="0"/>
              <a:t> </a:t>
            </a:r>
            <a:r>
              <a:rPr lang="cs-CZ" sz="2500" dirty="0" err="1" smtClean="0"/>
              <a:t>Harbor</a:t>
            </a:r>
            <a:r>
              <a:rPr lang="cs-CZ" sz="2500" dirty="0" smtClean="0"/>
              <a:t>)</a:t>
            </a:r>
          </a:p>
          <a:p>
            <a:pPr>
              <a:buFontTx/>
              <a:buChar char="-"/>
            </a:pPr>
            <a:r>
              <a:rPr lang="cs-CZ" sz="2500" dirty="0" smtClean="0"/>
              <a:t>americká a britská vojska otevřela západní frontu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(v roce 1944 se vylodila v Normandii – hnala Němce až k Berlínu)</a:t>
            </a:r>
          </a:p>
        </p:txBody>
      </p:sp>
    </p:spTree>
    <p:extLst>
      <p:ext uri="{BB962C8B-B14F-4D97-AF65-F5344CB8AC3E}">
        <p14:creationId xmlns:p14="http://schemas.microsoft.com/office/powerpoint/2010/main" val="1700015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Dvacáté století – druhá světová válka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sz="2500" dirty="0" smtClean="0"/>
              <a:t>v Sov. svazu něm</a:t>
            </a:r>
            <a:r>
              <a:rPr lang="cs-CZ" sz="2500" dirty="0"/>
              <a:t>. vojska bez potíží postupovala až k Leningradu </a:t>
            </a:r>
            <a:r>
              <a:rPr lang="cs-CZ" sz="2500" dirty="0" smtClean="0"/>
              <a:t>-  dnešní </a:t>
            </a:r>
            <a:r>
              <a:rPr lang="cs-CZ" sz="2500" dirty="0"/>
              <a:t>Petrohrad (3 roky obléhán) a Stalingradu </a:t>
            </a:r>
            <a:r>
              <a:rPr lang="cs-CZ" sz="2500" dirty="0" smtClean="0"/>
              <a:t>- dnes Volgograd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(tam </a:t>
            </a:r>
            <a:r>
              <a:rPr lang="cs-CZ" sz="2500" dirty="0"/>
              <a:t>nastal v roce 1942 zvrat ve válce – nejvíce krvavá bitva)</a:t>
            </a:r>
          </a:p>
          <a:p>
            <a:pPr>
              <a:buFontTx/>
              <a:buChar char="-"/>
            </a:pPr>
            <a:r>
              <a:rPr lang="cs-CZ" sz="2500" dirty="0"/>
              <a:t>německá vojska byla donucena k ústupu (až zpět do Berlína</a:t>
            </a:r>
            <a:r>
              <a:rPr lang="cs-CZ" sz="2500" dirty="0" smtClean="0"/>
              <a:t>)</a:t>
            </a:r>
          </a:p>
          <a:p>
            <a:pPr>
              <a:buFontTx/>
              <a:buChar char="-"/>
            </a:pPr>
            <a:r>
              <a:rPr lang="cs-CZ" sz="2500" dirty="0" smtClean="0"/>
              <a:t>spojenci z východní i západní fronty se setkali na Labi a společně dohnali Německo ke kapitulaci – </a:t>
            </a:r>
            <a:r>
              <a:rPr lang="cs-CZ" sz="2500" b="1" dirty="0" smtClean="0"/>
              <a:t>8. května 1945 </a:t>
            </a:r>
            <a:r>
              <a:rPr lang="cs-CZ" sz="2500" dirty="0" smtClean="0"/>
              <a:t>(konec války)</a:t>
            </a:r>
          </a:p>
          <a:p>
            <a:pPr>
              <a:buFontTx/>
              <a:buChar char="-"/>
            </a:pPr>
            <a:r>
              <a:rPr lang="cs-CZ" sz="2500" dirty="0" smtClean="0"/>
              <a:t>Československo bylo osvobozováno v průběhu dubna a května 1945 (sov. vojska osvobodila většinu našeho území z východu,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</a:t>
            </a:r>
            <a:r>
              <a:rPr lang="cs-CZ" sz="2500" dirty="0" err="1" smtClean="0"/>
              <a:t>amer</a:t>
            </a:r>
            <a:r>
              <a:rPr lang="cs-CZ" sz="2500" dirty="0" smtClean="0"/>
              <a:t>. armáda dobyla západní část země - skončila u Plzně,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v Praze vypuklo 5. května 1945 povstání - stavěny barikády,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nakonec osvobozena Praha – 9. května 1945)</a:t>
            </a:r>
          </a:p>
          <a:p>
            <a:pPr>
              <a:buFontTx/>
              <a:buChar char="-"/>
            </a:pPr>
            <a:r>
              <a:rPr lang="cs-CZ" sz="2500" dirty="0" smtClean="0"/>
              <a:t>hned v květnu 1945 se vrátila z Londýna prozatímní vláda v čele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s Benešem (přiletěla nejprve do již osvobozených Košic)</a:t>
            </a:r>
            <a:endParaRPr lang="cs-CZ" sz="2500" dirty="0"/>
          </a:p>
          <a:p>
            <a:pPr>
              <a:buFontTx/>
              <a:buChar char="-"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</p:txBody>
      </p:sp>
    </p:spTree>
    <p:extLst>
      <p:ext uri="{BB962C8B-B14F-4D97-AF65-F5344CB8AC3E}">
        <p14:creationId xmlns:p14="http://schemas.microsoft.com/office/powerpoint/2010/main" val="1700015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Dvacáté století – druhá světová válka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Život Čechů v Protektorátu:</a:t>
            </a:r>
          </a:p>
          <a:p>
            <a:pPr>
              <a:buFontTx/>
              <a:buChar char="-"/>
            </a:pPr>
            <a:r>
              <a:rPr lang="cs-CZ" sz="2500" dirty="0" smtClean="0"/>
              <a:t>málo potravin (většina německé armádě)            </a:t>
            </a:r>
            <a:r>
              <a:rPr lang="cs-CZ" sz="2500" dirty="0" smtClean="0">
                <a:hlinkClick r:id="rId2"/>
              </a:rPr>
              <a:t>přídělový systém</a:t>
            </a:r>
            <a:endParaRPr lang="cs-CZ" sz="2500" dirty="0" smtClean="0"/>
          </a:p>
          <a:p>
            <a:pPr>
              <a:buFontTx/>
              <a:buChar char="-"/>
            </a:pPr>
            <a:r>
              <a:rPr lang="cs-CZ" sz="2500" dirty="0" smtClean="0"/>
              <a:t>vzniklo odbojové hnutí proti Němcům (řízeno ze zahraničí)</a:t>
            </a:r>
          </a:p>
          <a:p>
            <a:pPr>
              <a:buFontTx/>
              <a:buChar char="-"/>
            </a:pPr>
            <a:r>
              <a:rPr lang="cs-CZ" sz="2500" dirty="0" smtClean="0"/>
              <a:t>Němci si vybudovali síť udavačů</a:t>
            </a:r>
          </a:p>
          <a:p>
            <a:pPr>
              <a:buFontTx/>
              <a:buChar char="-"/>
            </a:pPr>
            <a:r>
              <a:rPr lang="cs-CZ" sz="2500" dirty="0" smtClean="0"/>
              <a:t>trestán i sebemenší náznak odboje (smrt i za poslouchání zahraničního rozhlasu – popravy)</a:t>
            </a:r>
          </a:p>
          <a:p>
            <a:pPr>
              <a:buFontTx/>
              <a:buChar char="-"/>
            </a:pPr>
            <a:r>
              <a:rPr lang="cs-CZ" sz="2500" dirty="0" smtClean="0"/>
              <a:t>mnoho našich vojáků bojovalo ve spojeneckých armádách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(mnoho našich letců se vyznamenalo ve Velké Británii)</a:t>
            </a:r>
          </a:p>
          <a:p>
            <a:pPr>
              <a:buFontTx/>
              <a:buChar char="-"/>
            </a:pPr>
            <a:r>
              <a:rPr lang="cs-CZ" sz="2500" dirty="0" smtClean="0"/>
              <a:t>v roce 1942 atentát na říšského protektora (</a:t>
            </a:r>
            <a:r>
              <a:rPr lang="cs-CZ" sz="2500" dirty="0" smtClean="0">
                <a:hlinkClick r:id="rId3"/>
              </a:rPr>
              <a:t>Reinhard Heydrich</a:t>
            </a:r>
            <a:r>
              <a:rPr lang="cs-CZ" sz="2500" dirty="0" smtClean="0"/>
              <a:t>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(nacisté se krutě pomstili – vypálení obcí </a:t>
            </a:r>
            <a:r>
              <a:rPr lang="cs-CZ" sz="2500" dirty="0" smtClean="0">
                <a:hlinkClick r:id="rId4"/>
              </a:rPr>
              <a:t>Lidice</a:t>
            </a:r>
            <a:r>
              <a:rPr lang="cs-CZ" sz="2500" dirty="0" smtClean="0"/>
              <a:t> a </a:t>
            </a:r>
            <a:r>
              <a:rPr lang="cs-CZ" sz="2500" dirty="0" smtClean="0">
                <a:hlinkClick r:id="rId5"/>
              </a:rPr>
              <a:t>Ležáky</a:t>
            </a:r>
            <a:r>
              <a:rPr lang="cs-CZ" sz="2500" dirty="0" smtClean="0"/>
              <a:t> za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pomoc atentátníkům – přiletěli jako parašutisté z Londýna)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5940152" y="1844824"/>
            <a:ext cx="64807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237876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Dvacáté století – druhá světová válka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6349" y="1052736"/>
            <a:ext cx="8928992" cy="5472608"/>
          </a:xfr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Nacistická ideologie – namířena hlavně proti Židům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určeni k likvidaci:</a:t>
            </a:r>
          </a:p>
          <a:p>
            <a:pPr>
              <a:buFontTx/>
              <a:buChar char="-"/>
            </a:pPr>
            <a:r>
              <a:rPr lang="cs-CZ" sz="2500" dirty="0" smtClean="0"/>
              <a:t>byla jim odňata občanská práva, zabaven majetek, museli nosit znak žluté šesticípé hvězdy</a:t>
            </a:r>
          </a:p>
          <a:p>
            <a:pPr>
              <a:buFontTx/>
              <a:buChar char="-"/>
            </a:pPr>
            <a:r>
              <a:rPr lang="cs-CZ" sz="2500" dirty="0" smtClean="0"/>
              <a:t>zřízeny pro ně </a:t>
            </a:r>
            <a:r>
              <a:rPr lang="cs-CZ" sz="2500" dirty="0" smtClean="0">
                <a:hlinkClick r:id="rId2"/>
              </a:rPr>
              <a:t>koncentrační tábory</a:t>
            </a: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(využíváni jako otroci na práci – poté hromadně vražděni plynem)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po válce proto založen </a:t>
            </a:r>
            <a:r>
              <a:rPr lang="cs-CZ" sz="2500" b="1" dirty="0">
                <a:hlinkClick r:id="rId3"/>
              </a:rPr>
              <a:t>S</a:t>
            </a:r>
            <a:r>
              <a:rPr lang="cs-CZ" sz="2500" b="1" dirty="0" smtClean="0">
                <a:hlinkClick r:id="rId3"/>
              </a:rPr>
              <a:t>tát Izrael</a:t>
            </a:r>
            <a:endParaRPr lang="cs-CZ" sz="2500" b="1" dirty="0" smtClean="0"/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r>
              <a:rPr lang="cs-CZ" sz="2500" b="1" dirty="0" smtClean="0"/>
              <a:t>     </a:t>
            </a:r>
            <a:r>
              <a:rPr lang="cs-CZ" sz="2500" i="1" dirty="0" err="1" smtClean="0"/>
              <a:t>Auschwitz</a:t>
            </a:r>
            <a:r>
              <a:rPr lang="cs-CZ" sz="2500" i="1" dirty="0" smtClean="0"/>
              <a:t> (Osvětim)                                      Buchenwald - spalovna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10139" y="1759911"/>
            <a:ext cx="86409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610139" y="3995645"/>
            <a:ext cx="86409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645" y="4221088"/>
            <a:ext cx="258641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221088"/>
            <a:ext cx="2599556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237876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Dvacáté století – druhá světová válka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Čím začala druhá světová válka? Kdo ji rozpoutal?</a:t>
            </a:r>
          </a:p>
          <a:p>
            <a:pPr marL="0" indent="0">
              <a:buNone/>
            </a:pPr>
            <a:r>
              <a:rPr lang="cs-CZ" sz="2500" dirty="0" smtClean="0"/>
              <a:t>Jak se choval k okolním státům Sovětský svaz?</a:t>
            </a:r>
          </a:p>
          <a:p>
            <a:pPr marL="0" indent="0">
              <a:buNone/>
            </a:pPr>
            <a:r>
              <a:rPr lang="cs-CZ" sz="2500" dirty="0" smtClean="0"/>
              <a:t>V čem byla zrůdná nacistická ideologie? Kdo na ni nejvíce doplatil?</a:t>
            </a:r>
          </a:p>
          <a:p>
            <a:pPr marL="0" indent="0">
              <a:buNone/>
            </a:pPr>
            <a:r>
              <a:rPr lang="cs-CZ" sz="2500" dirty="0" smtClean="0"/>
              <a:t>Jaký byl život obyčejných českých lidí v Protektorátu?</a:t>
            </a:r>
          </a:p>
          <a:p>
            <a:pPr marL="0" indent="0">
              <a:buNone/>
            </a:pPr>
            <a:r>
              <a:rPr lang="cs-CZ" sz="2500" dirty="0" smtClean="0"/>
              <a:t>Jak bojovali Češi proti nacistům?</a:t>
            </a:r>
          </a:p>
          <a:p>
            <a:pPr marL="0" indent="0">
              <a:buNone/>
            </a:pPr>
            <a:r>
              <a:rPr lang="cs-CZ" sz="2500" dirty="0" smtClean="0"/>
              <a:t>Kdy nastal zlom v průběhu války? Kde a jak skončila?</a:t>
            </a:r>
          </a:p>
          <a:p>
            <a:pPr marL="0" indent="0">
              <a:buNone/>
            </a:pPr>
            <a:r>
              <a:rPr lang="cs-CZ" sz="2500" dirty="0" smtClean="0"/>
              <a:t>Proč je zařazen 8. květen mezi státní svátky?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397237876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br>
              <a:rPr lang="cs-CZ" sz="2300" dirty="0" smtClean="0"/>
            </a:br>
            <a:r>
              <a:rPr lang="cs-CZ" sz="2300" dirty="0" smtClean="0"/>
              <a:t>15. března 2012</a:t>
            </a:r>
            <a:br>
              <a:rPr lang="cs-CZ" sz="2300" dirty="0" smtClean="0"/>
            </a:br>
            <a:r>
              <a:rPr lang="cs-CZ" sz="2300" dirty="0" smtClean="0"/>
              <a:t>Určeno pro 4.- 5.ročník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9251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  <a:endParaRPr lang="cs-CZ" sz="2300" dirty="0" smtClean="0"/>
          </a:p>
          <a:p>
            <a:pPr>
              <a:buFontTx/>
              <a:buChar char="-"/>
            </a:pPr>
            <a:r>
              <a:rPr lang="cs-CZ" sz="2300" dirty="0" smtClean="0"/>
              <a:t>Popis situace v době světové hospodářské krize ve 30. letech 20. století</a:t>
            </a:r>
          </a:p>
          <a:p>
            <a:pPr>
              <a:buFontTx/>
              <a:buChar char="-"/>
            </a:pPr>
            <a:r>
              <a:rPr lang="cs-CZ" sz="2300" dirty="0" smtClean="0"/>
              <a:t>Seznámení s příčinami vzestupu Hitlera a strany NSDAP v Německu</a:t>
            </a:r>
          </a:p>
          <a:p>
            <a:pPr>
              <a:buFontTx/>
              <a:buChar char="-"/>
            </a:pPr>
            <a:r>
              <a:rPr lang="cs-CZ" sz="2300" dirty="0" smtClean="0"/>
              <a:t>Popis předválečného stavu (Mnichovská dohoda v roce 1938) a následného rozpoutání a průběhu druhé světové války</a:t>
            </a:r>
          </a:p>
          <a:p>
            <a:pPr>
              <a:buFontTx/>
              <a:buChar char="-"/>
            </a:pPr>
            <a:r>
              <a:rPr lang="cs-CZ" sz="2300" dirty="0" smtClean="0"/>
              <a:t>Popis života v době Protektorátu (1939 – 1945) a nacistické ideologie (koncentrační tábory)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</a:t>
            </a:r>
          </a:p>
          <a:p>
            <a:pPr marL="0" indent="0">
              <a:buNone/>
            </a:pPr>
            <a:r>
              <a:rPr lang="cs-CZ" sz="2300" b="1" u="sng" dirty="0" smtClean="0"/>
              <a:t>Praktické činnosti </a:t>
            </a:r>
            <a:r>
              <a:rPr lang="cs-CZ" sz="2300" dirty="0" smtClean="0"/>
              <a:t>– odpovědi na otázky jako kontrola zapamatování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si nových informací z učiva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3713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23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</a:p>
          <a:p>
            <a:pPr marL="0" indent="0">
              <a:buNone/>
            </a:pPr>
            <a:r>
              <a:rPr lang="cs-CZ" sz="2300" dirty="0" smtClean="0"/>
              <a:t>Výukový materiál doplňující učebnici:</a:t>
            </a:r>
          </a:p>
          <a:p>
            <a:pPr marL="0" indent="0">
              <a:buNone/>
            </a:pPr>
            <a:r>
              <a:rPr lang="cs-CZ" sz="2300" dirty="0" smtClean="0"/>
              <a:t>Mikulenková, Linda, Mgr. Lidé a čas: Člověk a jeho svět. Učebnice pro 4.a 5. ročník základní školy. </a:t>
            </a:r>
            <a:r>
              <a:rPr lang="cs-CZ" sz="2300" dirty="0" err="1" smtClean="0"/>
              <a:t>Prodos</a:t>
            </a:r>
            <a:r>
              <a:rPr lang="cs-CZ" sz="2300" dirty="0" smtClean="0"/>
              <a:t> spol. s. r. o., pedagogické nakladatelství. Kollárovo nám. 7, 722 00 Olomouc, 2010. Modrá řada učebnic. ISBN 978-80-7230-225-3</a:t>
            </a:r>
          </a:p>
          <a:p>
            <a:pPr marL="0" indent="0">
              <a:buNone/>
            </a:pPr>
            <a:endParaRPr lang="cs-CZ" sz="2300" dirty="0" smtClean="0"/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2"/>
              </a:rPr>
              <a:t>upload.wikimedia.org/wikipedia/commons/thumb/6/66/Adolf_Hitler-1933.jpg/173px-Adolf_Hitler-1933.jpg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3"/>
              </a:rPr>
              <a:t>upload.wikimedia.org/wikipedia/commons/thumb/c/c6/Bundesarchiv_Bild_183-2004-0813-500%2C_Deutsche_Truppen_in_Br%C3%BCnn.jpg/220px-Bundesarchiv_Bild_183-2004-0813-500%2C_Deutsche_Truppen_in_Br%C3%BCnn.jpg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4"/>
              </a:rPr>
              <a:t>upload.wikimedia.org/wikipedia/commons/thumb/9/97/D%C5%AFsledn%C3%A1_dvojjazy%C4%8Dnost_za_n%C4%9Bmeck%C3%A9_okupace.gif/220px-D%C5%AFsledn%C3%A1_dvojjazy%C4%8Dnost_za_n%C4%9Bmeck%C3%A9_okupace.gif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5"/>
              </a:rPr>
              <a:t>upload.wikimedia.org/wikipedia/commons/thumb/1/14/Protektorat_Bohmen-Mahren.png/220px-Protektorat_Bohmen-Mahren.png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6"/>
              </a:rPr>
              <a:t>upload.wikimedia.org/wikipedia/commons/thumb/7/7b/Auschwitz_Camp_de_Concentration.jpg/220px-Auschwitz_Camp_de_Concentration.jpg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7"/>
              </a:rPr>
              <a:t>upload.wikimedia.org/wikipedia/commons/thumb/3/3e/Horror_chamber_at_the_Buchenwald_concentration_camp_near_Jena%2C_Germany.jpg/220px-Horror_chamber_at_the_Buchenwald_concentration_camp_near_Jena%2C_Germany.jpg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</p:txBody>
      </p:sp>
    </p:spTree>
    <p:extLst>
      <p:ext uri="{BB962C8B-B14F-4D97-AF65-F5344CB8AC3E}">
        <p14:creationId xmlns:p14="http://schemas.microsoft.com/office/powerpoint/2010/main" val="197947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</TotalTime>
  <Words>1389</Words>
  <Application>Microsoft Office PowerPoint</Application>
  <PresentationFormat>Předvádění na obrazovce (4:3)</PresentationFormat>
  <Paragraphs>214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     Dvacáté století – druhá světová válka                                      a její důsledky</vt:lpstr>
      <vt:lpstr>Prezentace aplikace PowerPoint</vt:lpstr>
      <vt:lpstr>Dvacáté století – cesta k další válce </vt:lpstr>
      <vt:lpstr>Dvacáté století – cesta k další válce </vt:lpstr>
      <vt:lpstr>Dvacáté století – cesta k další válce </vt:lpstr>
      <vt:lpstr>Dvacáté století – cesta k další válce </vt:lpstr>
      <vt:lpstr>Dvacáté století – cesta k další válce </vt:lpstr>
      <vt:lpstr>Dvacáté století – druhá světová válka </vt:lpstr>
      <vt:lpstr>Dvacáté století – druhá světová válka </vt:lpstr>
      <vt:lpstr>Dvacáté století – druhá světová válka </vt:lpstr>
      <vt:lpstr>Dvacáté století – druhá světová válka </vt:lpstr>
      <vt:lpstr>Dvacáté století – druhá světová válka </vt:lpstr>
      <vt:lpstr>Dvacáté století – druhá světová válka </vt:lpstr>
      <vt:lpstr>Mgr. Renáta Jehličková 15. března 2012 Určeno pro 4.- 5.ročník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Dvacáté století – Druhá světová válka          a přechod k mírovému životu po ní</dc:title>
  <dc:creator>Renata Jehličková</dc:creator>
  <cp:lastModifiedBy>Renata Jehličková</cp:lastModifiedBy>
  <cp:revision>65</cp:revision>
  <dcterms:created xsi:type="dcterms:W3CDTF">2012-03-26T19:53:02Z</dcterms:created>
  <dcterms:modified xsi:type="dcterms:W3CDTF">2012-06-28T20:51:40Z</dcterms:modified>
</cp:coreProperties>
</file>