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270" r:id="rId3"/>
    <p:sldId id="256" r:id="rId4"/>
    <p:sldId id="257" r:id="rId5"/>
    <p:sldId id="258" r:id="rId6"/>
    <p:sldId id="259" r:id="rId7"/>
    <p:sldId id="267" r:id="rId8"/>
    <p:sldId id="260" r:id="rId9"/>
    <p:sldId id="261" r:id="rId10"/>
    <p:sldId id="265" r:id="rId11"/>
    <p:sldId id="264" r:id="rId12"/>
    <p:sldId id="262" r:id="rId13"/>
    <p:sldId id="266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9B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D1107A-ED31-4E9F-8AFD-C0C155559A4E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82A22-FE85-4A46-887C-3E4C54D24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/>
            </a:gs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</a:gsLst>
          <a:lin ang="15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55EC8-F0B0-4AA0-8BC9-CC2522F61765}" type="datetimeFigureOut">
              <a:rPr lang="cs-CZ" smtClean="0"/>
              <a:pPr/>
              <a:t>10.9.2012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95C28-4C7A-4314-93C9-B5968CC937C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4/42/Louis_Pasteur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d/dd/Actinomyces_israelii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9/95/Tonsillitis.jpg" TargetMode="External"/><Relationship Id="rId13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12" Type="http://schemas.openxmlformats.org/officeDocument/2006/relationships/hyperlink" Target="//upload.wikimedia.org/wikipedia/commons/e/e4/Streptococcus_pyogenes.jpg" TargetMode="External"/><Relationship Id="rId2" Type="http://schemas.openxmlformats.org/officeDocument/2006/relationships/hyperlink" Target="//upload.wikimedia.org/wikipedia/commons/9/93/Pneumokokken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4/4d/XR_chest_-_pneumonia_with_abscess_and_caverns_-_d0.jpg" TargetMode="External"/><Relationship Id="rId11" Type="http://schemas.openxmlformats.org/officeDocument/2006/relationships/image" Target="../media/image11.jpeg"/><Relationship Id="rId5" Type="http://schemas.openxmlformats.org/officeDocument/2006/relationships/image" Target="../media/image8.jpeg"/><Relationship Id="rId10" Type="http://schemas.openxmlformats.org/officeDocument/2006/relationships/hyperlink" Target="//upload.wikimedia.org/wikipedia/commons/f/fa/Scarlet_fever_2.jpg" TargetMode="External"/><Relationship Id="rId4" Type="http://schemas.openxmlformats.org/officeDocument/2006/relationships/hyperlink" Target="//upload.wikimedia.org/wikipedia/commons/1/15/Borrelia_burgdorferi-cropped.jpg" TargetMode="External"/><Relationship Id="rId9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d/de/Erythema-motilans.jpg" TargetMode="External"/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//upload.wikimedia.org/wikipedia/commons/0/08/Borrelia_cycl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6/61/Hektoen.jpg" TargetMode="External"/><Relationship Id="rId11" Type="http://schemas.openxmlformats.org/officeDocument/2006/relationships/image" Target="../media/image17.jpeg"/><Relationship Id="rId5" Type="http://schemas.openxmlformats.org/officeDocument/2006/relationships/image" Target="../media/image14.jpeg"/><Relationship Id="rId10" Type="http://schemas.openxmlformats.org/officeDocument/2006/relationships/hyperlink" Target="//upload.wikimedia.org/wikipedia/commons/3/34/Adult_deer_tick.jpg" TargetMode="External"/><Relationship Id="rId4" Type="http://schemas.openxmlformats.org/officeDocument/2006/relationships/hyperlink" Target="//upload.wikimedia.org/wikipedia/commons/b/b4/SalmonellaNIAID.jpg" TargetMode="External"/><Relationship Id="rId9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//upload.wikimedia.org/wikipedia/commons/b/bc/E_coli_at_10000x,_original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//upload.wikimedia.org/wikipedia/commons/5/5f/Tuinboon_stikstofknolletjes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eb2.mendelu.cz/af_221_multitext/vyziva_rostlin/images/biogenni_prvky/hlizka_rez.gif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Streptococcus_pyogenes.jpg?uselang=cs" TargetMode="External"/><Relationship Id="rId13" Type="http://schemas.openxmlformats.org/officeDocument/2006/relationships/hyperlink" Target="http://commons.wikimedia.org/wiki/File:Borrelia_cycle.jpg" TargetMode="External"/><Relationship Id="rId3" Type="http://schemas.openxmlformats.org/officeDocument/2006/relationships/hyperlink" Target="http://commons.wikimedia.org/wiki/File:Louis_Pasteur.jpg" TargetMode="External"/><Relationship Id="rId7" Type="http://schemas.openxmlformats.org/officeDocument/2006/relationships/hyperlink" Target="http://commons.wikimedia.org/wiki/File:Scarlet_fever_2.jpg?uselang=cs" TargetMode="External"/><Relationship Id="rId12" Type="http://schemas.openxmlformats.org/officeDocument/2006/relationships/hyperlink" Target="http://commons.wikimedia.org/wiki/File:Adult_deer_tick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Tonsillitis.jpg" TargetMode="External"/><Relationship Id="rId11" Type="http://schemas.openxmlformats.org/officeDocument/2006/relationships/hyperlink" Target="http://commons.wikimedia.org/wiki/File:Erythema-motilans.jpg" TargetMode="External"/><Relationship Id="rId5" Type="http://schemas.openxmlformats.org/officeDocument/2006/relationships/hyperlink" Target="http://commons.wikimedia.org/wiki/File:XR_chest_-_pneumonia_with_abscess_and_caverns_-_d0.jpg" TargetMode="External"/><Relationship Id="rId15" Type="http://schemas.openxmlformats.org/officeDocument/2006/relationships/hyperlink" Target="http://commons.wikimedia.org/wiki/File:Tuinboon_stikstofknolletjes.jpg" TargetMode="External"/><Relationship Id="rId10" Type="http://schemas.openxmlformats.org/officeDocument/2006/relationships/hyperlink" Target="http://commons.wikimedia.org/wiki/File:Hektoen.jpg?uselang=cs" TargetMode="External"/><Relationship Id="rId4" Type="http://schemas.openxmlformats.org/officeDocument/2006/relationships/hyperlink" Target="http://commons.wikimedia.org/wiki/File:Actinomyces_israelii.jpg" TargetMode="External"/><Relationship Id="rId9" Type="http://schemas.openxmlformats.org/officeDocument/2006/relationships/hyperlink" Target="http://commons.wikimedia.org/wiki/File:SalmonellaNIAID.jpg?uselang=cs" TargetMode="External"/><Relationship Id="rId14" Type="http://schemas.openxmlformats.org/officeDocument/2006/relationships/hyperlink" Target="http://commons.wikimedia.org/wiki/File:E_coli_at_10000x,_original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VY_32_INOVACE_XII_1_01_BAKTERIE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   </a:t>
            </a:r>
            <a:r>
              <a:rPr lang="cs-CZ" dirty="0" smtClean="0"/>
              <a:t>XII   </a:t>
            </a:r>
            <a:r>
              <a:rPr lang="cs-CZ" b="1" dirty="0" smtClean="0"/>
              <a:t>     Sada číslo:     </a:t>
            </a:r>
            <a:r>
              <a:rPr lang="cs-CZ" dirty="0" smtClean="0"/>
              <a:t>1 </a:t>
            </a:r>
            <a:r>
              <a:rPr lang="cs-CZ" b="1" dirty="0" smtClean="0"/>
              <a:t>       Pořadové číslo DUM: </a:t>
            </a:r>
            <a:r>
              <a:rPr lang="cs-CZ" dirty="0" smtClean="0"/>
              <a:t>01</a:t>
            </a:r>
            <a:r>
              <a:rPr lang="cs-CZ" b="1" dirty="0" smtClean="0"/>
              <a:t> 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Kateřina Zikmundová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Seznámení žáků s bakteriemi, rozšíření učiva o Louisu Pasteurovi  a bakteriálních onemocněních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Žák si uvědomí význam bakterií pro život, dokáže je zařadit do jednotlivých skupin, pochopí stavbu bakteriální buňky a seznámí se s objevy Louise Pasteura. 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b="1" dirty="0" smtClean="0"/>
              <a:t>Typická věková skupina: </a:t>
            </a:r>
            <a:r>
              <a:rPr lang="cs-CZ" dirty="0" smtClean="0"/>
              <a:t>6. ročník, 11 – 12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mikroorganismy, bakteriální buňka, bakteriologie, pasterace (pasterizace), Louis Pasteur, hygiena, antibiotika, preventivní očkování, </a:t>
            </a:r>
            <a:r>
              <a:rPr lang="cs-CZ" dirty="0" err="1" smtClean="0"/>
              <a:t>rozkladači</a:t>
            </a:r>
            <a:r>
              <a:rPr lang="cs-CZ" dirty="0" smtClean="0"/>
              <a:t> (</a:t>
            </a:r>
            <a:r>
              <a:rPr lang="cs-CZ" dirty="0" err="1" smtClean="0"/>
              <a:t>reducenti</a:t>
            </a:r>
            <a:r>
              <a:rPr lang="cs-CZ" dirty="0" smtClean="0"/>
              <a:t>), parazité, </a:t>
            </a:r>
            <a:r>
              <a:rPr lang="cs-CZ" dirty="0" err="1" smtClean="0"/>
              <a:t>symbionti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interaktivní tabule, prezentace</a:t>
            </a:r>
          </a:p>
          <a:p>
            <a:r>
              <a:rPr lang="cs-CZ" b="1" dirty="0" smtClean="0"/>
              <a:t>Potřebný čas pro výuku DUM: </a:t>
            </a:r>
            <a:r>
              <a:rPr lang="cs-CZ" dirty="0" smtClean="0"/>
              <a:t>45 minut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  <a:r>
              <a:rPr lang="cs-CZ" dirty="0" smtClean="0"/>
              <a:t> Žáci si formou prezentace rozšíří znalosti o bakteriích, seznámí se s jejich</a:t>
            </a:r>
            <a:r>
              <a:rPr lang="cs-CZ" smtClean="0"/>
              <a:t>, stavbou, tříděním, bakteriálními nemocemi a </a:t>
            </a:r>
            <a:r>
              <a:rPr lang="cs-CZ" dirty="0" smtClean="0"/>
              <a:t>s prací Louise Pasteura.</a:t>
            </a:r>
            <a:endParaRPr lang="cs-CZ" b="1" dirty="0" smtClean="0"/>
          </a:p>
          <a:p>
            <a:r>
              <a:rPr lang="cs-CZ" b="1" dirty="0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2400" cy="1470025"/>
          </a:xfrm>
        </p:spPr>
        <p:txBody>
          <a:bodyPr>
            <a:normAutofit/>
          </a:bodyPr>
          <a:lstStyle/>
          <a:p>
            <a:r>
              <a:rPr lang="cs-CZ" sz="8000" dirty="0" smtClean="0"/>
              <a:t>BAKTERIE</a:t>
            </a:r>
            <a:endParaRPr lang="cs-CZ" sz="8000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259632" y="4149080"/>
            <a:ext cx="6400800" cy="550912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BUNĚČNÁ FORMA ŽIVOTA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2204864"/>
            <a:ext cx="891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sinice</a:t>
            </a:r>
            <a:endParaRPr lang="cs-CZ" sz="2400" dirty="0"/>
          </a:p>
        </p:txBody>
      </p:sp>
      <p:pic>
        <p:nvPicPr>
          <p:cNvPr id="8198" name="Picture 6" descr="http://i.idnes.cz/11/054/cl6/MLA3b7fc5_profimedia_00413595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869160"/>
            <a:ext cx="2880320" cy="164589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851920" y="6021288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bakterie E. </a:t>
            </a:r>
            <a:r>
              <a:rPr lang="cs-CZ" sz="2400" dirty="0" err="1" smtClean="0"/>
              <a:t>coli</a:t>
            </a:r>
            <a:endParaRPr lang="cs-CZ" sz="2400" dirty="0"/>
          </a:p>
        </p:txBody>
      </p:sp>
      <p:pic>
        <p:nvPicPr>
          <p:cNvPr id="8200" name="Picture 8" descr="sinic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281940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jednobuněčné organismy = MIKROORGANISMY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dirty="0" smtClean="0"/>
              <a:t>výskyt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půda, vzduch, voda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tropické i chladné oblasti</a:t>
            </a:r>
            <a:r>
              <a:rPr lang="cs-CZ" sz="2400" dirty="0"/>
              <a:t> </a:t>
            </a:r>
            <a:r>
              <a:rPr lang="cs-CZ" sz="2400" dirty="0" smtClean="0"/>
              <a:t>mírného pásu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žijí uvnitř těl organismů i člověka</a:t>
            </a:r>
          </a:p>
          <a:p>
            <a:pPr lvl="1">
              <a:buNone/>
            </a:pPr>
            <a:endParaRPr lang="cs-CZ" sz="2000" dirty="0" smtClean="0"/>
          </a:p>
          <a:p>
            <a:pPr marL="457200" indent="-457200"/>
            <a:r>
              <a:rPr lang="cs-CZ" sz="2400" dirty="0" smtClean="0"/>
              <a:t>životní prostředí</a:t>
            </a:r>
          </a:p>
          <a:p>
            <a:pPr marL="857250" lvl="1" indent="-457200">
              <a:buFont typeface="Wingdings" pitchFamily="2" charset="2"/>
              <a:buChar char="§"/>
            </a:pPr>
            <a:r>
              <a:rPr lang="cs-CZ" sz="2400" dirty="0" smtClean="0"/>
              <a:t>vlhko, teplo, organické látky (některé i anorganické)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bakteriální buňky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jádro nemá jaderný obal</a:t>
            </a:r>
            <a:endParaRPr lang="cs-CZ" dirty="0"/>
          </a:p>
        </p:txBody>
      </p:sp>
      <p:pic>
        <p:nvPicPr>
          <p:cNvPr id="4" name="Obrázek 3" descr="skenování0027.jpg"/>
          <p:cNvPicPr>
            <a:picLocks noChangeAspect="1"/>
          </p:cNvPicPr>
          <p:nvPr/>
        </p:nvPicPr>
        <p:blipFill>
          <a:blip r:embed="rId2" cstate="print"/>
          <a:srcRect l="11361" t="50000" r="58280" b="23148"/>
          <a:stretch>
            <a:fillRect/>
          </a:stretch>
        </p:blipFill>
        <p:spPr>
          <a:xfrm rot="10800000">
            <a:off x="2555776" y="2204864"/>
            <a:ext cx="3710111" cy="4312669"/>
          </a:xfrm>
          <a:prstGeom prst="rect">
            <a:avLst/>
          </a:prstGeo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Louis Pasteur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27.12.1822 – 28. 9. 1895</a:t>
            </a:r>
          </a:p>
          <a:p>
            <a:r>
              <a:rPr lang="cs-CZ" sz="2400" dirty="0" smtClean="0"/>
              <a:t>zakladatel oboru BAKTERIOLOGIE</a:t>
            </a:r>
          </a:p>
          <a:p>
            <a:r>
              <a:rPr lang="cs-CZ" sz="2400" dirty="0" smtClean="0"/>
              <a:t>pěstoval mikroorganismy v laboratoři, ke snížení jejich počtu ve vzorku použil krátké zahřátí na teplotu nižší než 100 °C</a:t>
            </a:r>
          </a:p>
          <a:p>
            <a:pPr>
              <a:buNone/>
            </a:pPr>
            <a:r>
              <a:rPr lang="cs-CZ" sz="2400" dirty="0" smtClean="0"/>
              <a:t>			     METODA PASTERIZACE = PASTERACE</a:t>
            </a:r>
          </a:p>
          <a:p>
            <a:r>
              <a:rPr lang="cs-CZ" sz="2400" dirty="0" smtClean="0"/>
              <a:t>vytvořil očkovací látku proti vzteklině</a:t>
            </a:r>
          </a:p>
          <a:p>
            <a:r>
              <a:rPr lang="cs-CZ" sz="2400" dirty="0" smtClean="0"/>
              <a:t>zakladatel preventivního očkování</a:t>
            </a:r>
          </a:p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1331640" y="3501008"/>
            <a:ext cx="1224136" cy="72008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314" name="Picture 2" descr="File:Louis Pasteu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005064"/>
            <a:ext cx="2088232" cy="24867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925144"/>
          </a:xfrm>
        </p:spPr>
        <p:txBody>
          <a:bodyPr>
            <a:normAutofit fontScale="70000" lnSpcReduction="20000"/>
          </a:bodyPr>
          <a:lstStyle/>
          <a:p>
            <a:r>
              <a:rPr lang="cs-CZ" sz="3400" dirty="0" smtClean="0"/>
              <a:t>hygiena</a:t>
            </a:r>
          </a:p>
          <a:p>
            <a:r>
              <a:rPr lang="cs-CZ" sz="3400" dirty="0" smtClean="0"/>
              <a:t>antibiotika</a:t>
            </a:r>
          </a:p>
          <a:p>
            <a:pPr lvl="1"/>
            <a:r>
              <a:rPr lang="cs-CZ" dirty="0" smtClean="0"/>
              <a:t>používána od roku 1928, kdy objevil Alexander </a:t>
            </a:r>
            <a:r>
              <a:rPr lang="cs-CZ" dirty="0" err="1" smtClean="0"/>
              <a:t>Fleming</a:t>
            </a:r>
            <a:r>
              <a:rPr lang="cs-CZ" dirty="0" smtClean="0"/>
              <a:t> penicilin</a:t>
            </a:r>
          </a:p>
          <a:p>
            <a:pPr lvl="1"/>
            <a:r>
              <a:rPr lang="cs-CZ" dirty="0" smtClean="0"/>
              <a:t>širokospektrá (zabírají na více bakterií) a </a:t>
            </a:r>
            <a:r>
              <a:rPr lang="cs-CZ" dirty="0" err="1" smtClean="0"/>
              <a:t>úzkospektrá</a:t>
            </a:r>
            <a:r>
              <a:rPr lang="cs-CZ" dirty="0" smtClean="0"/>
              <a:t> (zaměřena na jeden druh bakterie)</a:t>
            </a:r>
          </a:p>
          <a:p>
            <a:pPr lvl="1"/>
            <a:endParaRPr lang="cs-CZ" sz="2000" dirty="0" smtClean="0"/>
          </a:p>
          <a:p>
            <a:r>
              <a:rPr lang="cs-CZ" sz="3400" dirty="0" smtClean="0"/>
              <a:t>očkování </a:t>
            </a:r>
          </a:p>
          <a:p>
            <a:pPr lvl="1"/>
            <a:r>
              <a:rPr lang="cs-CZ" sz="3100" dirty="0" smtClean="0"/>
              <a:t>povinné</a:t>
            </a:r>
          </a:p>
          <a:p>
            <a:pPr lvl="2"/>
            <a:r>
              <a:rPr lang="cs-CZ" sz="2600" b="1" dirty="0" smtClean="0"/>
              <a:t>záškrt</a:t>
            </a:r>
            <a:r>
              <a:rPr lang="cs-CZ" sz="2600" dirty="0" smtClean="0"/>
              <a:t> </a:t>
            </a:r>
          </a:p>
          <a:p>
            <a:pPr lvl="2"/>
            <a:r>
              <a:rPr lang="cs-CZ" sz="2600" b="1" dirty="0" smtClean="0"/>
              <a:t>tetanus</a:t>
            </a:r>
            <a:r>
              <a:rPr lang="cs-CZ" sz="2600" dirty="0" smtClean="0"/>
              <a:t> </a:t>
            </a:r>
          </a:p>
          <a:p>
            <a:pPr lvl="2"/>
            <a:r>
              <a:rPr lang="cs-CZ" sz="2600" b="1" dirty="0" smtClean="0"/>
              <a:t>dávivý (černý) kašel</a:t>
            </a:r>
            <a:endParaRPr lang="cs-CZ" sz="2600" dirty="0" smtClean="0"/>
          </a:p>
          <a:p>
            <a:pPr lvl="2"/>
            <a:r>
              <a:rPr lang="cs-CZ" sz="2600" b="1" dirty="0" err="1" smtClean="0"/>
              <a:t>Haemophilus</a:t>
            </a:r>
            <a:r>
              <a:rPr lang="cs-CZ" sz="2600" b="1" dirty="0" smtClean="0"/>
              <a:t> </a:t>
            </a:r>
            <a:r>
              <a:rPr lang="cs-CZ" sz="2600" b="1" dirty="0" err="1" smtClean="0"/>
              <a:t>influenzae</a:t>
            </a:r>
            <a:r>
              <a:rPr lang="cs-CZ" sz="2600" b="1" dirty="0" smtClean="0"/>
              <a:t> B</a:t>
            </a:r>
            <a:r>
              <a:rPr lang="cs-CZ" sz="2600" dirty="0" smtClean="0"/>
              <a:t> (zápal plic a zánět mozkových blan) </a:t>
            </a:r>
          </a:p>
          <a:p>
            <a:pPr lvl="2">
              <a:buNone/>
            </a:pPr>
            <a:endParaRPr lang="cs-CZ" sz="1600" dirty="0" smtClean="0"/>
          </a:p>
          <a:p>
            <a:pPr lvl="1"/>
            <a:r>
              <a:rPr lang="cs-CZ" sz="3100" dirty="0" smtClean="0"/>
              <a:t>proti tuberkulóze bylo v roce 2010 vyřazeno z povinného očkování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ROZKLADAČI (REDUCENTI)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přijímají organické látky z odumřelých těl jiných organismů (rozkládají spadané listí, starou trávu, těla živočichů a rostlin)</a:t>
            </a:r>
          </a:p>
          <a:p>
            <a:r>
              <a:rPr lang="cs-CZ" sz="2400" dirty="0" smtClean="0"/>
              <a:t>zajišťují oběh látky v přírodě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3923928" y="5877272"/>
            <a:ext cx="1609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err="1" smtClean="0"/>
              <a:t>Aktinobakterie</a:t>
            </a:r>
            <a:endParaRPr lang="cs-CZ" dirty="0"/>
          </a:p>
        </p:txBody>
      </p:sp>
      <p:pic>
        <p:nvPicPr>
          <p:cNvPr id="11266" name="Picture 2" descr="File:Actinomyces israelii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717032"/>
            <a:ext cx="3171629" cy="20536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PARAZITÉ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žijí v živých tělech svých hostitelů</a:t>
            </a:r>
          </a:p>
          <a:p>
            <a:r>
              <a:rPr lang="cs-CZ" sz="2400" dirty="0" smtClean="0"/>
              <a:t>jsou původci chorob </a:t>
            </a:r>
          </a:p>
          <a:p>
            <a:r>
              <a:rPr lang="cs-CZ" sz="2400" u="sng" dirty="0" smtClean="0"/>
              <a:t>onemocnění</a:t>
            </a:r>
          </a:p>
          <a:p>
            <a:endParaRPr lang="cs-CZ" sz="2400" u="sng" dirty="0" smtClean="0"/>
          </a:p>
          <a:p>
            <a:endParaRPr lang="cs-CZ" sz="2400" u="sng" dirty="0" smtClean="0"/>
          </a:p>
          <a:p>
            <a:endParaRPr lang="cs-CZ" sz="2400" u="sng" dirty="0" smtClean="0"/>
          </a:p>
          <a:p>
            <a:r>
              <a:rPr lang="cs-CZ" sz="2400" u="sng" dirty="0" smtClean="0"/>
              <a:t>léčení</a:t>
            </a:r>
            <a:r>
              <a:rPr lang="cs-CZ" sz="2400" dirty="0" smtClean="0"/>
              <a:t> – antibiotika (předepíše lékař)</a:t>
            </a:r>
          </a:p>
          <a:p>
            <a:r>
              <a:rPr lang="cs-CZ" sz="2400" u="sng" dirty="0" smtClean="0"/>
              <a:t>ochrana</a:t>
            </a:r>
            <a:r>
              <a:rPr lang="cs-CZ" sz="2400" dirty="0" smtClean="0"/>
              <a:t> </a:t>
            </a:r>
          </a:p>
          <a:p>
            <a:pPr lvl="1"/>
            <a:r>
              <a:rPr lang="cs-CZ" sz="2000" dirty="0" smtClean="0"/>
              <a:t>důležité předcházet onemocněním dodržováním hygieny správným skladováním a úpravou potravin (mohou být zdrojem nákazy)</a:t>
            </a:r>
          </a:p>
          <a:p>
            <a:pPr lvl="1"/>
            <a:r>
              <a:rPr lang="cs-CZ" sz="2000" dirty="0" smtClean="0"/>
              <a:t>ovoce a zeleninu je nutné mýt před jídlem</a:t>
            </a:r>
          </a:p>
          <a:p>
            <a:pPr lvl="1"/>
            <a:endParaRPr lang="cs-CZ" sz="2000" dirty="0" smtClean="0"/>
          </a:p>
          <a:p>
            <a:endParaRPr lang="cs-CZ" sz="2400" u="sng" dirty="0"/>
          </a:p>
        </p:txBody>
      </p:sp>
      <p:sp>
        <p:nvSpPr>
          <p:cNvPr id="4" name="Obdélník 3"/>
          <p:cNvSpPr/>
          <p:nvPr/>
        </p:nvSpPr>
        <p:spPr>
          <a:xfrm>
            <a:off x="827584" y="2708920"/>
            <a:ext cx="4824536" cy="1200329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angína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spála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zápal plic 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tuberkulóza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salmonelóza</a:t>
            </a:r>
          </a:p>
          <a:p>
            <a:pPr lvl="1">
              <a:buFont typeface="Wingdings" pitchFamily="2" charset="2"/>
              <a:buChar char="§"/>
            </a:pPr>
            <a:r>
              <a:rPr lang="cs-CZ" sz="2400" dirty="0" smtClean="0"/>
              <a:t> borelióza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2492896"/>
            <a:ext cx="3635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pneumokok - shluk bakterií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6021288"/>
            <a:ext cx="29725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oboustranný zápal plic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60232" y="2708920"/>
            <a:ext cx="242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bakterie boreliózy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32041" y="472514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spála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139952" y="213285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angína</a:t>
            </a:r>
            <a:endParaRPr lang="cs-CZ" sz="2400" dirty="0"/>
          </a:p>
        </p:txBody>
      </p:sp>
      <p:pic>
        <p:nvPicPr>
          <p:cNvPr id="9218" name="Picture 2" descr="File:Pneumokokke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21600" t="15491" r="23321"/>
          <a:stretch>
            <a:fillRect/>
          </a:stretch>
        </p:blipFill>
        <p:spPr bwMode="auto">
          <a:xfrm>
            <a:off x="467544" y="260648"/>
            <a:ext cx="1989398" cy="21279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20" name="Picture 4" descr="Slika:Borrelia burgdorferi-cropped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8740" r="3863" b="13875"/>
          <a:stretch>
            <a:fillRect/>
          </a:stretch>
        </p:blipFill>
        <p:spPr bwMode="auto">
          <a:xfrm>
            <a:off x="6372200" y="188640"/>
            <a:ext cx="2160240" cy="24302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22" name="Picture 6" descr="File:XR chest - pneumonia with abscess and caverns - d0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140968"/>
            <a:ext cx="3024336" cy="27489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24" name="Picture 8" descr="File:Tonsillitis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 l="6724" t="7240" r="7783" b="23460"/>
          <a:stretch>
            <a:fillRect/>
          </a:stretch>
        </p:blipFill>
        <p:spPr bwMode="auto">
          <a:xfrm>
            <a:off x="2699792" y="476672"/>
            <a:ext cx="2563485" cy="15841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26" name="Picture 10" descr="File:Scarlet fever 2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 t="27720" b="31961"/>
          <a:stretch>
            <a:fillRect/>
          </a:stretch>
        </p:blipFill>
        <p:spPr bwMode="auto">
          <a:xfrm>
            <a:off x="3707904" y="3140968"/>
            <a:ext cx="2946797" cy="15841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228" name="Picture 12" descr="File:Streptococcus pyogenes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84168" y="4221088"/>
            <a:ext cx="2562225" cy="18383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TextovéPole 17"/>
          <p:cNvSpPr txBox="1"/>
          <p:nvPr/>
        </p:nvSpPr>
        <p:spPr>
          <a:xfrm>
            <a:off x="4067944" y="5589240"/>
            <a:ext cx="1925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bakterie spály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File:Borrelia cycl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1513" t="11498" r="11737"/>
          <a:stretch>
            <a:fillRect/>
          </a:stretch>
        </p:blipFill>
        <p:spPr bwMode="auto">
          <a:xfrm>
            <a:off x="1763688" y="4293096"/>
            <a:ext cx="2880320" cy="22170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3563888" y="2708920"/>
            <a:ext cx="28341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bakterie salmonelózy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36096" y="6021288"/>
            <a:ext cx="13288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borelióza</a:t>
            </a:r>
            <a:endParaRPr lang="cs-CZ" sz="2400" dirty="0"/>
          </a:p>
        </p:txBody>
      </p:sp>
      <p:pic>
        <p:nvPicPr>
          <p:cNvPr id="8194" name="Picture 2" descr="File:SalmonellaNIAID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b="18712"/>
          <a:stretch>
            <a:fillRect/>
          </a:stretch>
        </p:blipFill>
        <p:spPr bwMode="auto">
          <a:xfrm>
            <a:off x="755576" y="260648"/>
            <a:ext cx="3377994" cy="23042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6" name="Picture 4" descr="File:Hektoen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 t="4612" b="12366"/>
          <a:stretch>
            <a:fillRect/>
          </a:stretch>
        </p:blipFill>
        <p:spPr bwMode="auto">
          <a:xfrm>
            <a:off x="5004048" y="332656"/>
            <a:ext cx="2592288" cy="21702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200" name="Picture 8" descr="File:Erythema-motilans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60032" y="3501008"/>
            <a:ext cx="2884640" cy="23357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202" name="Picture 10" descr="File:Adult deer tick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 l="16271" t="17320" r="15775" b="4561"/>
          <a:stretch>
            <a:fillRect/>
          </a:stretch>
        </p:blipFill>
        <p:spPr bwMode="auto">
          <a:xfrm>
            <a:off x="395536" y="3284984"/>
            <a:ext cx="1672444" cy="21602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2195736" y="3789040"/>
            <a:ext cx="1827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klíště obecné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SYMBIONTI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363272" cy="4968552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bakterie organismům prospívající</a:t>
            </a:r>
          </a:p>
          <a:p>
            <a:r>
              <a:rPr lang="cs-CZ" sz="2400" dirty="0" smtClean="0"/>
              <a:t>žijí v soužití vzájemně prospěšném = SYMBIÓZA</a:t>
            </a:r>
          </a:p>
          <a:p>
            <a:r>
              <a:rPr lang="cs-CZ" sz="2400" dirty="0" smtClean="0"/>
              <a:t>v </a:t>
            </a:r>
            <a:r>
              <a:rPr lang="cs-CZ" sz="2400" u="sng" dirty="0" smtClean="0"/>
              <a:t>hlízkách na kořenech</a:t>
            </a:r>
            <a:r>
              <a:rPr lang="cs-CZ" sz="2400" dirty="0" smtClean="0"/>
              <a:t> jetele, hrachu, fazolu žijí bakterie, které vážou vzdušný , obohacují půdu o dusíkaté sloučeniny</a:t>
            </a:r>
          </a:p>
          <a:p>
            <a:r>
              <a:rPr lang="cs-CZ" sz="2400" dirty="0" smtClean="0"/>
              <a:t>skot (býložravci) mají </a:t>
            </a:r>
            <a:r>
              <a:rPr lang="cs-CZ" sz="2400" u="sng" dirty="0" smtClean="0"/>
              <a:t>v trávicím traktu </a:t>
            </a:r>
            <a:r>
              <a:rPr lang="cs-CZ" sz="2400" dirty="0" smtClean="0"/>
              <a:t>bakterii pomáhající trávit rostlinnou potravu</a:t>
            </a:r>
          </a:p>
          <a:p>
            <a:r>
              <a:rPr lang="cs-CZ" sz="2400" u="sng" dirty="0" smtClean="0"/>
              <a:t>člověk</a:t>
            </a:r>
          </a:p>
          <a:p>
            <a:pPr lvl="1"/>
            <a:r>
              <a:rPr lang="cs-CZ" sz="2000" dirty="0" smtClean="0"/>
              <a:t>ve střevech </a:t>
            </a:r>
          </a:p>
          <a:p>
            <a:pPr lvl="1"/>
            <a:r>
              <a:rPr lang="cs-CZ" sz="2000" dirty="0" smtClean="0"/>
              <a:t>ve slinách v dutině ústní  </a:t>
            </a:r>
            <a:br>
              <a:rPr lang="cs-CZ" sz="2000" dirty="0" smtClean="0"/>
            </a:br>
            <a:r>
              <a:rPr lang="cs-CZ" sz="2000" dirty="0" smtClean="0"/>
              <a:t>(1 kapka hlenu = několik tisíc bakterií)</a:t>
            </a:r>
          </a:p>
          <a:p>
            <a:pPr lvl="1">
              <a:buNone/>
            </a:pPr>
            <a:endParaRPr lang="cs-CZ" sz="2000" dirty="0" smtClean="0"/>
          </a:p>
          <a:p>
            <a:r>
              <a:rPr lang="cs-CZ" sz="2400" dirty="0" smtClean="0"/>
              <a:t>v čistírnách odpadcích se využívá bakterií, které mohou žít bez vzdušného kyslíku</a:t>
            </a:r>
          </a:p>
          <a:p>
            <a:endParaRPr lang="cs-CZ" dirty="0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236296" y="4293096"/>
            <a:ext cx="176368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Escherichia</a:t>
            </a:r>
            <a:r>
              <a:rPr kumimoji="0" lang="cs-CZ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</a:t>
            </a:r>
            <a:r>
              <a:rPr kumimoji="0" lang="cs-CZ" sz="140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coli</a:t>
            </a:r>
            <a:r>
              <a:rPr kumimoji="0" lang="cs-CZ" sz="140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cs typeface="Arial" pitchFamily="34" charset="0"/>
              </a:rPr>
              <a:t> </a:t>
            </a:r>
          </a:p>
        </p:txBody>
      </p:sp>
      <p:pic>
        <p:nvPicPr>
          <p:cNvPr id="7170" name="Picture 2" descr="File:E coli at 10000x, origina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2285" t="10392"/>
          <a:stretch>
            <a:fillRect/>
          </a:stretch>
        </p:blipFill>
        <p:spPr bwMode="auto">
          <a:xfrm>
            <a:off x="5220072" y="3645024"/>
            <a:ext cx="2088232" cy="15519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5157192"/>
            <a:ext cx="4367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/>
              <a:t>Kořeny bobu obecného s hlízkami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4572000" y="1556792"/>
            <a:ext cx="3816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Podélný řez hlízkou luštěniny</a:t>
            </a:r>
            <a:endParaRPr lang="cs-CZ" sz="2400" dirty="0"/>
          </a:p>
        </p:txBody>
      </p:sp>
      <p:pic>
        <p:nvPicPr>
          <p:cNvPr id="6146" name="Picture 2" descr="File:Tuinboon stikstofknolletje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84784"/>
            <a:ext cx="3717275" cy="3516661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4355976" y="292494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hlinkClick r:id="rId4"/>
              </a:rPr>
              <a:t>http://web2.mendelu.cz/</a:t>
            </a:r>
            <a:r>
              <a:rPr lang="cs-CZ" dirty="0" err="1" smtClean="0">
                <a:hlinkClick r:id="rId4"/>
              </a:rPr>
              <a:t>af</a:t>
            </a:r>
            <a:r>
              <a:rPr lang="cs-CZ" dirty="0" smtClean="0">
                <a:hlinkClick r:id="rId4"/>
              </a:rPr>
              <a:t>_221_</a:t>
            </a:r>
            <a:r>
              <a:rPr lang="cs-CZ" dirty="0" err="1" smtClean="0">
                <a:hlinkClick r:id="rId4"/>
              </a:rPr>
              <a:t>multitext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vyziva</a:t>
            </a:r>
            <a:r>
              <a:rPr lang="cs-CZ" dirty="0" smtClean="0">
                <a:hlinkClick r:id="rId4"/>
              </a:rPr>
              <a:t>_rostlin/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biogenni</a:t>
            </a:r>
            <a:r>
              <a:rPr lang="cs-CZ" dirty="0" smtClean="0">
                <a:hlinkClick r:id="rId4"/>
              </a:rPr>
              <a:t>_prvky/</a:t>
            </a:r>
            <a:r>
              <a:rPr lang="cs-CZ" dirty="0" err="1" smtClean="0">
                <a:hlinkClick r:id="rId4"/>
              </a:rPr>
              <a:t>hlizka</a:t>
            </a:r>
            <a:r>
              <a:rPr lang="cs-CZ" dirty="0" smtClean="0">
                <a:hlinkClick r:id="rId4"/>
              </a:rPr>
              <a:t>_rez.</a:t>
            </a:r>
            <a:r>
              <a:rPr lang="cs-CZ" dirty="0" err="1" smtClean="0">
                <a:hlinkClick r:id="rId4"/>
              </a:rPr>
              <a:t>gif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5184576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sz="2900" dirty="0" smtClean="0"/>
              <a:t>Autorem materiálu a všech jeho částí, není-li uvedeno jinak, je Mgr. Kateřina Zikmundová.</a:t>
            </a:r>
          </a:p>
          <a:p>
            <a:pPr>
              <a:buNone/>
            </a:pPr>
            <a:endParaRPr lang="cs-CZ" sz="2900" dirty="0" smtClean="0"/>
          </a:p>
          <a:p>
            <a:pPr>
              <a:buNone/>
            </a:pPr>
            <a:r>
              <a:rPr lang="cs-CZ" sz="2900" dirty="0" smtClean="0"/>
              <a:t>literatura: ČERNÍK Vladimír, HAMERSKÁ Marta, MARTINEC Zdeněk, VANĚK Jan. Přírodopis 6 - Zoologie a botanika pro ZŠ. Praha: </a:t>
            </a:r>
            <a:r>
              <a:rPr lang="cs-CZ" sz="2900" dirty="0" err="1" smtClean="0"/>
              <a:t>Nakl</a:t>
            </a:r>
            <a:r>
              <a:rPr lang="cs-CZ" sz="2900" dirty="0" smtClean="0"/>
              <a:t>. SPN, 2007.</a:t>
            </a:r>
          </a:p>
          <a:p>
            <a:endParaRPr lang="cs-CZ" sz="2400" dirty="0" smtClean="0">
              <a:hlinkClick r:id="rId3"/>
            </a:endParaRPr>
          </a:p>
          <a:p>
            <a:endParaRPr lang="cs-CZ" sz="2600" dirty="0" smtClean="0">
              <a:hlinkClick r:id="rId3"/>
            </a:endParaRPr>
          </a:p>
          <a:p>
            <a:r>
              <a:rPr lang="cs-CZ" sz="2600" dirty="0" smtClean="0">
                <a:hlinkClick r:id="rId3"/>
              </a:rPr>
              <a:t>http://commons.wikimedia.org/wiki/File:Louis_Pasteur.jpg</a:t>
            </a:r>
            <a:endParaRPr lang="cs-CZ" sz="2600" dirty="0" smtClean="0"/>
          </a:p>
          <a:p>
            <a:r>
              <a:rPr lang="cs-CZ" sz="2600" dirty="0" smtClean="0">
                <a:hlinkClick r:id="rId4"/>
              </a:rPr>
              <a:t>http://commons.wikimedia.org/wiki/File:Actinomyces_israelii.jpg</a:t>
            </a:r>
            <a:endParaRPr lang="cs-CZ" sz="2600" dirty="0" smtClean="0"/>
          </a:p>
          <a:p>
            <a:r>
              <a:rPr lang="cs-CZ" sz="2600" dirty="0" smtClean="0">
                <a:hlinkClick r:id="rId5"/>
              </a:rPr>
              <a:t>http://commons.wikimedia.org/wiki/File:XR_chest_-_pneumonia_with_abscess_and_caverns_-_d0.jpg</a:t>
            </a:r>
            <a:endParaRPr lang="cs-CZ" sz="2600" dirty="0" smtClean="0"/>
          </a:p>
          <a:p>
            <a:r>
              <a:rPr lang="cs-CZ" sz="2600" dirty="0" smtClean="0">
                <a:hlinkClick r:id="rId6"/>
              </a:rPr>
              <a:t>http://commons.wikimedia.org/wiki/File:Tonsillitis.jpg</a:t>
            </a:r>
            <a:endParaRPr lang="cs-CZ" sz="2600" dirty="0" smtClean="0"/>
          </a:p>
          <a:p>
            <a:r>
              <a:rPr lang="cs-CZ" sz="2600" dirty="0" smtClean="0">
                <a:hlinkClick r:id="rId7"/>
              </a:rPr>
              <a:t>http://commons.wikimedia.org/wiki/File:Scarlet_fever_2.jpg?uselang=cs</a:t>
            </a:r>
            <a:endParaRPr lang="cs-CZ" sz="2600" dirty="0" smtClean="0"/>
          </a:p>
          <a:p>
            <a:r>
              <a:rPr lang="cs-CZ" sz="2600" dirty="0" smtClean="0">
                <a:hlinkClick r:id="rId8"/>
              </a:rPr>
              <a:t>http://commons.wikimedia.org/wiki/File:Streptococcus_pyogenes.jpg?uselang=cs</a:t>
            </a:r>
            <a:endParaRPr lang="cs-CZ" sz="2600" dirty="0" smtClean="0"/>
          </a:p>
          <a:p>
            <a:r>
              <a:rPr lang="cs-CZ" sz="2600" dirty="0" smtClean="0">
                <a:hlinkClick r:id="rId9"/>
              </a:rPr>
              <a:t>http://commons.wikimedia.org/wiki/File:SalmonellaNIAID.jpg?uselang=cs</a:t>
            </a:r>
            <a:endParaRPr lang="cs-CZ" sz="2600" dirty="0" smtClean="0"/>
          </a:p>
          <a:p>
            <a:r>
              <a:rPr lang="cs-CZ" sz="2600" dirty="0" smtClean="0">
                <a:hlinkClick r:id="rId10"/>
              </a:rPr>
              <a:t>http://commons.wikimedia.org/wiki/File:Hektoen.jpg?uselang=cs</a:t>
            </a:r>
            <a:endParaRPr lang="cs-CZ" sz="2600" dirty="0" smtClean="0"/>
          </a:p>
          <a:p>
            <a:r>
              <a:rPr lang="cs-CZ" sz="2600" dirty="0" smtClean="0">
                <a:hlinkClick r:id="rId11"/>
              </a:rPr>
              <a:t>http://commons.wikimedia.org/wiki/File:Erythema-motilans.jpg</a:t>
            </a:r>
            <a:endParaRPr lang="cs-CZ" sz="2600" dirty="0" smtClean="0"/>
          </a:p>
          <a:p>
            <a:r>
              <a:rPr lang="cs-CZ" sz="2600" dirty="0" smtClean="0">
                <a:hlinkClick r:id="rId12"/>
              </a:rPr>
              <a:t>http://commons.wikimedia.org/wiki/File:Adult_deer_tick.jpg</a:t>
            </a:r>
            <a:endParaRPr lang="cs-CZ" sz="2600" dirty="0" smtClean="0"/>
          </a:p>
          <a:p>
            <a:r>
              <a:rPr lang="cs-CZ" sz="2600" dirty="0" smtClean="0">
                <a:hlinkClick r:id="rId13"/>
              </a:rPr>
              <a:t>http://commons.wikimedia.org/wiki/File:Borrelia_cycle.jpg</a:t>
            </a:r>
            <a:endParaRPr lang="cs-CZ" sz="2600" dirty="0" smtClean="0"/>
          </a:p>
          <a:p>
            <a:r>
              <a:rPr lang="cs-CZ" sz="2600" dirty="0" smtClean="0">
                <a:hlinkClick r:id="rId14"/>
              </a:rPr>
              <a:t>http://commons.wikimedia.org/wiki/File:E_coli_at_10000x,_original.jpg?uselang=cs</a:t>
            </a:r>
            <a:endParaRPr lang="cs-CZ" sz="2600" dirty="0" smtClean="0"/>
          </a:p>
          <a:p>
            <a:r>
              <a:rPr lang="cs-CZ" sz="2600" dirty="0" smtClean="0">
                <a:hlinkClick r:id="rId15"/>
              </a:rPr>
              <a:t>http://commons.wikimedia.org/wiki/File:Tuinboon_stikstofknolletjes.jpg</a:t>
            </a:r>
            <a:endParaRPr lang="cs-CZ" sz="26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482</Words>
  <Application>Microsoft Office PowerPoint</Application>
  <PresentationFormat>Předvádění na obrazovce (4:3)</PresentationFormat>
  <Paragraphs>138</Paragraphs>
  <Slides>14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BAKTERIE</vt:lpstr>
      <vt:lpstr>BAKTERIE</vt:lpstr>
      <vt:lpstr>Stavba bakteriální buňky</vt:lpstr>
      <vt:lpstr>Louis Pasteur</vt:lpstr>
      <vt:lpstr>Obrana</vt:lpstr>
      <vt:lpstr>1. ROZKLADAČI (REDUCENTI)</vt:lpstr>
      <vt:lpstr>2. PARAZITÉ</vt:lpstr>
      <vt:lpstr>Snímek 10</vt:lpstr>
      <vt:lpstr>Snímek 11</vt:lpstr>
      <vt:lpstr>3. SYMBIONTI</vt:lpstr>
      <vt:lpstr>Snímek 13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BAKTERIE</dc:title>
  <dc:creator>Kateřina</dc:creator>
  <cp:lastModifiedBy>Kateřina</cp:lastModifiedBy>
  <cp:revision>38</cp:revision>
  <dcterms:created xsi:type="dcterms:W3CDTF">2011-10-27T13:33:52Z</dcterms:created>
  <dcterms:modified xsi:type="dcterms:W3CDTF">2012-09-10T16:05:31Z</dcterms:modified>
</cp:coreProperties>
</file>