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86" r:id="rId2"/>
    <p:sldId id="287" r:id="rId3"/>
    <p:sldId id="256" r:id="rId4"/>
    <p:sldId id="269" r:id="rId5"/>
    <p:sldId id="288" r:id="rId6"/>
    <p:sldId id="270" r:id="rId7"/>
    <p:sldId id="257" r:id="rId8"/>
    <p:sldId id="266" r:id="rId9"/>
    <p:sldId id="280" r:id="rId10"/>
    <p:sldId id="281" r:id="rId11"/>
    <p:sldId id="284" r:id="rId12"/>
    <p:sldId id="285" r:id="rId13"/>
    <p:sldId id="271" r:id="rId14"/>
    <p:sldId id="259" r:id="rId15"/>
    <p:sldId id="263" r:id="rId16"/>
    <p:sldId id="265" r:id="rId17"/>
    <p:sldId id="272" r:id="rId18"/>
    <p:sldId id="273" r:id="rId19"/>
    <p:sldId id="277" r:id="rId20"/>
    <p:sldId id="278" r:id="rId21"/>
    <p:sldId id="279" r:id="rId22"/>
    <p:sldId id="282" r:id="rId23"/>
    <p:sldId id="283" r:id="rId24"/>
    <p:sldId id="275" r:id="rId25"/>
    <p:sldId id="276" r:id="rId26"/>
    <p:sldId id="289" r:id="rId27"/>
    <p:sldId id="274" r:id="rId28"/>
    <p:sldId id="290" r:id="rId29"/>
    <p:sldId id="261" r:id="rId3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0BB795-3BD7-478A-A212-C4EE06EB09A3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D2036C-E670-41F3-900C-4E9DD84B0CA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69CC2AA-F961-479A-A3B2-DCD9B3D9D240}" type="slidenum">
              <a:rPr lang="cs-CZ" smtClean="0"/>
              <a:pPr>
                <a:defRPr/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001289-2715-45C9-ACB3-84ACD631881D}" type="slidenum">
              <a:rPr lang="cs-CZ" smtClean="0"/>
              <a:pPr>
                <a:defRPr/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4D096FC-5278-4211-9A1C-348DADAF6C00}" type="datetimeFigureOut">
              <a:rPr lang="cs-CZ" smtClean="0"/>
              <a:pPr/>
              <a:t>10.9.2012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A798E74-47A1-42C6-87CC-9DFBEB666FB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9/99/Hammerhead_shar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jpeg"/><Relationship Id="rId4" Type="http://schemas.openxmlformats.org/officeDocument/2006/relationships/hyperlink" Target="//upload.wikimedia.org/wikipedia/commons/c/c1/Sphyrna_mokarran_camden.jp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//upload.wikimedia.org/wikipedia/commons/5/56/White_shark.jpg" TargetMode="Externa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0/0a/Rhincodon_typus_fgbnms.jpg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8/8f/Bullshark_Beqa_Fiji_2007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7/7a/Tiburon_Toro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5/5c/Tigershark3.jpg" TargetMode="Externa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//upload.wikimedia.org/wikipedia/commons/e/ea/Prionace_glauca_1.jpg" TargetMode="Externa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//upload.wikimedia.org/wikipedia/commons/6/6e/Manta_birostris-Thailand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hyperlink" Target="//upload.wikimedia.org/wikipedia/commons/d/df/Manta_birostris-Thailand4.jpg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1/10/Torpedo_marmorata2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hyperlink" Target="//upload.wikimedia.org/wikipedia/commons/1/13/Torpedo_fuscomaculata2.jp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a/a6/Taeniura_lymma2a.jpg" TargetMode="Externa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f/fd/Amerikaanse_pijlstaartrog.jpg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//upload.wikimedia.org/wikipedia/commons/9/99/Hammerhead_shark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hyperlink" Target="//upload.wikimedia.org/wikipedia/commons/6/6e/Manta_birostris-Thailand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//upload.wikimedia.org/wikipedia/commons/a/a6/Taeniura_lymma2a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5/56/White_shark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//upload.wikimedia.org/wikipedia/commons/1/10/Torpedo_marmorata2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hyperlink" Target="//upload.wikimedia.org/wikipedia/commons/8/8f/Bullshark_Beqa_Fiji_2007.jpg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//upload.wikimedia.org/wikipedia/commons/f/fd/Amerikaanse_pijlstaartrog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hyperlink" Target="//upload.wikimedia.org/wikipedia/commons/0/0a/Rhincodon_typus_fgbnms.jpg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//upload.wikimedia.org/wikipedia/commons/5/5c/Tigershark3.jpg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jpeg"/><Relationship Id="rId4" Type="http://schemas.openxmlformats.org/officeDocument/2006/relationships/hyperlink" Target="//upload.wikimedia.org/wikipedia/commons/e/ea/Prionace_glauca_1.jpg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Lesser_electric_ray_(Narcine_bancroftii).jpg" TargetMode="External"/><Relationship Id="rId13" Type="http://schemas.openxmlformats.org/officeDocument/2006/relationships/hyperlink" Target="http://commons.wikimedia.org/wiki/File:Rhincodon_typus_fgbnms.jpg?uselang=cs" TargetMode="External"/><Relationship Id="rId3" Type="http://schemas.openxmlformats.org/officeDocument/2006/relationships/hyperlink" Target="http://commons.wikimedia.org/wiki/File:Sphyrna_mokarran_camden.jpg?uselang=de" TargetMode="External"/><Relationship Id="rId7" Type="http://schemas.openxmlformats.org/officeDocument/2006/relationships/hyperlink" Target="http://commons.wikimedia.org/wiki/File:Torpedo_marmorata2.jpg" TargetMode="External"/><Relationship Id="rId12" Type="http://schemas.openxmlformats.org/officeDocument/2006/relationships/hyperlink" Target="http://commons.wikimedia.org/wiki/File:Tiburon_Toro.jpg" TargetMode="External"/><Relationship Id="rId2" Type="http://schemas.openxmlformats.org/officeDocument/2006/relationships/hyperlink" Target="http://commons.wikimedia.org/wiki/File:Hammerhead_shar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Torpedo_fuscomaculata2.jpg" TargetMode="External"/><Relationship Id="rId11" Type="http://schemas.openxmlformats.org/officeDocument/2006/relationships/hyperlink" Target="http://commons.wikimedia.org/wiki/File:Bullshark_Beqa_Fiji_2007.jpg" TargetMode="External"/><Relationship Id="rId5" Type="http://schemas.openxmlformats.org/officeDocument/2006/relationships/hyperlink" Target="http://commons.wikimedia.org/wiki/File:Spotted_eagle_ray.jpg" TargetMode="External"/><Relationship Id="rId15" Type="http://schemas.openxmlformats.org/officeDocument/2006/relationships/hyperlink" Target="http://commons.wikimedia.org/wiki/File:Prionace_glauca_1.jpg?uselang=cs" TargetMode="External"/><Relationship Id="rId10" Type="http://schemas.openxmlformats.org/officeDocument/2006/relationships/hyperlink" Target="http://commons.wikimedia.org/wiki/File:White_shark.jpg" TargetMode="External"/><Relationship Id="rId4" Type="http://schemas.openxmlformats.org/officeDocument/2006/relationships/hyperlink" Target="http://commons.wikimedia.org/wiki/File:Manta_birostris-Thailand.jpg" TargetMode="External"/><Relationship Id="rId9" Type="http://schemas.openxmlformats.org/officeDocument/2006/relationships/hyperlink" Target="http://commons.wikimedia.org/wiki/File:Taeniura_lymma2a.jpg" TargetMode="External"/><Relationship Id="rId14" Type="http://schemas.openxmlformats.org/officeDocument/2006/relationships/hyperlink" Target="http://commons.wikimedia.org/wiki/File:Tigershark3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813" y="2133600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6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313" y="549275"/>
            <a:ext cx="3767137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065" name="TextovéPole 3"/>
          <p:cNvSpPr txBox="1">
            <a:spLocks noChangeArrowheads="1"/>
          </p:cNvSpPr>
          <p:nvPr/>
        </p:nvSpPr>
        <p:spPr bwMode="auto">
          <a:xfrm>
            <a:off x="1187450" y="4508500"/>
            <a:ext cx="712946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Název DUM</a:t>
            </a:r>
            <a:r>
              <a:rPr lang="cs-CZ" b="1"/>
              <a:t>:  </a:t>
            </a:r>
            <a:r>
              <a:rPr lang="cs-CZ" smtClean="0"/>
              <a:t>VY_32_INOVACE_XII_1_03_PARYBY</a:t>
            </a:r>
            <a:endParaRPr lang="cs-CZ" dirty="0"/>
          </a:p>
          <a:p>
            <a:endParaRPr lang="cs-CZ" b="1" dirty="0"/>
          </a:p>
          <a:p>
            <a:r>
              <a:rPr lang="cs-CZ" b="1" dirty="0"/>
              <a:t>Šablona číslo:    </a:t>
            </a:r>
            <a:r>
              <a:rPr lang="cs-CZ" b="1" dirty="0" smtClean="0"/>
              <a:t>XII        </a:t>
            </a:r>
            <a:r>
              <a:rPr lang="cs-CZ" b="1" dirty="0"/>
              <a:t>Sada číslo:      </a:t>
            </a:r>
            <a:r>
              <a:rPr lang="cs-CZ" b="1" dirty="0" smtClean="0"/>
              <a:t>1      </a:t>
            </a:r>
            <a:r>
              <a:rPr lang="cs-CZ" b="1" dirty="0"/>
              <a:t>Pořadové číslo DUM</a:t>
            </a:r>
            <a:r>
              <a:rPr lang="cs-CZ" b="1" dirty="0" smtClean="0"/>
              <a:t>: 03   </a:t>
            </a:r>
            <a:endParaRPr lang="cs-CZ" dirty="0"/>
          </a:p>
          <a:p>
            <a:endParaRPr lang="cs-CZ" b="1" dirty="0"/>
          </a:p>
          <a:p>
            <a:r>
              <a:rPr lang="cs-CZ" b="1" dirty="0"/>
              <a:t>Autor: </a:t>
            </a:r>
            <a:r>
              <a:rPr lang="cs-CZ" b="1" dirty="0" smtClean="0"/>
              <a:t> Mgr. Kateřina Zikmundová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Obdélník 3"/>
          <p:cNvSpPr>
            <a:spLocks noChangeArrowheads="1"/>
          </p:cNvSpPr>
          <p:nvPr/>
        </p:nvSpPr>
        <p:spPr bwMode="auto">
          <a:xfrm>
            <a:off x="827088" y="765175"/>
            <a:ext cx="7273925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Anotace</a:t>
            </a:r>
            <a:r>
              <a:rPr lang="cs-CZ" b="1" dirty="0" smtClean="0"/>
              <a:t>: </a:t>
            </a:r>
            <a:r>
              <a:rPr lang="cs-CZ" dirty="0" smtClean="0"/>
              <a:t>Seznámení s živočichy patřícími mezi paryby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Očekávaný výstup</a:t>
            </a:r>
            <a:r>
              <a:rPr lang="cs-CZ" b="1" dirty="0" smtClean="0"/>
              <a:t>: </a:t>
            </a:r>
            <a:r>
              <a:rPr lang="cs-CZ" dirty="0" smtClean="0"/>
              <a:t>Žák zná základní znaky paryb, stavbu těla, správně určí jednotlivé zástupce podle daného obrázku.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Druh učebního materiálu</a:t>
            </a:r>
            <a:r>
              <a:rPr lang="cs-CZ" b="1" dirty="0" smtClean="0"/>
              <a:t>: </a:t>
            </a:r>
            <a:r>
              <a:rPr lang="cs-CZ" dirty="0" smtClean="0"/>
              <a:t>prezentace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Typická věková skupina</a:t>
            </a:r>
            <a:r>
              <a:rPr lang="cs-CZ" b="1" dirty="0" smtClean="0"/>
              <a:t>: </a:t>
            </a:r>
            <a:r>
              <a:rPr lang="cs-CZ" dirty="0" smtClean="0"/>
              <a:t>7. ročník, 12 – 13 let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Klíčová slova</a:t>
            </a:r>
            <a:r>
              <a:rPr lang="cs-CZ" b="1" dirty="0" smtClean="0"/>
              <a:t>: </a:t>
            </a:r>
            <a:r>
              <a:rPr lang="cs-CZ" dirty="0" smtClean="0"/>
              <a:t>žraloci, rejnoci, chrupavčitá kostra, nesouměrná ocasní ploutev, žábry, postranní čára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Pomůcky a materiál</a:t>
            </a:r>
            <a:r>
              <a:rPr lang="cs-CZ" b="1" dirty="0" smtClean="0"/>
              <a:t>: </a:t>
            </a:r>
            <a:r>
              <a:rPr lang="cs-CZ" dirty="0" smtClean="0"/>
              <a:t>interaktivní tabule, prezentace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Potřebný čas pro výuku DUM</a:t>
            </a:r>
            <a:r>
              <a:rPr lang="cs-CZ" b="1" dirty="0" smtClean="0"/>
              <a:t>: </a:t>
            </a:r>
            <a:r>
              <a:rPr lang="cs-CZ" dirty="0" smtClean="0"/>
              <a:t>40 minut</a:t>
            </a:r>
            <a:endParaRPr lang="cs-CZ" dirty="0"/>
          </a:p>
          <a:p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Metodické zhodnocení a popis práce s digitálním učebním materiálem</a:t>
            </a:r>
            <a:r>
              <a:rPr lang="cs-CZ" b="1" dirty="0" smtClean="0"/>
              <a:t>: </a:t>
            </a:r>
            <a:r>
              <a:rPr lang="cs-CZ" dirty="0" smtClean="0"/>
              <a:t>Učitel při výkladu seznámí žáky se základními znaky vývojově staré skupiny paryb, vyvodí pojmy žraloci a rejnoci, vysvětlí stavbu těla,představí jednotlivé zástupce na obrázcích, hravou formou  pomocí možností interaktivní tabule učivo procvičí.</a:t>
            </a:r>
            <a:endParaRPr lang="cs-CZ" b="1" dirty="0"/>
          </a:p>
          <a:p>
            <a:r>
              <a:rPr lang="cs-CZ" b="1" dirty="0"/>
              <a:t>    </a:t>
            </a:r>
            <a:endParaRPr lang="cs-CZ" dirty="0"/>
          </a:p>
          <a:p>
            <a:endParaRPr lang="cs-CZ" b="1" dirty="0"/>
          </a:p>
          <a:p>
            <a:endParaRPr lang="cs-CZ" b="1" dirty="0"/>
          </a:p>
          <a:p>
            <a:endParaRPr lang="cs-CZ" b="1" dirty="0"/>
          </a:p>
          <a:p>
            <a:r>
              <a:rPr lang="cs-CZ" b="1" dirty="0"/>
              <a:t> 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420888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cs-CZ" sz="11000" dirty="0" smtClean="0"/>
              <a:t>PARYBY</a:t>
            </a:r>
            <a:endParaRPr lang="cs-CZ" sz="1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Znaky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vývojově stará skupina</a:t>
            </a:r>
          </a:p>
          <a:p>
            <a:r>
              <a:rPr lang="cs-CZ" dirty="0" smtClean="0"/>
              <a:t>chrupavčitá kostra</a:t>
            </a:r>
          </a:p>
          <a:p>
            <a:r>
              <a:rPr lang="cs-CZ" dirty="0" smtClean="0"/>
              <a:t>pět žaberních otvorů</a:t>
            </a:r>
          </a:p>
          <a:p>
            <a:r>
              <a:rPr lang="cs-CZ" dirty="0" smtClean="0"/>
              <a:t>žaberní otvory nejsou kryté skřelemi</a:t>
            </a:r>
          </a:p>
          <a:p>
            <a:r>
              <a:rPr lang="cs-CZ" dirty="0" smtClean="0"/>
              <a:t>ocasní ploutev nesouměrná</a:t>
            </a:r>
          </a:p>
          <a:p>
            <a:r>
              <a:rPr lang="cs-CZ" dirty="0" smtClean="0"/>
              <a:t>zuby v několika řadách – obnovují se</a:t>
            </a:r>
          </a:p>
          <a:p>
            <a:endParaRPr lang="cs-CZ" dirty="0" smtClean="0"/>
          </a:p>
          <a:p>
            <a:pPr lvl="1"/>
            <a:r>
              <a:rPr lang="cs-CZ" dirty="0" smtClean="0"/>
              <a:t>žraloci</a:t>
            </a:r>
          </a:p>
          <a:p>
            <a:pPr lvl="1"/>
            <a:r>
              <a:rPr lang="cs-CZ" dirty="0" smtClean="0"/>
              <a:t>rejnoci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Potrava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plankton </a:t>
            </a:r>
          </a:p>
          <a:p>
            <a:pPr lvl="1"/>
            <a:r>
              <a:rPr lang="cs-CZ" dirty="0" smtClean="0"/>
              <a:t>žralok obrovský</a:t>
            </a:r>
          </a:p>
          <a:p>
            <a:pPr lvl="1"/>
            <a:r>
              <a:rPr lang="cs-CZ" dirty="0" smtClean="0"/>
              <a:t>rejnok manta</a:t>
            </a:r>
          </a:p>
          <a:p>
            <a:r>
              <a:rPr lang="cs-CZ" dirty="0" smtClean="0"/>
              <a:t>lovci (ryby, savci, atd.)</a:t>
            </a:r>
          </a:p>
          <a:p>
            <a:pPr lvl="1"/>
            <a:r>
              <a:rPr lang="cs-CZ" dirty="0" smtClean="0"/>
              <a:t>žralok bílý, žralok bělavý, kladivoun, žralok tygří, žralok modrý, žralok citrónový, </a:t>
            </a:r>
          </a:p>
          <a:p>
            <a:pPr lvl="1"/>
            <a:r>
              <a:rPr lang="cs-CZ" dirty="0" smtClean="0"/>
              <a:t>parejnok elektrický, trnucha </a:t>
            </a:r>
            <a:r>
              <a:rPr lang="cs-CZ" dirty="0" err="1" smtClean="0"/>
              <a:t>modroskvrnná</a:t>
            </a:r>
            <a:r>
              <a:rPr lang="cs-CZ" dirty="0" smtClean="0"/>
              <a:t>(měkkýši), trnucha americká (bezobratlí)</a:t>
            </a:r>
          </a:p>
          <a:p>
            <a:pPr>
              <a:buNone/>
            </a:pPr>
            <a:endParaRPr lang="cs-CZ" dirty="0" smtClean="0"/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1560" y="2996952"/>
            <a:ext cx="8305800" cy="1143000"/>
          </a:xfrm>
        </p:spPr>
        <p:txBody>
          <a:bodyPr/>
          <a:lstStyle/>
          <a:p>
            <a:r>
              <a:rPr lang="cs-CZ" dirty="0" smtClean="0"/>
              <a:t>	žraloci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File:Hammerhead shar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844824"/>
            <a:ext cx="3883577" cy="2592288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kladivoun</a:t>
            </a:r>
            <a:endParaRPr lang="cs-CZ" dirty="0"/>
          </a:p>
        </p:txBody>
      </p:sp>
      <p:pic>
        <p:nvPicPr>
          <p:cNvPr id="4" name="Picture 2" descr="Datei:Sphyrna mokarran camden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65744" y="3429000"/>
            <a:ext cx="3691472" cy="27363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ile:White shar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060848"/>
            <a:ext cx="5013024" cy="3490318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bílý (lidožravý)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87824" y="5949280"/>
            <a:ext cx="29174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může měřit až 12 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obrovský</a:t>
            </a:r>
            <a:endParaRPr lang="cs-CZ" dirty="0"/>
          </a:p>
        </p:txBody>
      </p:sp>
      <p:pic>
        <p:nvPicPr>
          <p:cNvPr id="30722" name="Picture 2" descr="File:Rhincodon typus fgbnms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t="10982" b="8479"/>
          <a:stretch>
            <a:fillRect/>
          </a:stretch>
        </p:blipFill>
        <p:spPr bwMode="auto">
          <a:xfrm>
            <a:off x="1475656" y="2204864"/>
            <a:ext cx="5904656" cy="316835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339752" y="5733256"/>
            <a:ext cx="43623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největší paryba  - měří až 18 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bělavý</a:t>
            </a:r>
            <a:endParaRPr lang="cs-CZ" dirty="0"/>
          </a:p>
        </p:txBody>
      </p:sp>
      <p:pic>
        <p:nvPicPr>
          <p:cNvPr id="37892" name="Picture 4" descr="File:Bullshark Beqa Fiji 2007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2708920"/>
            <a:ext cx="5400675" cy="3810000"/>
          </a:xfrm>
          <a:prstGeom prst="rect">
            <a:avLst/>
          </a:prstGeom>
          <a:noFill/>
        </p:spPr>
      </p:pic>
      <p:pic>
        <p:nvPicPr>
          <p:cNvPr id="37890" name="Picture 2" descr="File:Tiburon Toro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1988840"/>
            <a:ext cx="3168352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tygří</a:t>
            </a:r>
            <a:endParaRPr lang="cs-CZ" dirty="0"/>
          </a:p>
        </p:txBody>
      </p:sp>
      <p:pic>
        <p:nvPicPr>
          <p:cNvPr id="38914" name="Picture 2" descr="File:Tigershark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132856"/>
            <a:ext cx="7620000" cy="40671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žralok modrý</a:t>
            </a:r>
            <a:endParaRPr lang="cs-CZ" dirty="0"/>
          </a:p>
        </p:txBody>
      </p:sp>
      <p:pic>
        <p:nvPicPr>
          <p:cNvPr id="41986" name="Picture 2" descr="File:Prionace glauca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060848"/>
            <a:ext cx="6768752" cy="45096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501008"/>
            <a:ext cx="8305800" cy="1143000"/>
          </a:xfrm>
        </p:spPr>
        <p:txBody>
          <a:bodyPr/>
          <a:lstStyle/>
          <a:p>
            <a:r>
              <a:rPr lang="cs-CZ" dirty="0" smtClean="0"/>
              <a:t>	rejnoci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rejnok manta</a:t>
            </a:r>
            <a:endParaRPr lang="cs-CZ" dirty="0"/>
          </a:p>
        </p:txBody>
      </p:sp>
      <p:pic>
        <p:nvPicPr>
          <p:cNvPr id="25602" name="Picture 2" descr="File:Manta birostris-Thailand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04864"/>
            <a:ext cx="4248472" cy="3186354"/>
          </a:xfrm>
          <a:prstGeom prst="rect">
            <a:avLst/>
          </a:prstGeom>
          <a:noFill/>
        </p:spPr>
      </p:pic>
      <p:pic>
        <p:nvPicPr>
          <p:cNvPr id="25606" name="Picture 6" descr="File:Manta birostris-Thailand4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980728"/>
            <a:ext cx="3312368" cy="248427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111552" y="3933056"/>
            <a:ext cx="40324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tělo zploštělé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párové ploutve srůstají </a:t>
            </a:r>
          </a:p>
          <a:p>
            <a:r>
              <a:rPr lang="cs-CZ" sz="2400" dirty="0" smtClean="0"/>
              <a:t>  v ploutevní lem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File:Torpedo marmorata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348880"/>
            <a:ext cx="4464496" cy="3346975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305800" cy="1143000"/>
          </a:xfrm>
        </p:spPr>
        <p:txBody>
          <a:bodyPr/>
          <a:lstStyle/>
          <a:p>
            <a:r>
              <a:rPr lang="cs-CZ" dirty="0" smtClean="0"/>
              <a:t>parejnok</a:t>
            </a:r>
            <a:endParaRPr lang="cs-CZ" dirty="0"/>
          </a:p>
        </p:txBody>
      </p:sp>
      <p:pic>
        <p:nvPicPr>
          <p:cNvPr id="4" name="Picture 2" descr="File:Torpedo fuscomaculata2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764704"/>
            <a:ext cx="3240360" cy="243027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292080" y="3501008"/>
            <a:ext cx="33535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parejnok </a:t>
            </a:r>
            <a:r>
              <a:rPr lang="cs-CZ" sz="2400" dirty="0" err="1" smtClean="0"/>
              <a:t>temnoskvrnný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80112" y="4581128"/>
            <a:ext cx="27408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parejnok elektrický</a:t>
            </a:r>
            <a:endParaRPr lang="cs-CZ" sz="2400" dirty="0"/>
          </a:p>
        </p:txBody>
      </p:sp>
      <p:sp>
        <p:nvSpPr>
          <p:cNvPr id="8" name="Šipka doleva 7"/>
          <p:cNvSpPr/>
          <p:nvPr/>
        </p:nvSpPr>
        <p:spPr>
          <a:xfrm>
            <a:off x="5148064" y="4725144"/>
            <a:ext cx="432048" cy="2880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>
            <a:off x="8604448" y="3429000"/>
            <a:ext cx="216024" cy="43204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971600" y="5805264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400" dirty="0" smtClean="0"/>
              <a:t> po stranách hlavy elektrické orgány</a:t>
            </a:r>
          </a:p>
          <a:p>
            <a:pPr>
              <a:buFont typeface="Arial" pitchFamily="34" charset="0"/>
              <a:buChar char="•"/>
            </a:pPr>
            <a:r>
              <a:rPr lang="cs-CZ" sz="2400" dirty="0" smtClean="0"/>
              <a:t> výboji omračují kořist a brání se proti útočníkům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ile:Taeniura lymma2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844824"/>
            <a:ext cx="5424603" cy="4068452"/>
          </a:xfrm>
          <a:prstGeom prst="rect">
            <a:avLst/>
          </a:prstGeom>
          <a:noFill/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trnucha </a:t>
            </a:r>
            <a:r>
              <a:rPr lang="cs-CZ" dirty="0" err="1" smtClean="0"/>
              <a:t>modroskvrnná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:Amerikaanse pijlstaartro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0395" b="21016"/>
          <a:stretch>
            <a:fillRect/>
          </a:stretch>
        </p:blipFill>
        <p:spPr bwMode="auto">
          <a:xfrm>
            <a:off x="1043608" y="1844824"/>
            <a:ext cx="7047052" cy="4161868"/>
          </a:xfrm>
          <a:prstGeom prst="rect">
            <a:avLst/>
          </a:prstGeom>
          <a:noFill/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trnucha americká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Stavba těla žraloka</a:t>
            </a:r>
            <a:endParaRPr lang="cs-CZ" dirty="0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2564904"/>
            <a:ext cx="7905750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827584" y="2708920"/>
            <a:ext cx="882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hlava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2708920"/>
            <a:ext cx="22423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hřbetní ploutve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516216" y="2564904"/>
            <a:ext cx="21057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ocasní ploutev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83768" y="2492896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trup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5013176"/>
            <a:ext cx="18380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řitní ploutev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419872" y="4437112"/>
            <a:ext cx="20255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břišní ploutev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403648" y="5373216"/>
            <a:ext cx="19389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prsní ploutev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7504" y="4221088"/>
            <a:ext cx="2107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žaberní otvory</a:t>
            </a:r>
            <a:endParaRPr lang="cs-CZ" sz="2400" dirty="0"/>
          </a:p>
        </p:txBody>
      </p:sp>
      <p:sp>
        <p:nvSpPr>
          <p:cNvPr id="16" name="Elipsa 15"/>
          <p:cNvSpPr/>
          <p:nvPr/>
        </p:nvSpPr>
        <p:spPr>
          <a:xfrm flipH="1">
            <a:off x="3419872" y="6309320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3635896" y="6165304"/>
            <a:ext cx="20838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postranní čára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404664"/>
            <a:ext cx="8305800" cy="1143000"/>
          </a:xfrm>
        </p:spPr>
        <p:txBody>
          <a:bodyPr/>
          <a:lstStyle/>
          <a:p>
            <a:r>
              <a:rPr lang="cs-CZ" dirty="0" smtClean="0"/>
              <a:t>Poznej:</a:t>
            </a:r>
            <a:endParaRPr lang="cs-CZ" dirty="0"/>
          </a:p>
        </p:txBody>
      </p:sp>
      <p:pic>
        <p:nvPicPr>
          <p:cNvPr id="4" name="Picture 2" descr="File:Hammerhead shark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700808"/>
            <a:ext cx="3883577" cy="2592288"/>
          </a:xfrm>
          <a:prstGeom prst="rect">
            <a:avLst/>
          </a:prstGeom>
          <a:noFill/>
        </p:spPr>
      </p:pic>
      <p:pic>
        <p:nvPicPr>
          <p:cNvPr id="6" name="Picture 2" descr="File:Manta birostris-Thailand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60032" y="2420888"/>
            <a:ext cx="3744416" cy="280831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1331640" y="4365104"/>
            <a:ext cx="1504643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kladivoun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28184" y="5301208"/>
            <a:ext cx="196291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rejnok manta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1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Poznej:</a:t>
            </a:r>
            <a:endParaRPr lang="cs-CZ" dirty="0"/>
          </a:p>
        </p:txBody>
      </p:sp>
      <p:pic>
        <p:nvPicPr>
          <p:cNvPr id="3" name="Picture 2" descr="File:Taeniura lymma2a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764703"/>
            <a:ext cx="3744416" cy="280831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4572000" y="3645024"/>
            <a:ext cx="3256854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trnucha </a:t>
            </a:r>
            <a:r>
              <a:rPr lang="cs-CZ" sz="2400" dirty="0" err="1" smtClean="0"/>
              <a:t>modroskvrnná</a:t>
            </a:r>
            <a:endParaRPr lang="cs-CZ" sz="2400" dirty="0"/>
          </a:p>
        </p:txBody>
      </p:sp>
      <p:pic>
        <p:nvPicPr>
          <p:cNvPr id="5" name="Picture 2" descr="File:White shark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996952"/>
            <a:ext cx="3398856" cy="2366453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619672" y="5445224"/>
            <a:ext cx="1574405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žralok bílý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Poznej:</a:t>
            </a:r>
            <a:endParaRPr lang="cs-CZ" dirty="0"/>
          </a:p>
        </p:txBody>
      </p:sp>
      <p:pic>
        <p:nvPicPr>
          <p:cNvPr id="3" name="Picture 2" descr="File:Torpedo marmorata2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060847"/>
            <a:ext cx="3672408" cy="275315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043608" y="4869160"/>
            <a:ext cx="2740879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parejnok elektrický</a:t>
            </a:r>
            <a:endParaRPr lang="cs-CZ" sz="2400" dirty="0"/>
          </a:p>
        </p:txBody>
      </p:sp>
      <p:pic>
        <p:nvPicPr>
          <p:cNvPr id="5" name="Picture 4" descr="File:Bullshark Beqa Fiji 2007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2132856"/>
            <a:ext cx="3672408" cy="259076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652120" y="4797152"/>
            <a:ext cx="1937903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žralok bělavý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Poznej:</a:t>
            </a:r>
            <a:endParaRPr lang="cs-CZ" dirty="0"/>
          </a:p>
        </p:txBody>
      </p:sp>
      <p:pic>
        <p:nvPicPr>
          <p:cNvPr id="3" name="Picture 2" descr="File:Amerikaanse pijlstaartrog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 l="10395" t="25965" r="20019" b="21016"/>
          <a:stretch>
            <a:fillRect/>
          </a:stretch>
        </p:blipFill>
        <p:spPr bwMode="auto">
          <a:xfrm>
            <a:off x="539552" y="2276872"/>
            <a:ext cx="4248472" cy="216880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331640" y="4509120"/>
            <a:ext cx="2518062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trnucha americká</a:t>
            </a:r>
            <a:endParaRPr lang="cs-CZ" sz="2400" dirty="0"/>
          </a:p>
        </p:txBody>
      </p:sp>
      <p:pic>
        <p:nvPicPr>
          <p:cNvPr id="5" name="Picture 2" descr="File:Rhincodon typus fgbnms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2852936"/>
            <a:ext cx="3888432" cy="2590668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868144" y="5517232"/>
            <a:ext cx="2279085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žralok obrovský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Poznej:</a:t>
            </a:r>
            <a:endParaRPr lang="cs-CZ" dirty="0"/>
          </a:p>
        </p:txBody>
      </p:sp>
      <p:pic>
        <p:nvPicPr>
          <p:cNvPr id="3" name="Picture 2" descr="File:Tigershark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76873"/>
            <a:ext cx="3912377" cy="2088232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403648" y="4437112"/>
            <a:ext cx="169431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žralok tygří</a:t>
            </a:r>
            <a:endParaRPr lang="cs-CZ" sz="2400" dirty="0"/>
          </a:p>
        </p:txBody>
      </p:sp>
      <p:pic>
        <p:nvPicPr>
          <p:cNvPr id="39938" name="Picture 2" descr="File:Prionace glauca 1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140968"/>
            <a:ext cx="3621057" cy="241253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5652120" y="5589240"/>
            <a:ext cx="1963423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žralok modrý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Stavba těla</a:t>
            </a:r>
            <a:endParaRPr lang="cs-CZ" dirty="0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2492896"/>
            <a:ext cx="7905750" cy="296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323528" y="2492896"/>
            <a:ext cx="203132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39952" y="2348880"/>
            <a:ext cx="203132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60232" y="2564904"/>
            <a:ext cx="203132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555776" y="1988840"/>
            <a:ext cx="1107996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lvl="1"/>
            <a:r>
              <a:rPr lang="cs-CZ" sz="2400" dirty="0" smtClean="0"/>
              <a:t>	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868144" y="4797152"/>
            <a:ext cx="203132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03848" y="4437112"/>
            <a:ext cx="203132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79712" y="5373216"/>
            <a:ext cx="203132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3528" y="4221088"/>
            <a:ext cx="2031325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  <p:sp>
        <p:nvSpPr>
          <p:cNvPr id="16" name="Elipsa 15"/>
          <p:cNvSpPr/>
          <p:nvPr/>
        </p:nvSpPr>
        <p:spPr>
          <a:xfrm flipH="1">
            <a:off x="3419872" y="6309320"/>
            <a:ext cx="144016" cy="14401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3635896" y="6165304"/>
            <a:ext cx="3960440" cy="4616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		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996720"/>
          </a:xfrm>
        </p:spPr>
        <p:txBody>
          <a:bodyPr>
            <a:noAutofit/>
          </a:bodyPr>
          <a:lstStyle/>
          <a:p>
            <a:r>
              <a:rPr lang="cs-CZ" sz="3200" dirty="0" smtClean="0"/>
              <a:t>Doplň do textu chybějící výrazy:</a:t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2304256" cy="48245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skřelemi</a:t>
            </a:r>
          </a:p>
          <a:p>
            <a:r>
              <a:rPr lang="cs-CZ" sz="2400" dirty="0" smtClean="0"/>
              <a:t>chrupavčitou</a:t>
            </a:r>
          </a:p>
          <a:p>
            <a:r>
              <a:rPr lang="cs-CZ" sz="2400" dirty="0" smtClean="0"/>
              <a:t>nesouměrná </a:t>
            </a:r>
          </a:p>
          <a:p>
            <a:r>
              <a:rPr lang="cs-CZ" sz="2400" dirty="0" smtClean="0"/>
              <a:t>řadách </a:t>
            </a:r>
          </a:p>
          <a:p>
            <a:r>
              <a:rPr lang="cs-CZ" sz="2400" dirty="0" smtClean="0"/>
              <a:t>žraloci</a:t>
            </a:r>
          </a:p>
          <a:p>
            <a:r>
              <a:rPr lang="cs-CZ" sz="2400" dirty="0" smtClean="0"/>
              <a:t>žaberních otvorů </a:t>
            </a:r>
          </a:p>
          <a:p>
            <a:r>
              <a:rPr lang="cs-CZ" sz="2400" dirty="0" smtClean="0"/>
              <a:t>rejnoci </a:t>
            </a:r>
          </a:p>
          <a:p>
            <a:r>
              <a:rPr lang="cs-CZ" sz="2400" dirty="0" smtClean="0"/>
              <a:t>žábrami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2843808" y="1196752"/>
            <a:ext cx="6120680" cy="526297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cs-CZ" sz="2400" dirty="0" smtClean="0"/>
              <a:t>Mezi paryby se řadí 				      		       a</a:t>
            </a:r>
          </a:p>
          <a:p>
            <a:endParaRPr lang="cs-CZ" sz="2400" dirty="0" smtClean="0"/>
          </a:p>
          <a:p>
            <a:r>
              <a:rPr lang="cs-CZ" sz="2400" dirty="0" smtClean="0"/>
              <a:t>Mají kostru </a:t>
            </a:r>
            <a:br>
              <a:rPr lang="cs-CZ" sz="2400" dirty="0" smtClean="0"/>
            </a:br>
            <a:r>
              <a:rPr lang="cs-CZ" sz="2400" dirty="0" smtClean="0"/>
              <a:t>Za hlavou se nachází 5</a:t>
            </a:r>
          </a:p>
          <a:p>
            <a:endParaRPr lang="cs-CZ" sz="2400" dirty="0" smtClean="0"/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Ty nejsou kryté</a:t>
            </a:r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Paryby dýchají </a:t>
            </a:r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Ocasní ploutev je</a:t>
            </a:r>
          </a:p>
          <a:p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Zuby jsou v několika</a:t>
            </a:r>
            <a:endParaRPr lang="cs-CZ" sz="2400" dirty="0"/>
          </a:p>
        </p:txBody>
      </p:sp>
      <p:sp>
        <p:nvSpPr>
          <p:cNvPr id="7" name="Obdélník 6"/>
          <p:cNvSpPr/>
          <p:nvPr/>
        </p:nvSpPr>
        <p:spPr>
          <a:xfrm>
            <a:off x="3563888" y="1700808"/>
            <a:ext cx="1944216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12160" y="1700808"/>
            <a:ext cx="2016224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60032" y="2348880"/>
            <a:ext cx="3672408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15816" y="3140968"/>
            <a:ext cx="5616624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04048" y="4581128"/>
            <a:ext cx="3528392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652120" y="5301208"/>
            <a:ext cx="2880320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12160" y="6021288"/>
            <a:ext cx="2664296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004048" y="3789040"/>
            <a:ext cx="3528392" cy="36004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Mezi paryby se řadí žraloci a rejnoci.</a:t>
            </a:r>
          </a:p>
          <a:p>
            <a:r>
              <a:rPr lang="cs-CZ" dirty="0" smtClean="0"/>
              <a:t>Mají kostru chrupavčitou.</a:t>
            </a:r>
          </a:p>
          <a:p>
            <a:r>
              <a:rPr lang="cs-CZ" dirty="0" smtClean="0"/>
              <a:t>Za hlavou se nachází pět žaberních otvorů.</a:t>
            </a:r>
          </a:p>
          <a:p>
            <a:r>
              <a:rPr lang="cs-CZ" dirty="0" smtClean="0"/>
              <a:t>Ty nejsou kryté skřelemi.</a:t>
            </a:r>
          </a:p>
          <a:p>
            <a:r>
              <a:rPr lang="cs-CZ" dirty="0" smtClean="0"/>
              <a:t>Paryby dýchají žábrami.</a:t>
            </a:r>
          </a:p>
          <a:p>
            <a:r>
              <a:rPr lang="cs-CZ" dirty="0" smtClean="0"/>
              <a:t>Ocasní ploutev je nesouměrná.</a:t>
            </a:r>
          </a:p>
          <a:p>
            <a:r>
              <a:rPr lang="cs-CZ" dirty="0" smtClean="0"/>
              <a:t>Zuby jsou v několika řadách.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363272" cy="506320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>Napiš správně jména rodová zástupců paryb: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6958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VOUNKLADI</a:t>
            </a:r>
          </a:p>
          <a:p>
            <a:r>
              <a:rPr lang="cs-CZ" sz="3200" dirty="0" smtClean="0"/>
              <a:t>LOKŽRA</a:t>
            </a:r>
          </a:p>
          <a:p>
            <a:r>
              <a:rPr lang="cs-CZ" sz="3200" dirty="0" smtClean="0"/>
              <a:t>NOKREJ</a:t>
            </a:r>
          </a:p>
          <a:p>
            <a:r>
              <a:rPr lang="cs-CZ" sz="3200" dirty="0" smtClean="0"/>
              <a:t>REJPANOK</a:t>
            </a:r>
          </a:p>
          <a:p>
            <a:r>
              <a:rPr lang="cs-CZ" sz="3200" dirty="0" smtClean="0"/>
              <a:t>KAMÁČ</a:t>
            </a:r>
          </a:p>
          <a:p>
            <a:r>
              <a:rPr lang="cs-CZ" sz="3200" dirty="0" smtClean="0"/>
              <a:t>NUTRCHA</a:t>
            </a:r>
          </a:p>
          <a:p>
            <a:endParaRPr lang="cs-CZ" dirty="0"/>
          </a:p>
        </p:txBody>
      </p:sp>
      <p:sp>
        <p:nvSpPr>
          <p:cNvPr id="18" name="Obdélník 17"/>
          <p:cNvSpPr/>
          <p:nvPr/>
        </p:nvSpPr>
        <p:spPr>
          <a:xfrm>
            <a:off x="3563888" y="2276872"/>
            <a:ext cx="4536504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3563888" y="2852936"/>
            <a:ext cx="4536504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3563888" y="4005064"/>
            <a:ext cx="4536504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délník 20"/>
          <p:cNvSpPr/>
          <p:nvPr/>
        </p:nvSpPr>
        <p:spPr>
          <a:xfrm>
            <a:off x="3563888" y="3429000"/>
            <a:ext cx="4536504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/>
          <p:cNvSpPr/>
          <p:nvPr/>
        </p:nvSpPr>
        <p:spPr>
          <a:xfrm>
            <a:off x="3563888" y="4581128"/>
            <a:ext cx="4536504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délník 22"/>
          <p:cNvSpPr/>
          <p:nvPr/>
        </p:nvSpPr>
        <p:spPr>
          <a:xfrm>
            <a:off x="3563888" y="1700808"/>
            <a:ext cx="4536504" cy="50405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KLADIVOUN</a:t>
            </a:r>
          </a:p>
          <a:p>
            <a:r>
              <a:rPr lang="cs-CZ" sz="2400" dirty="0" smtClean="0"/>
              <a:t>ŽRALOK</a:t>
            </a:r>
          </a:p>
          <a:p>
            <a:r>
              <a:rPr lang="cs-CZ" sz="2400" dirty="0" smtClean="0"/>
              <a:t>REJNOK</a:t>
            </a:r>
          </a:p>
          <a:p>
            <a:r>
              <a:rPr lang="cs-CZ" sz="2400" dirty="0" smtClean="0"/>
              <a:t>PAREJNOK</a:t>
            </a:r>
          </a:p>
          <a:p>
            <a:r>
              <a:rPr lang="cs-CZ" sz="2400" dirty="0" smtClean="0"/>
              <a:t>MÁČKA</a:t>
            </a:r>
          </a:p>
          <a:p>
            <a:r>
              <a:rPr lang="cs-CZ" sz="2400" dirty="0" smtClean="0"/>
              <a:t>TRNUCHA</a:t>
            </a:r>
          </a:p>
          <a:p>
            <a:endParaRPr lang="cs-CZ" sz="24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767808"/>
          </a:xfrm>
        </p:spPr>
        <p:txBody>
          <a:bodyPr>
            <a:normAutofit fontScale="92500" lnSpcReduction="20000"/>
          </a:bodyPr>
          <a:lstStyle/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2"/>
              </a:rPr>
              <a:t>http://commons.wikimedia.org/wiki/File:Hammerhead_shark.jpg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http://commons.wikimedia.org/wiki/File:Sphyrna_mokarran_camden.jpg?uselang=de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4"/>
              </a:rPr>
              <a:t>http://commons.wikimedia.org/wiki/File:Manta_birostris-Thailand.jpg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http://commons.wikimedia.org/wiki/File:Manta_birostris-Thailand4.jpg</a:t>
            </a: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http://commons.wikimedia.org/wiki/File:Spotted_eagle_ray.jpg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6"/>
              </a:rPr>
              <a:t>http://commons.wikimedia.org/wiki/File:Torpedo_fuscomaculata2.jpg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7"/>
              </a:rPr>
              <a:t>http://commons.wikimedia.org/wiki/File:Torpedo_marmorata2.jpg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8"/>
              </a:rPr>
              <a:t>http://commons.wikimedia.org/wiki/File:Lesser_electric_ray_(Narcine_bancroftii).jpg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9"/>
              </a:rPr>
              <a:t>http://commons.wikimedia.org/wiki/File:Taeniura_lymma2a.jpg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10"/>
              </a:rPr>
              <a:t>http://commons.wikimedia.org/wiki/File:White_shark.jpg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11"/>
              </a:rPr>
              <a:t>http://commons.wikimedia.org/wiki/File:Bullshark_Beqa_Fiji_2007.jpg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12"/>
              </a:rPr>
              <a:t>http://commons.wikimedia.org/wiki/File:Tiburon_Toro.jpg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13"/>
              </a:rPr>
              <a:t>http://commons.wikimedia.org/wiki/File:Rhincodon_typus_fgbnms.jpg?uselang=cs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14"/>
              </a:rPr>
              <a:t>http://commons.wikimedia.org/wiki/File:Tigershark3.jpg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800" dirty="0" smtClean="0">
                <a:solidFill>
                  <a:schemeClr val="accent1">
                    <a:lumMod val="50000"/>
                  </a:schemeClr>
                </a:solidFill>
                <a:hlinkClick r:id="rId15"/>
              </a:rPr>
              <a:t>http://commons.wikimedia.org/wiki/File:Prionace_glauca_1.jpg?uselang=cs</a:t>
            </a:r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800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1800" dirty="0" smtClean="0"/>
          </a:p>
          <a:p>
            <a:endParaRPr lang="cs-CZ" sz="1800" dirty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240</TotalTime>
  <Words>372</Words>
  <Application>Microsoft Office PowerPoint</Application>
  <PresentationFormat>Předvádění na obrazovce (4:3)</PresentationFormat>
  <Paragraphs>165</Paragraphs>
  <Slides>29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0" baseType="lpstr">
      <vt:lpstr>Tok</vt:lpstr>
      <vt:lpstr>Snímek 1</vt:lpstr>
      <vt:lpstr>Snímek 2</vt:lpstr>
      <vt:lpstr>PARYBY</vt:lpstr>
      <vt:lpstr>Znaky</vt:lpstr>
      <vt:lpstr>Potrava</vt:lpstr>
      <vt:lpstr> žraloci</vt:lpstr>
      <vt:lpstr>kladivoun</vt:lpstr>
      <vt:lpstr>žralok bílý (lidožravý)</vt:lpstr>
      <vt:lpstr>žralok obrovský</vt:lpstr>
      <vt:lpstr>žralok bělavý</vt:lpstr>
      <vt:lpstr>žralok tygří</vt:lpstr>
      <vt:lpstr>žralok modrý</vt:lpstr>
      <vt:lpstr> rejnoci</vt:lpstr>
      <vt:lpstr>rejnok manta</vt:lpstr>
      <vt:lpstr>parejnok</vt:lpstr>
      <vt:lpstr>trnucha modroskvrnná</vt:lpstr>
      <vt:lpstr>trnucha americká</vt:lpstr>
      <vt:lpstr>Stavba těla žraloka</vt:lpstr>
      <vt:lpstr>Poznej:</vt:lpstr>
      <vt:lpstr>Poznej:</vt:lpstr>
      <vt:lpstr>Poznej:</vt:lpstr>
      <vt:lpstr>Poznej:</vt:lpstr>
      <vt:lpstr>Poznej:</vt:lpstr>
      <vt:lpstr>Stavba těla</vt:lpstr>
      <vt:lpstr>Doplň do textu chybějící výrazy: </vt:lpstr>
      <vt:lpstr>Řešení</vt:lpstr>
      <vt:lpstr>Napiš správně jména rodová zástupců paryb:</vt:lpstr>
      <vt:lpstr>Řešení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Kateřina</dc:creator>
  <cp:lastModifiedBy>Kateřina</cp:lastModifiedBy>
  <cp:revision>45</cp:revision>
  <dcterms:created xsi:type="dcterms:W3CDTF">2012-08-30T17:09:41Z</dcterms:created>
  <dcterms:modified xsi:type="dcterms:W3CDTF">2012-09-10T16:25:13Z</dcterms:modified>
</cp:coreProperties>
</file>