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76" r:id="rId2"/>
    <p:sldId id="277" r:id="rId3"/>
    <p:sldId id="256" r:id="rId4"/>
    <p:sldId id="257" r:id="rId5"/>
    <p:sldId id="258" r:id="rId6"/>
    <p:sldId id="284" r:id="rId7"/>
    <p:sldId id="259" r:id="rId8"/>
    <p:sldId id="260" r:id="rId9"/>
    <p:sldId id="262" r:id="rId10"/>
    <p:sldId id="263" r:id="rId11"/>
    <p:sldId id="264" r:id="rId12"/>
    <p:sldId id="266" r:id="rId13"/>
    <p:sldId id="265" r:id="rId14"/>
    <p:sldId id="267" r:id="rId15"/>
    <p:sldId id="268" r:id="rId16"/>
    <p:sldId id="269" r:id="rId17"/>
    <p:sldId id="270" r:id="rId18"/>
    <p:sldId id="271" r:id="rId19"/>
    <p:sldId id="273" r:id="rId20"/>
    <p:sldId id="274" r:id="rId21"/>
    <p:sldId id="275" r:id="rId22"/>
    <p:sldId id="279" r:id="rId23"/>
    <p:sldId id="278" r:id="rId24"/>
    <p:sldId id="280" r:id="rId25"/>
    <p:sldId id="281" r:id="rId26"/>
    <p:sldId id="282" r:id="rId27"/>
    <p:sldId id="283" r:id="rId28"/>
    <p:sldId id="261" r:id="rId29"/>
    <p:sldId id="272" r:id="rId3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620D75-81DC-42DA-BFD2-924C9A9AA6A3}" type="datetimeFigureOut">
              <a:rPr lang="cs-CZ" smtClean="0"/>
              <a:pPr/>
              <a:t>11.9.2012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795B3-6309-4DCE-84FD-8F47A66D374A}"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5603" name="Zástupný symbol pro poznámky 2"/>
          <p:cNvSpPr>
            <a:spLocks noGrp="1"/>
          </p:cNvSpPr>
          <p:nvPr>
            <p:ph type="body" idx="1"/>
          </p:nvPr>
        </p:nvSpPr>
        <p:spPr bwMode="auto">
          <a:noFill/>
        </p:spPr>
        <p:txBody>
          <a:bodyPr wrap="square" numCol="1" anchor="t" anchorCtr="0" compatLnSpc="1">
            <a:prstTxWarp prst="textNoShape">
              <a:avLst/>
            </a:prstTxWarp>
          </a:bodyPr>
          <a:lstStyle/>
          <a:p>
            <a:endParaRPr lang="cs-CZ" smtClean="0"/>
          </a:p>
        </p:txBody>
      </p:sp>
      <p:sp>
        <p:nvSpPr>
          <p:cNvPr id="4" name="Zástupný symbol pro číslo snímku 3"/>
          <p:cNvSpPr>
            <a:spLocks noGrp="1"/>
          </p:cNvSpPr>
          <p:nvPr>
            <p:ph type="sldNum" sz="quarter" idx="5"/>
          </p:nvPr>
        </p:nvSpPr>
        <p:spPr/>
        <p:txBody>
          <a:bodyPr/>
          <a:lstStyle/>
          <a:p>
            <a:pPr>
              <a:defRPr/>
            </a:pPr>
            <a:fld id="{C69CC2AA-F961-479A-A3B2-DCD9B3D9D240}" type="slidenum">
              <a:rPr lang="cs-CZ" smtClean="0"/>
              <a:pPr>
                <a:defRPr/>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Zástupný symbol pro obrázek snímku 1"/>
          <p:cNvSpPr>
            <a:spLocks noGrp="1" noRot="1" noChangeAspect="1" noTextEdit="1"/>
          </p:cNvSpPr>
          <p:nvPr>
            <p:ph type="sldImg"/>
          </p:nvPr>
        </p:nvSpPr>
        <p:spPr bwMode="auto">
          <a:noFill/>
          <a:ln>
            <a:solidFill>
              <a:srgbClr val="000000"/>
            </a:solidFill>
            <a:miter lim="800000"/>
            <a:headEnd/>
            <a:tailEnd/>
          </a:ln>
        </p:spPr>
      </p:sp>
      <p:sp>
        <p:nvSpPr>
          <p:cNvPr id="26627" name="Zástupný symbol pro poznámky 2"/>
          <p:cNvSpPr>
            <a:spLocks noGrp="1"/>
          </p:cNvSpPr>
          <p:nvPr>
            <p:ph type="body" idx="1"/>
          </p:nvPr>
        </p:nvSpPr>
        <p:spPr bwMode="auto">
          <a:noFill/>
        </p:spPr>
        <p:txBody>
          <a:bodyPr wrap="square" numCol="1" anchor="t" anchorCtr="0" compatLnSpc="1">
            <a:prstTxWarp prst="textNoShape">
              <a:avLst/>
            </a:prstTxWarp>
          </a:bodyPr>
          <a:lstStyle/>
          <a:p>
            <a:endParaRPr lang="cs-CZ" smtClean="0"/>
          </a:p>
        </p:txBody>
      </p:sp>
      <p:sp>
        <p:nvSpPr>
          <p:cNvPr id="4" name="Zástupný symbol pro číslo snímku 3"/>
          <p:cNvSpPr>
            <a:spLocks noGrp="1"/>
          </p:cNvSpPr>
          <p:nvPr>
            <p:ph type="sldNum" sz="quarter" idx="5"/>
          </p:nvPr>
        </p:nvSpPr>
        <p:spPr/>
        <p:txBody>
          <a:bodyPr/>
          <a:lstStyle/>
          <a:p>
            <a:pPr>
              <a:defRPr/>
            </a:pPr>
            <a:fld id="{D2001289-2715-45C9-ACB3-84ACD631881D}" type="slidenum">
              <a:rPr lang="cs-CZ" smtClean="0"/>
              <a:pPr>
                <a:defRPr/>
              </a:pPr>
              <a:t>2</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2917F1A-9D92-4F76-BBD2-9498C8D50CE0}" type="datetimeFigureOut">
              <a:rPr lang="cs-CZ" smtClean="0"/>
              <a:pPr/>
              <a:t>11.9.2012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2917F1A-9D92-4F76-BBD2-9498C8D50CE0}" type="datetimeFigureOut">
              <a:rPr lang="cs-CZ" smtClean="0"/>
              <a:pPr/>
              <a:t>11.9.2012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2917F1A-9D92-4F76-BBD2-9498C8D50CE0}" type="datetimeFigureOut">
              <a:rPr lang="cs-CZ" smtClean="0"/>
              <a:pPr/>
              <a:t>11.9.2012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2917F1A-9D92-4F76-BBD2-9498C8D50CE0}" type="datetimeFigureOut">
              <a:rPr lang="cs-CZ" smtClean="0"/>
              <a:pPr/>
              <a:t>11.9.2012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2917F1A-9D92-4F76-BBD2-9498C8D50CE0}" type="datetimeFigureOut">
              <a:rPr lang="cs-CZ" smtClean="0"/>
              <a:pPr/>
              <a:t>11.9.2012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2917F1A-9D92-4F76-BBD2-9498C8D50CE0}" type="datetimeFigureOut">
              <a:rPr lang="cs-CZ" smtClean="0"/>
              <a:pPr/>
              <a:t>11.9.2012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2917F1A-9D92-4F76-BBD2-9498C8D50CE0}" type="datetimeFigureOut">
              <a:rPr lang="cs-CZ" smtClean="0"/>
              <a:pPr/>
              <a:t>11.9.2012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2917F1A-9D92-4F76-BBD2-9498C8D50CE0}" type="datetimeFigureOut">
              <a:rPr lang="cs-CZ" smtClean="0"/>
              <a:pPr/>
              <a:t>11.9.2012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2917F1A-9D92-4F76-BBD2-9498C8D50CE0}" type="datetimeFigureOut">
              <a:rPr lang="cs-CZ" smtClean="0"/>
              <a:pPr/>
              <a:t>11.9.2012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2917F1A-9D92-4F76-BBD2-9498C8D50CE0}" type="datetimeFigureOut">
              <a:rPr lang="cs-CZ" smtClean="0"/>
              <a:pPr/>
              <a:t>11.9.2012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2917F1A-9D92-4F76-BBD2-9498C8D50CE0}" type="datetimeFigureOut">
              <a:rPr lang="cs-CZ" smtClean="0"/>
              <a:pPr/>
              <a:t>11.9.2012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D446CE0-5774-4994-8785-706D9FA71AA2}"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3D4A8"/>
            </a:gs>
            <a:gs pos="25000">
              <a:srgbClr val="21D6E0"/>
            </a:gs>
            <a:gs pos="75000">
              <a:srgbClr val="0087E6"/>
            </a:gs>
            <a:gs pos="100000">
              <a:srgbClr val="005CBF"/>
            </a:gs>
          </a:gsLst>
          <a:lin ang="5400000" scaled="0"/>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917F1A-9D92-4F76-BBD2-9498C8D50CE0}" type="datetimeFigureOut">
              <a:rPr lang="cs-CZ" smtClean="0"/>
              <a:pPr/>
              <a:t>11.9.2012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446CE0-5774-4994-8785-706D9FA71AA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upload.wikimedia.org/wikipedia/commons/a/a8/Common_carp.jpg"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upload.wikimedia.org/wikipedia/commons/9/95/Common_carp_tagged.png" TargetMode="Externa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upload.wikimedia.org/wikipedia/commons/9/95/Common_carp_tagged.png" TargetMode="Externa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upload.wikimedia.org/wikipedia/commons/1/13/CarassiusCarassius7.jpg" TargetMode="Externa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upload.wikimedia.org/wikipedia/commons/d/dd/Tinca_tinca_Prague_Vltava_3.jpg"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upload.wikimedia.org/wikipedia/commons/0/01/Esox_lucius_Prague_Vltava_1.jpg"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upload.wikimedia.org/wikipedia/commons/3/33/Squalius_cephalus_Prague_Vltava_1.jpg" TargetMode="Externa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upload.wikimedia.org/wikipedia/commons/d/d7/Abramis_brama_Prague_Vltava_1.jpg" TargetMode="Externa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upload.wikimedia.org/wikipedia/commons/2/2b/Leuciscus_rutilus.jpg" TargetMode="Externa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upload.wikimedia.org/wikipedia/commons/b/b2/Gobio_gobio_Prague_Vltava_4.jpg" TargetMode="Externa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upload.wikimedia.org/wikipedia/commons/1/15/Perca_fluviatilis_Prague_Vltava_4.jpg" TargetMode="Externa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upload.wikimedia.org/wikipedia/commons/f/f1/Brown_trout.JPG" TargetMode="Externa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upload.wikimedia.org/wikipedia/commons/e/ec/Silurus_glanis_01.jpg" TargetMode="External"/><Relationship Id="rId1" Type="http://schemas.openxmlformats.org/officeDocument/2006/relationships/slideLayout" Target="../slideLayouts/slideLayout6.xml"/><Relationship Id="rId5" Type="http://schemas.openxmlformats.org/officeDocument/2006/relationships/image" Target="../media/image14.jpeg"/><Relationship Id="rId4" Type="http://schemas.openxmlformats.org/officeDocument/2006/relationships/hyperlink" Target="//upload.wikimedia.org/wikipedia/commons/d/d3/Silurus_glanis_02.jp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upload.wikimedia.org/wikipedia/commons/e/ee/Gadus_morhua_Cod-2b-Atlanterhavsparken-Norway.JPG" TargetMode="Externa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upload.wikimedia.org/wikipedia/commons/1/18/Bluefin-big.jpg" TargetMode="Externa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upload.wikimedia.org/wikipedia/commons/e/eb/Scomber_scombrus_illustration.png" TargetMode="Externa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hyperlink" Target="//upload.wikimedia.org/wikipedia/commons/6/65/Herringadultkils.jpg" TargetMode="External"/><Relationship Id="rId2" Type="http://schemas.openxmlformats.org/officeDocument/2006/relationships/hyperlink" Target="http://commons.wikimedia.org/wiki/File:Heringsschwarm.gif" TargetMode="External"/><Relationship Id="rId1" Type="http://schemas.openxmlformats.org/officeDocument/2006/relationships/slideLayout" Target="../slideLayouts/slideLayout6.xm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hyperlink" Target="http://rs.rybolov-norsko.cz/druhy-ryb" TargetMode="External"/><Relationship Id="rId2" Type="http://schemas.openxmlformats.org/officeDocument/2006/relationships/hyperlink" Target="http://www.guh.cz/edu/bi/biologie_obratlovci/html01/foto_015.html" TargetMode="Externa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8" Type="http://schemas.openxmlformats.org/officeDocument/2006/relationships/hyperlink" Target="//upload.wikimedia.org/wikipedia/commons/e/ec/Silurus_glanis_01.jpg" TargetMode="External"/><Relationship Id="rId3" Type="http://schemas.openxmlformats.org/officeDocument/2006/relationships/image" Target="../media/image4.jpeg"/><Relationship Id="rId7" Type="http://schemas.openxmlformats.org/officeDocument/2006/relationships/image" Target="../media/image5.jpeg"/><Relationship Id="rId2" Type="http://schemas.openxmlformats.org/officeDocument/2006/relationships/hyperlink" Target="//upload.wikimedia.org/wikipedia/commons/1/13/CarassiusCarassius7.jpg" TargetMode="External"/><Relationship Id="rId1" Type="http://schemas.openxmlformats.org/officeDocument/2006/relationships/slideLayout" Target="../slideLayouts/slideLayout6.xml"/><Relationship Id="rId6" Type="http://schemas.openxmlformats.org/officeDocument/2006/relationships/hyperlink" Target="//upload.wikimedia.org/wikipedia/commons/d/dd/Tinca_tinca_Prague_Vltava_3.jpg" TargetMode="External"/><Relationship Id="rId5" Type="http://schemas.openxmlformats.org/officeDocument/2006/relationships/image" Target="../media/image16.jpeg"/><Relationship Id="rId4" Type="http://schemas.openxmlformats.org/officeDocument/2006/relationships/hyperlink" Target="//upload.wikimedia.org/wikipedia/commons/1/18/Bluefin-big.jpg" TargetMode="External"/><Relationship Id="rId9" Type="http://schemas.openxmlformats.org/officeDocument/2006/relationships/image" Target="../media/image13.jpeg"/></Relationships>
</file>

<file path=ppt/slides/_rels/slide23.xml.rels><?xml version="1.0" encoding="UTF-8" standalone="yes"?>
<Relationships xmlns="http://schemas.openxmlformats.org/package/2006/relationships"><Relationship Id="rId8" Type="http://schemas.openxmlformats.org/officeDocument/2006/relationships/hyperlink" Target="//upload.wikimedia.org/wikipedia/commons/0/01/Esox_lucius_Prague_Vltava_1.jpg" TargetMode="External"/><Relationship Id="rId3" Type="http://schemas.openxmlformats.org/officeDocument/2006/relationships/image" Target="../media/image2.jpeg"/><Relationship Id="rId7" Type="http://schemas.openxmlformats.org/officeDocument/2006/relationships/image" Target="../media/image18.jpeg"/><Relationship Id="rId2" Type="http://schemas.openxmlformats.org/officeDocument/2006/relationships/hyperlink" Target="//upload.wikimedia.org/wikipedia/commons/a/a8/Common_carp.jpg" TargetMode="External"/><Relationship Id="rId1" Type="http://schemas.openxmlformats.org/officeDocument/2006/relationships/slideLayout" Target="../slideLayouts/slideLayout6.xml"/><Relationship Id="rId6" Type="http://schemas.openxmlformats.org/officeDocument/2006/relationships/hyperlink" Target="//upload.wikimedia.org/wikipedia/commons/6/65/Herringadultkils.jpg" TargetMode="External"/><Relationship Id="rId5" Type="http://schemas.openxmlformats.org/officeDocument/2006/relationships/image" Target="../media/image17.png"/><Relationship Id="rId4" Type="http://schemas.openxmlformats.org/officeDocument/2006/relationships/hyperlink" Target="//upload.wikimedia.org/wikipedia/commons/e/eb/Scomber_scombrus_illustration.png" TargetMode="External"/><Relationship Id="rId9" Type="http://schemas.openxmlformats.org/officeDocument/2006/relationships/image" Target="../media/image6.jpeg"/></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7" Type="http://schemas.openxmlformats.org/officeDocument/2006/relationships/image" Target="../media/image7.jpeg"/><Relationship Id="rId2" Type="http://schemas.openxmlformats.org/officeDocument/2006/relationships/hyperlink" Target="//upload.wikimedia.org/wikipedia/commons/1/15/Perca_fluviatilis_Prague_Vltava_4.jpg" TargetMode="External"/><Relationship Id="rId1" Type="http://schemas.openxmlformats.org/officeDocument/2006/relationships/slideLayout" Target="../slideLayouts/slideLayout6.xml"/><Relationship Id="rId6" Type="http://schemas.openxmlformats.org/officeDocument/2006/relationships/hyperlink" Target="//upload.wikimedia.org/wikipedia/commons/3/33/Squalius_cephalus_Prague_Vltava_1.jpg" TargetMode="External"/><Relationship Id="rId5" Type="http://schemas.openxmlformats.org/officeDocument/2006/relationships/image" Target="../media/image15.jpeg"/><Relationship Id="rId4" Type="http://schemas.openxmlformats.org/officeDocument/2006/relationships/hyperlink" Target="//upload.wikimedia.org/wikipedia/commons/e/ee/Gadus_morhua_Cod-2b-Atlanterhavsparken-Norway.JP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upload.wikimedia.org/wikipedia/commons/b/b2/Gobio_gobio_Prague_Vltava_4.jpg" TargetMode="External"/><Relationship Id="rId1" Type="http://schemas.openxmlformats.org/officeDocument/2006/relationships/slideLayout" Target="../slideLayouts/slideLayout6.xml"/><Relationship Id="rId5" Type="http://schemas.openxmlformats.org/officeDocument/2006/relationships/image" Target="../media/image12.jpeg"/><Relationship Id="rId4" Type="http://schemas.openxmlformats.org/officeDocument/2006/relationships/hyperlink" Target="//upload.wikimedia.org/wikipedia/commons/f/f1/Brown_trout.JPG"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upload.wikimedia.org/wikipedia/commons/2/2b/Leuciscus_rutilus.jpg" TargetMode="External"/><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hyperlink" Target="//upload.wikimedia.org/wikipedia/commons/d/d7/Abramis_brama_Prague_Vltava_1.jp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hyperlink" Target="http://commons.wikimedia.org/wiki/File:Abramis_brama_Prague_Vltava_1.jpg?uselang=cs" TargetMode="External"/><Relationship Id="rId13" Type="http://schemas.openxmlformats.org/officeDocument/2006/relationships/hyperlink" Target="http://commons.wikimedia.org/wiki/File:Silurus_glanis_01.jpg?uselang=cs" TargetMode="External"/><Relationship Id="rId3" Type="http://schemas.openxmlformats.org/officeDocument/2006/relationships/hyperlink" Target="http://commons.wikimedia.org/wiki/File:Common_carp_tagged.png?uselang=cs" TargetMode="External"/><Relationship Id="rId7" Type="http://schemas.openxmlformats.org/officeDocument/2006/relationships/hyperlink" Target="http://commons.wikimedia.org/wiki/File:Squalius_cephalus_Prague_Vltava_1.jpg" TargetMode="External"/><Relationship Id="rId12" Type="http://schemas.openxmlformats.org/officeDocument/2006/relationships/hyperlink" Target="http://commons.wikimedia.org/wiki/File:Brown_trout.JPG?uselang=cs" TargetMode="External"/><Relationship Id="rId2" Type="http://schemas.openxmlformats.org/officeDocument/2006/relationships/hyperlink" Target="http://commons.wikimedia.org/wiki/File:Common_carp.jpg" TargetMode="External"/><Relationship Id="rId1" Type="http://schemas.openxmlformats.org/officeDocument/2006/relationships/slideLayout" Target="../slideLayouts/slideLayout2.xml"/><Relationship Id="rId6" Type="http://schemas.openxmlformats.org/officeDocument/2006/relationships/hyperlink" Target="http://commons.wikimedia.org/wiki/File:Esox_lucius_Prague_Vltava_1.jpg" TargetMode="External"/><Relationship Id="rId11" Type="http://schemas.openxmlformats.org/officeDocument/2006/relationships/hyperlink" Target="http://commons.wikimedia.org/wiki/File:Perca_fluviatilis_Prague_Vltava_4.jpg" TargetMode="External"/><Relationship Id="rId5" Type="http://schemas.openxmlformats.org/officeDocument/2006/relationships/hyperlink" Target="http://commons.wikimedia.org/wiki/File:CarassiusCarassius7.jpg?uselang=cs" TargetMode="External"/><Relationship Id="rId15" Type="http://schemas.openxmlformats.org/officeDocument/2006/relationships/hyperlink" Target="http://commons.wikimedia.org/wiki/File:Gadus_morhua_Cod-2b-Atlanterhavsparken-Norway.JPG?uselang=cs" TargetMode="External"/><Relationship Id="rId10" Type="http://schemas.openxmlformats.org/officeDocument/2006/relationships/hyperlink" Target="http://commons.wikimedia.org/wiki/File:Leuciscus_rutilus.jpg?uselang=cs" TargetMode="External"/><Relationship Id="rId4" Type="http://schemas.openxmlformats.org/officeDocument/2006/relationships/hyperlink" Target="http://commons.wikimedia.org/wiki/File:Tinca_tinca_Prague_Vltava_3.jpg" TargetMode="External"/><Relationship Id="rId9" Type="http://schemas.openxmlformats.org/officeDocument/2006/relationships/hyperlink" Target="http://commons.wikimedia.org/wiki/File:Gobio_gobio_Prague_Vltava_4.jpg?uselang=cs" TargetMode="External"/><Relationship Id="rId14" Type="http://schemas.openxmlformats.org/officeDocument/2006/relationships/hyperlink" Target="http://commons.wikimedia.org/wiki/File:Silurus_glanis_02.jpg?uselang=cs"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commons.wikimedia.org/wiki/File:Scomber_scombrus_illustration.png?uselang=cs" TargetMode="External"/><Relationship Id="rId2" Type="http://schemas.openxmlformats.org/officeDocument/2006/relationships/hyperlink" Target="http://commons.wikimedia.org/wiki/File:Bluefin-big.jpg?uselang=cs" TargetMode="External"/><Relationship Id="rId1" Type="http://schemas.openxmlformats.org/officeDocument/2006/relationships/slideLayout" Target="../slideLayouts/slideLayout2.xml"/><Relationship Id="rId4" Type="http://schemas.openxmlformats.org/officeDocument/2006/relationships/hyperlink" Target="http://commons.wikimedia.org/wiki/File:Herringadultkil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ulka 4"/>
          <p:cNvGraphicFramePr>
            <a:graphicFrameLocks noGrp="1"/>
          </p:cNvGraphicFramePr>
          <p:nvPr/>
        </p:nvGraphicFramePr>
        <p:xfrm>
          <a:off x="1547813" y="2133600"/>
          <a:ext cx="6264696" cy="1738514"/>
        </p:xfrm>
        <a:graphic>
          <a:graphicData uri="http://schemas.openxmlformats.org/drawingml/2006/table">
            <a:tbl>
              <a:tblPr/>
              <a:tblGrid>
                <a:gridCol w="2006236"/>
                <a:gridCol w="4258460"/>
              </a:tblGrid>
              <a:tr h="605301">
                <a:tc>
                  <a:txBody>
                    <a:bodyPr/>
                    <a:lstStyle/>
                    <a:p>
                      <a:pPr algn="l">
                        <a:lnSpc>
                          <a:spcPct val="115000"/>
                        </a:lnSpc>
                        <a:spcAft>
                          <a:spcPts val="1000"/>
                        </a:spcAft>
                      </a:pPr>
                      <a:r>
                        <a:rPr lang="cs-CZ" sz="2000" b="1" dirty="0">
                          <a:solidFill>
                            <a:srgbClr val="000000"/>
                          </a:solidFill>
                          <a:latin typeface="Calibri"/>
                          <a:ea typeface="Calibri"/>
                          <a:cs typeface="Times New Roman"/>
                        </a:rPr>
                        <a:t>Název školy</a:t>
                      </a:r>
                      <a:endParaRPr lang="cs-CZ" sz="2000" b="1"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ZÁKLADNÍ ŠKOLA, JIČÍN, HUSOVA 170</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32173">
                <a:tc>
                  <a:txBody>
                    <a:bodyPr/>
                    <a:lstStyle/>
                    <a:p>
                      <a:pPr algn="l">
                        <a:lnSpc>
                          <a:spcPct val="115000"/>
                        </a:lnSpc>
                        <a:spcAft>
                          <a:spcPts val="1000"/>
                        </a:spcAft>
                      </a:pPr>
                      <a:r>
                        <a:rPr lang="cs-CZ" sz="2000" b="1" dirty="0">
                          <a:solidFill>
                            <a:srgbClr val="000000"/>
                          </a:solidFill>
                          <a:latin typeface="Calibri"/>
                          <a:ea typeface="Calibri"/>
                          <a:cs typeface="Times New Roman"/>
                        </a:rPr>
                        <a:t>Číslo projektu</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CZ.1.07/1.4.00/21.2862</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90717">
                <a:tc>
                  <a:txBody>
                    <a:bodyPr/>
                    <a:lstStyle/>
                    <a:p>
                      <a:pPr algn="l">
                        <a:lnSpc>
                          <a:spcPct val="115000"/>
                        </a:lnSpc>
                        <a:spcAft>
                          <a:spcPts val="1000"/>
                        </a:spcAft>
                      </a:pPr>
                      <a:r>
                        <a:rPr lang="cs-CZ" sz="2000" b="1" dirty="0">
                          <a:solidFill>
                            <a:srgbClr val="000000"/>
                          </a:solidFill>
                          <a:latin typeface="Calibri"/>
                          <a:ea typeface="Calibri"/>
                          <a:cs typeface="Times New Roman"/>
                        </a:rPr>
                        <a:t>Číslo a název klíčové aktivity</a:t>
                      </a:r>
                      <a:endParaRPr lang="cs-CZ" sz="2000" dirty="0">
                        <a:latin typeface="Calibri"/>
                        <a:ea typeface="Calibri"/>
                        <a:cs typeface="Times New Roman"/>
                      </a:endParaRPr>
                    </a:p>
                  </a:txBody>
                  <a:tcPr marL="44450" marR="4445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15000"/>
                        </a:lnSpc>
                        <a:spcAft>
                          <a:spcPts val="1000"/>
                        </a:spcAft>
                      </a:pPr>
                      <a:r>
                        <a:rPr lang="cs-CZ" sz="2000" b="1" dirty="0">
                          <a:solidFill>
                            <a:srgbClr val="000000"/>
                          </a:solidFill>
                          <a:latin typeface="Calibri"/>
                          <a:ea typeface="Calibri"/>
                          <a:cs typeface="Times New Roman"/>
                        </a:rPr>
                        <a:t>3.2 Inovace a zkvalitnění výuky prostřednictvím ICT</a:t>
                      </a:r>
                      <a:endParaRPr lang="cs-CZ" sz="2000" dirty="0">
                        <a:latin typeface="Calibri"/>
                        <a:ea typeface="Calibri"/>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2064" name="Picture 2"/>
          <p:cNvPicPr>
            <a:picLocks noChangeAspect="1" noChangeArrowheads="1"/>
          </p:cNvPicPr>
          <p:nvPr/>
        </p:nvPicPr>
        <p:blipFill>
          <a:blip r:embed="rId3" cstate="print"/>
          <a:srcRect/>
          <a:stretch>
            <a:fillRect/>
          </a:stretch>
        </p:blipFill>
        <p:spPr bwMode="auto">
          <a:xfrm>
            <a:off x="2627313" y="549275"/>
            <a:ext cx="3767137" cy="1328738"/>
          </a:xfrm>
          <a:prstGeom prst="rect">
            <a:avLst/>
          </a:prstGeom>
          <a:solidFill>
            <a:srgbClr val="FFFFFF"/>
          </a:solidFill>
          <a:ln w="9525">
            <a:noFill/>
            <a:miter lim="800000"/>
            <a:headEnd/>
            <a:tailEnd/>
          </a:ln>
        </p:spPr>
      </p:pic>
      <p:sp>
        <p:nvSpPr>
          <p:cNvPr id="2065" name="TextovéPole 3"/>
          <p:cNvSpPr txBox="1">
            <a:spLocks noChangeArrowheads="1"/>
          </p:cNvSpPr>
          <p:nvPr/>
        </p:nvSpPr>
        <p:spPr bwMode="auto">
          <a:xfrm>
            <a:off x="1187450" y="4508500"/>
            <a:ext cx="7129463" cy="1477963"/>
          </a:xfrm>
          <a:prstGeom prst="rect">
            <a:avLst/>
          </a:prstGeom>
          <a:noFill/>
          <a:ln w="9525">
            <a:noFill/>
            <a:miter lim="800000"/>
            <a:headEnd/>
            <a:tailEnd/>
          </a:ln>
        </p:spPr>
        <p:txBody>
          <a:bodyPr>
            <a:spAutoFit/>
          </a:bodyPr>
          <a:lstStyle/>
          <a:p>
            <a:r>
              <a:rPr lang="cs-CZ" b="1" dirty="0"/>
              <a:t>Název DUM:  </a:t>
            </a:r>
            <a:r>
              <a:rPr lang="cs-CZ" dirty="0" smtClean="0"/>
              <a:t>VY_32_INOVACE_XII_1_04_RYBY</a:t>
            </a:r>
            <a:endParaRPr lang="cs-CZ" dirty="0"/>
          </a:p>
          <a:p>
            <a:endParaRPr lang="cs-CZ" b="1" dirty="0"/>
          </a:p>
          <a:p>
            <a:r>
              <a:rPr lang="cs-CZ" b="1" dirty="0"/>
              <a:t>Šablona číslo:    </a:t>
            </a:r>
            <a:r>
              <a:rPr lang="cs-CZ" b="1" dirty="0" smtClean="0"/>
              <a:t>XII        </a:t>
            </a:r>
            <a:r>
              <a:rPr lang="cs-CZ" b="1" dirty="0"/>
              <a:t>Sada číslo:      </a:t>
            </a:r>
            <a:r>
              <a:rPr lang="cs-CZ" b="1" dirty="0" smtClean="0"/>
              <a:t>1      </a:t>
            </a:r>
            <a:r>
              <a:rPr lang="cs-CZ" b="1" dirty="0"/>
              <a:t>Pořadové číslo DUM</a:t>
            </a:r>
            <a:r>
              <a:rPr lang="cs-CZ" b="1" dirty="0" smtClean="0"/>
              <a:t>: 04   </a:t>
            </a:r>
            <a:endParaRPr lang="cs-CZ" dirty="0"/>
          </a:p>
          <a:p>
            <a:endParaRPr lang="cs-CZ" b="1" dirty="0"/>
          </a:p>
          <a:p>
            <a:r>
              <a:rPr lang="cs-CZ" b="1" dirty="0"/>
              <a:t>Autor: </a:t>
            </a:r>
            <a:r>
              <a:rPr lang="cs-CZ" b="1" dirty="0" smtClean="0"/>
              <a:t> Mgr. Kateřina Zikmundová</a:t>
            </a:r>
            <a:endParaRPr lang="cs-CZ" dirty="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Obdélník 3"/>
          <p:cNvSpPr>
            <a:spLocks noChangeArrowheads="1"/>
          </p:cNvSpPr>
          <p:nvPr/>
        </p:nvSpPr>
        <p:spPr bwMode="auto">
          <a:xfrm>
            <a:off x="827088" y="765175"/>
            <a:ext cx="7273925" cy="6740307"/>
          </a:xfrm>
          <a:prstGeom prst="rect">
            <a:avLst/>
          </a:prstGeom>
          <a:noFill/>
          <a:ln w="9525">
            <a:noFill/>
            <a:miter lim="800000"/>
            <a:headEnd/>
            <a:tailEnd/>
          </a:ln>
        </p:spPr>
        <p:txBody>
          <a:bodyPr>
            <a:spAutoFit/>
          </a:bodyPr>
          <a:lstStyle/>
          <a:p>
            <a:r>
              <a:rPr lang="cs-CZ" b="1" dirty="0"/>
              <a:t>Anotace</a:t>
            </a:r>
            <a:r>
              <a:rPr lang="cs-CZ" b="1" dirty="0" smtClean="0"/>
              <a:t>: </a:t>
            </a:r>
            <a:r>
              <a:rPr lang="cs-CZ" dirty="0" smtClean="0"/>
              <a:t>Seznámení s živočichy patřícími mezi ryby</a:t>
            </a:r>
            <a:endParaRPr lang="cs-CZ" dirty="0"/>
          </a:p>
          <a:p>
            <a:r>
              <a:rPr lang="cs-CZ" dirty="0"/>
              <a:t/>
            </a:r>
            <a:br>
              <a:rPr lang="cs-CZ" dirty="0"/>
            </a:br>
            <a:r>
              <a:rPr lang="cs-CZ" b="1" dirty="0"/>
              <a:t>Očekávaný výstup</a:t>
            </a:r>
            <a:r>
              <a:rPr lang="cs-CZ" b="1" dirty="0" smtClean="0"/>
              <a:t>: </a:t>
            </a:r>
            <a:r>
              <a:rPr lang="cs-CZ" dirty="0" smtClean="0"/>
              <a:t>Žák zná základní druhy ryb, stavbu těla kapra obecného, správně určí jednotlivé zástupce podle daného obrázku.</a:t>
            </a:r>
            <a:endParaRPr lang="cs-CZ" dirty="0"/>
          </a:p>
          <a:p>
            <a:r>
              <a:rPr lang="cs-CZ" dirty="0"/>
              <a:t/>
            </a:r>
            <a:br>
              <a:rPr lang="cs-CZ" dirty="0"/>
            </a:br>
            <a:r>
              <a:rPr lang="cs-CZ" b="1" dirty="0"/>
              <a:t>Druh učebního materiálu</a:t>
            </a:r>
            <a:r>
              <a:rPr lang="cs-CZ" b="1" dirty="0" smtClean="0"/>
              <a:t>: </a:t>
            </a:r>
            <a:r>
              <a:rPr lang="cs-CZ" dirty="0" smtClean="0"/>
              <a:t>prezentace</a:t>
            </a:r>
            <a:endParaRPr lang="cs-CZ" dirty="0"/>
          </a:p>
          <a:p>
            <a:r>
              <a:rPr lang="cs-CZ" b="1" dirty="0" smtClean="0"/>
              <a:t>Typická </a:t>
            </a:r>
            <a:r>
              <a:rPr lang="cs-CZ" b="1" dirty="0"/>
              <a:t>věková skupina</a:t>
            </a:r>
            <a:r>
              <a:rPr lang="cs-CZ" b="1" dirty="0" smtClean="0"/>
              <a:t>: </a:t>
            </a:r>
            <a:r>
              <a:rPr lang="cs-CZ" dirty="0" smtClean="0"/>
              <a:t>7. ročník, 12 – 13 let</a:t>
            </a:r>
            <a:endParaRPr lang="cs-CZ" dirty="0"/>
          </a:p>
          <a:p>
            <a:r>
              <a:rPr lang="cs-CZ" b="1" dirty="0" smtClean="0"/>
              <a:t>Klíčová </a:t>
            </a:r>
            <a:r>
              <a:rPr lang="cs-CZ" b="1" dirty="0"/>
              <a:t>slova</a:t>
            </a:r>
            <a:r>
              <a:rPr lang="cs-CZ" b="1" dirty="0" smtClean="0"/>
              <a:t>: </a:t>
            </a:r>
            <a:r>
              <a:rPr lang="cs-CZ" dirty="0" smtClean="0"/>
              <a:t>hmatové vousy, prsní ploutve, břišní ploutve, řitní ploutev ocasní ploutev, hřbetní ploutev, kapr obecný, lín obecný, štika obecná, karas obecný, okoun říční, pstruh potoční, plotice obecná, cejn velký, sumec velký, hrouzek obecný, sleď obecný, makrela obecná, tuňák obecný, sardinka obecná, treska obecná, jelec tloušť</a:t>
            </a:r>
            <a:endParaRPr lang="cs-CZ" dirty="0"/>
          </a:p>
          <a:p>
            <a:r>
              <a:rPr lang="cs-CZ" b="1" dirty="0" smtClean="0"/>
              <a:t>Pomůcky </a:t>
            </a:r>
            <a:r>
              <a:rPr lang="cs-CZ" b="1" dirty="0"/>
              <a:t>a materiál</a:t>
            </a:r>
            <a:r>
              <a:rPr lang="cs-CZ" b="1" dirty="0" smtClean="0"/>
              <a:t>: </a:t>
            </a:r>
            <a:r>
              <a:rPr lang="cs-CZ" dirty="0" smtClean="0"/>
              <a:t>interaktivní tabule, prezentace</a:t>
            </a:r>
            <a:endParaRPr lang="cs-CZ" dirty="0"/>
          </a:p>
          <a:p>
            <a:r>
              <a:rPr lang="cs-CZ" b="1" dirty="0" smtClean="0"/>
              <a:t>Potřebný </a:t>
            </a:r>
            <a:r>
              <a:rPr lang="cs-CZ" b="1" dirty="0"/>
              <a:t>čas pro výuku DUM</a:t>
            </a:r>
            <a:r>
              <a:rPr lang="cs-CZ" b="1" smtClean="0"/>
              <a:t>: </a:t>
            </a:r>
            <a:r>
              <a:rPr lang="cs-CZ" smtClean="0"/>
              <a:t>30</a:t>
            </a:r>
            <a:r>
              <a:rPr lang="cs-CZ" smtClean="0"/>
              <a:t> </a:t>
            </a:r>
            <a:r>
              <a:rPr lang="cs-CZ" dirty="0" smtClean="0"/>
              <a:t>minut</a:t>
            </a:r>
            <a:endParaRPr lang="cs-CZ" dirty="0"/>
          </a:p>
          <a:p>
            <a:r>
              <a:rPr lang="cs-CZ" b="1" dirty="0" smtClean="0"/>
              <a:t>Metodické </a:t>
            </a:r>
            <a:r>
              <a:rPr lang="cs-CZ" b="1" dirty="0"/>
              <a:t>zhodnocení a popis práce s digitálním učebním materiálem</a:t>
            </a:r>
            <a:r>
              <a:rPr lang="cs-CZ" b="1" dirty="0" smtClean="0"/>
              <a:t>: </a:t>
            </a:r>
            <a:r>
              <a:rPr lang="cs-CZ" dirty="0" smtClean="0"/>
              <a:t>Učitel při výkladu seznámí žáky se základními druhy ryb, na stavbě kapra vysvětlí ploutve a hmatové vousy, učivo podle potřeby procvičí, prověří znalosti žáků doplňováním jmen rodových a druhových k jednotlivým obrázkům ryb.</a:t>
            </a:r>
            <a:endParaRPr lang="cs-CZ" b="1" dirty="0"/>
          </a:p>
          <a:p>
            <a:r>
              <a:rPr lang="cs-CZ" b="1" dirty="0"/>
              <a:t>    </a:t>
            </a:r>
            <a:endParaRPr lang="cs-CZ" dirty="0"/>
          </a:p>
          <a:p>
            <a:endParaRPr lang="cs-CZ" b="1" dirty="0"/>
          </a:p>
          <a:p>
            <a:endParaRPr lang="cs-CZ" b="1" dirty="0"/>
          </a:p>
          <a:p>
            <a:endParaRPr lang="cs-CZ" b="1" dirty="0"/>
          </a:p>
          <a:p>
            <a:r>
              <a:rPr lang="cs-CZ" b="1" dirty="0"/>
              <a:t> </a:t>
            </a:r>
            <a:endParaRPr lang="cs-CZ"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683568" y="2420888"/>
            <a:ext cx="7772400" cy="1470025"/>
          </a:xfrm>
        </p:spPr>
        <p:txBody>
          <a:bodyPr>
            <a:noAutofit/>
          </a:bodyPr>
          <a:lstStyle/>
          <a:p>
            <a:r>
              <a:rPr lang="cs-CZ" sz="10000" dirty="0" smtClean="0"/>
              <a:t>RYBY</a:t>
            </a:r>
            <a:endParaRPr lang="cs-CZ" sz="100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Kapr obecný</a:t>
            </a:r>
            <a:endParaRPr lang="cs-CZ" dirty="0"/>
          </a:p>
        </p:txBody>
      </p:sp>
      <p:pic>
        <p:nvPicPr>
          <p:cNvPr id="1026" name="Picture 2" descr="File:Common carp.jpg">
            <a:hlinkClick r:id="rId2"/>
          </p:cNvPr>
          <p:cNvPicPr>
            <a:picLocks noChangeAspect="1" noChangeArrowheads="1"/>
          </p:cNvPicPr>
          <p:nvPr/>
        </p:nvPicPr>
        <p:blipFill>
          <a:blip r:embed="rId3" cstate="print"/>
          <a:srcRect/>
          <a:stretch>
            <a:fillRect/>
          </a:stretch>
        </p:blipFill>
        <p:spPr bwMode="auto">
          <a:xfrm>
            <a:off x="755576" y="1772816"/>
            <a:ext cx="7620000" cy="3286126"/>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Stavba těla kapra obecného</a:t>
            </a:r>
            <a:endParaRPr lang="cs-CZ" dirty="0"/>
          </a:p>
        </p:txBody>
      </p:sp>
      <p:pic>
        <p:nvPicPr>
          <p:cNvPr id="18434" name="Picture 2" descr="File:Common carp tagged.png">
            <a:hlinkClick r:id="rId2"/>
          </p:cNvPr>
          <p:cNvPicPr>
            <a:picLocks noChangeAspect="1" noChangeArrowheads="1"/>
          </p:cNvPicPr>
          <p:nvPr/>
        </p:nvPicPr>
        <p:blipFill>
          <a:blip r:embed="rId3" cstate="print"/>
          <a:srcRect/>
          <a:stretch>
            <a:fillRect/>
          </a:stretch>
        </p:blipFill>
        <p:spPr bwMode="auto">
          <a:xfrm>
            <a:off x="467544" y="1484784"/>
            <a:ext cx="5616624" cy="2632793"/>
          </a:xfrm>
          <a:prstGeom prst="rect">
            <a:avLst/>
          </a:prstGeom>
          <a:noFill/>
        </p:spPr>
      </p:pic>
      <p:sp>
        <p:nvSpPr>
          <p:cNvPr id="4" name="TextovéPole 3"/>
          <p:cNvSpPr txBox="1"/>
          <p:nvPr/>
        </p:nvSpPr>
        <p:spPr>
          <a:xfrm>
            <a:off x="539552" y="4293096"/>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1</a:t>
            </a:r>
            <a:endParaRPr lang="cs-CZ" dirty="0"/>
          </a:p>
        </p:txBody>
      </p:sp>
      <p:sp>
        <p:nvSpPr>
          <p:cNvPr id="5" name="TextovéPole 4"/>
          <p:cNvSpPr txBox="1"/>
          <p:nvPr/>
        </p:nvSpPr>
        <p:spPr>
          <a:xfrm>
            <a:off x="6228184" y="4941168"/>
            <a:ext cx="2070310"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hmatové vousy</a:t>
            </a:r>
            <a:endParaRPr lang="cs-CZ" sz="2400" dirty="0"/>
          </a:p>
        </p:txBody>
      </p:sp>
      <p:sp>
        <p:nvSpPr>
          <p:cNvPr id="6" name="TextovéPole 5"/>
          <p:cNvSpPr txBox="1"/>
          <p:nvPr/>
        </p:nvSpPr>
        <p:spPr>
          <a:xfrm>
            <a:off x="6228184" y="2636912"/>
            <a:ext cx="926023"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skřele</a:t>
            </a:r>
            <a:endParaRPr lang="cs-CZ" sz="2400" dirty="0"/>
          </a:p>
        </p:txBody>
      </p:sp>
      <p:sp>
        <p:nvSpPr>
          <p:cNvPr id="7" name="TextovéPole 6"/>
          <p:cNvSpPr txBox="1"/>
          <p:nvPr/>
        </p:nvSpPr>
        <p:spPr>
          <a:xfrm>
            <a:off x="6228184" y="4365104"/>
            <a:ext cx="1819472"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prsní ploutve</a:t>
            </a:r>
            <a:endParaRPr lang="cs-CZ" sz="2400" dirty="0"/>
          </a:p>
        </p:txBody>
      </p:sp>
      <p:sp>
        <p:nvSpPr>
          <p:cNvPr id="8" name="TextovéPole 7"/>
          <p:cNvSpPr txBox="1"/>
          <p:nvPr/>
        </p:nvSpPr>
        <p:spPr>
          <a:xfrm>
            <a:off x="6228184" y="2060848"/>
            <a:ext cx="1895262"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břišní ploutve</a:t>
            </a:r>
            <a:endParaRPr lang="cs-CZ" sz="2400" dirty="0"/>
          </a:p>
        </p:txBody>
      </p:sp>
      <p:sp>
        <p:nvSpPr>
          <p:cNvPr id="9" name="TextovéPole 8"/>
          <p:cNvSpPr txBox="1"/>
          <p:nvPr/>
        </p:nvSpPr>
        <p:spPr>
          <a:xfrm>
            <a:off x="6228184" y="3212976"/>
            <a:ext cx="1713931"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řitní ploutev</a:t>
            </a:r>
            <a:endParaRPr lang="cs-CZ" sz="2400" dirty="0"/>
          </a:p>
        </p:txBody>
      </p:sp>
      <p:sp>
        <p:nvSpPr>
          <p:cNvPr id="10" name="TextovéPole 9"/>
          <p:cNvSpPr txBox="1"/>
          <p:nvPr/>
        </p:nvSpPr>
        <p:spPr>
          <a:xfrm>
            <a:off x="6228184" y="1484784"/>
            <a:ext cx="2188356"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hřbetní  ploutev</a:t>
            </a:r>
            <a:endParaRPr lang="cs-CZ" sz="2400" dirty="0"/>
          </a:p>
        </p:txBody>
      </p:sp>
      <p:sp>
        <p:nvSpPr>
          <p:cNvPr id="11" name="TextovéPole 10"/>
          <p:cNvSpPr txBox="1"/>
          <p:nvPr/>
        </p:nvSpPr>
        <p:spPr>
          <a:xfrm>
            <a:off x="6228184" y="3789040"/>
            <a:ext cx="1983235"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ocasní ploutev</a:t>
            </a:r>
            <a:endParaRPr lang="cs-CZ" sz="2400" dirty="0"/>
          </a:p>
        </p:txBody>
      </p:sp>
      <p:sp>
        <p:nvSpPr>
          <p:cNvPr id="12" name="TextovéPole 11"/>
          <p:cNvSpPr txBox="1"/>
          <p:nvPr/>
        </p:nvSpPr>
        <p:spPr>
          <a:xfrm>
            <a:off x="539552" y="4797152"/>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2</a:t>
            </a:r>
            <a:endParaRPr lang="cs-CZ" dirty="0"/>
          </a:p>
        </p:txBody>
      </p:sp>
      <p:sp>
        <p:nvSpPr>
          <p:cNvPr id="13" name="TextovéPole 12"/>
          <p:cNvSpPr txBox="1"/>
          <p:nvPr/>
        </p:nvSpPr>
        <p:spPr>
          <a:xfrm>
            <a:off x="539552" y="5301208"/>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3</a:t>
            </a:r>
            <a:endParaRPr lang="cs-CZ" dirty="0"/>
          </a:p>
        </p:txBody>
      </p:sp>
      <p:sp>
        <p:nvSpPr>
          <p:cNvPr id="14" name="TextovéPole 13"/>
          <p:cNvSpPr txBox="1"/>
          <p:nvPr/>
        </p:nvSpPr>
        <p:spPr>
          <a:xfrm>
            <a:off x="539552" y="5877272"/>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4</a:t>
            </a:r>
            <a:endParaRPr lang="cs-CZ" dirty="0"/>
          </a:p>
        </p:txBody>
      </p:sp>
      <p:sp>
        <p:nvSpPr>
          <p:cNvPr id="15" name="TextovéPole 14"/>
          <p:cNvSpPr txBox="1"/>
          <p:nvPr/>
        </p:nvSpPr>
        <p:spPr>
          <a:xfrm>
            <a:off x="3419872" y="4293096"/>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5</a:t>
            </a:r>
            <a:endParaRPr lang="cs-CZ" dirty="0"/>
          </a:p>
        </p:txBody>
      </p:sp>
      <p:sp>
        <p:nvSpPr>
          <p:cNvPr id="16" name="TextovéPole 15"/>
          <p:cNvSpPr txBox="1"/>
          <p:nvPr/>
        </p:nvSpPr>
        <p:spPr>
          <a:xfrm>
            <a:off x="3419872" y="4797152"/>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6</a:t>
            </a:r>
            <a:endParaRPr lang="cs-CZ" dirty="0"/>
          </a:p>
        </p:txBody>
      </p:sp>
      <p:sp>
        <p:nvSpPr>
          <p:cNvPr id="17" name="TextovéPole 16"/>
          <p:cNvSpPr txBox="1"/>
          <p:nvPr/>
        </p:nvSpPr>
        <p:spPr>
          <a:xfrm>
            <a:off x="3419872" y="5301208"/>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7</a:t>
            </a:r>
            <a:endParaRPr lang="cs-CZ"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Stavba těla kapra obecného</a:t>
            </a:r>
            <a:endParaRPr lang="cs-CZ" dirty="0"/>
          </a:p>
        </p:txBody>
      </p:sp>
      <p:pic>
        <p:nvPicPr>
          <p:cNvPr id="18434" name="Picture 2" descr="File:Common carp tagged.png">
            <a:hlinkClick r:id="rId2"/>
          </p:cNvPr>
          <p:cNvPicPr>
            <a:picLocks noChangeAspect="1" noChangeArrowheads="1"/>
          </p:cNvPicPr>
          <p:nvPr/>
        </p:nvPicPr>
        <p:blipFill>
          <a:blip r:embed="rId3" cstate="print"/>
          <a:srcRect/>
          <a:stretch>
            <a:fillRect/>
          </a:stretch>
        </p:blipFill>
        <p:spPr bwMode="auto">
          <a:xfrm>
            <a:off x="467544" y="1484784"/>
            <a:ext cx="5616624" cy="2632793"/>
          </a:xfrm>
          <a:prstGeom prst="rect">
            <a:avLst/>
          </a:prstGeom>
          <a:noFill/>
        </p:spPr>
      </p:pic>
      <p:sp>
        <p:nvSpPr>
          <p:cNvPr id="4" name="TextovéPole 3"/>
          <p:cNvSpPr txBox="1"/>
          <p:nvPr/>
        </p:nvSpPr>
        <p:spPr>
          <a:xfrm>
            <a:off x="539552" y="4293096"/>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1</a:t>
            </a:r>
            <a:endParaRPr lang="cs-CZ" dirty="0"/>
          </a:p>
        </p:txBody>
      </p:sp>
      <p:sp>
        <p:nvSpPr>
          <p:cNvPr id="5" name="TextovéPole 4"/>
          <p:cNvSpPr txBox="1"/>
          <p:nvPr/>
        </p:nvSpPr>
        <p:spPr>
          <a:xfrm>
            <a:off x="971600" y="4221088"/>
            <a:ext cx="2070310"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hmatové vousy</a:t>
            </a:r>
            <a:endParaRPr lang="cs-CZ" sz="2400" dirty="0"/>
          </a:p>
        </p:txBody>
      </p:sp>
      <p:sp>
        <p:nvSpPr>
          <p:cNvPr id="6" name="TextovéPole 5"/>
          <p:cNvSpPr txBox="1"/>
          <p:nvPr/>
        </p:nvSpPr>
        <p:spPr>
          <a:xfrm>
            <a:off x="971600" y="4725144"/>
            <a:ext cx="926023"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skřele</a:t>
            </a:r>
            <a:endParaRPr lang="cs-CZ" sz="2400" dirty="0"/>
          </a:p>
        </p:txBody>
      </p:sp>
      <p:sp>
        <p:nvSpPr>
          <p:cNvPr id="7" name="TextovéPole 6"/>
          <p:cNvSpPr txBox="1"/>
          <p:nvPr/>
        </p:nvSpPr>
        <p:spPr>
          <a:xfrm>
            <a:off x="971600" y="5301208"/>
            <a:ext cx="1819472"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prsní ploutve</a:t>
            </a:r>
            <a:endParaRPr lang="cs-CZ" sz="2400" dirty="0"/>
          </a:p>
        </p:txBody>
      </p:sp>
      <p:sp>
        <p:nvSpPr>
          <p:cNvPr id="8" name="TextovéPole 7"/>
          <p:cNvSpPr txBox="1"/>
          <p:nvPr/>
        </p:nvSpPr>
        <p:spPr>
          <a:xfrm>
            <a:off x="971600" y="5877272"/>
            <a:ext cx="1895262"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břišní ploutve</a:t>
            </a:r>
            <a:endParaRPr lang="cs-CZ" sz="2400" dirty="0"/>
          </a:p>
        </p:txBody>
      </p:sp>
      <p:sp>
        <p:nvSpPr>
          <p:cNvPr id="9" name="TextovéPole 8"/>
          <p:cNvSpPr txBox="1"/>
          <p:nvPr/>
        </p:nvSpPr>
        <p:spPr>
          <a:xfrm>
            <a:off x="3851920" y="4221088"/>
            <a:ext cx="1713931"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řitní ploutev</a:t>
            </a:r>
            <a:endParaRPr lang="cs-CZ" sz="2400" dirty="0"/>
          </a:p>
        </p:txBody>
      </p:sp>
      <p:sp>
        <p:nvSpPr>
          <p:cNvPr id="10" name="TextovéPole 9"/>
          <p:cNvSpPr txBox="1"/>
          <p:nvPr/>
        </p:nvSpPr>
        <p:spPr>
          <a:xfrm>
            <a:off x="3851920" y="4797152"/>
            <a:ext cx="2188356"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hřbetní  ploutev</a:t>
            </a:r>
            <a:endParaRPr lang="cs-CZ" sz="2400" dirty="0"/>
          </a:p>
        </p:txBody>
      </p:sp>
      <p:sp>
        <p:nvSpPr>
          <p:cNvPr id="11" name="TextovéPole 10"/>
          <p:cNvSpPr txBox="1"/>
          <p:nvPr/>
        </p:nvSpPr>
        <p:spPr>
          <a:xfrm>
            <a:off x="3851920" y="5301208"/>
            <a:ext cx="1983235" cy="461665"/>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sz="2400" dirty="0" smtClean="0"/>
              <a:t>ocasní ploutev</a:t>
            </a:r>
            <a:endParaRPr lang="cs-CZ" sz="2400" dirty="0"/>
          </a:p>
        </p:txBody>
      </p:sp>
      <p:sp>
        <p:nvSpPr>
          <p:cNvPr id="12" name="TextovéPole 11"/>
          <p:cNvSpPr txBox="1"/>
          <p:nvPr/>
        </p:nvSpPr>
        <p:spPr>
          <a:xfrm>
            <a:off x="539552" y="4797152"/>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2</a:t>
            </a:r>
            <a:endParaRPr lang="cs-CZ" dirty="0"/>
          </a:p>
        </p:txBody>
      </p:sp>
      <p:sp>
        <p:nvSpPr>
          <p:cNvPr id="13" name="TextovéPole 12"/>
          <p:cNvSpPr txBox="1"/>
          <p:nvPr/>
        </p:nvSpPr>
        <p:spPr>
          <a:xfrm>
            <a:off x="539552" y="5301208"/>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3</a:t>
            </a:r>
            <a:endParaRPr lang="cs-CZ" dirty="0"/>
          </a:p>
        </p:txBody>
      </p:sp>
      <p:sp>
        <p:nvSpPr>
          <p:cNvPr id="14" name="TextovéPole 13"/>
          <p:cNvSpPr txBox="1"/>
          <p:nvPr/>
        </p:nvSpPr>
        <p:spPr>
          <a:xfrm>
            <a:off x="539552" y="5877272"/>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4</a:t>
            </a:r>
            <a:endParaRPr lang="cs-CZ" dirty="0"/>
          </a:p>
        </p:txBody>
      </p:sp>
      <p:sp>
        <p:nvSpPr>
          <p:cNvPr id="15" name="TextovéPole 14"/>
          <p:cNvSpPr txBox="1"/>
          <p:nvPr/>
        </p:nvSpPr>
        <p:spPr>
          <a:xfrm>
            <a:off x="3419872" y="4293096"/>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5</a:t>
            </a:r>
            <a:endParaRPr lang="cs-CZ" dirty="0"/>
          </a:p>
        </p:txBody>
      </p:sp>
      <p:sp>
        <p:nvSpPr>
          <p:cNvPr id="16" name="TextovéPole 15"/>
          <p:cNvSpPr txBox="1"/>
          <p:nvPr/>
        </p:nvSpPr>
        <p:spPr>
          <a:xfrm>
            <a:off x="3419872" y="4797152"/>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6</a:t>
            </a:r>
            <a:endParaRPr lang="cs-CZ" dirty="0"/>
          </a:p>
        </p:txBody>
      </p:sp>
      <p:sp>
        <p:nvSpPr>
          <p:cNvPr id="17" name="TextovéPole 16"/>
          <p:cNvSpPr txBox="1"/>
          <p:nvPr/>
        </p:nvSpPr>
        <p:spPr>
          <a:xfrm>
            <a:off x="3419872" y="5301208"/>
            <a:ext cx="301686" cy="369332"/>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lang="cs-CZ" dirty="0" smtClean="0"/>
              <a:t>7</a:t>
            </a:r>
            <a:endParaRPr lang="cs-CZ"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Karas obecný</a:t>
            </a:r>
            <a:endParaRPr lang="cs-CZ" dirty="0"/>
          </a:p>
        </p:txBody>
      </p:sp>
      <p:pic>
        <p:nvPicPr>
          <p:cNvPr id="17410" name="Picture 2" descr="File:CarassiusCarassius7.jpg">
            <a:hlinkClick r:id="rId2"/>
          </p:cNvPr>
          <p:cNvPicPr>
            <a:picLocks noChangeAspect="1" noChangeArrowheads="1"/>
          </p:cNvPicPr>
          <p:nvPr/>
        </p:nvPicPr>
        <p:blipFill>
          <a:blip r:embed="rId3" cstate="print"/>
          <a:srcRect t="12657" b="7838"/>
          <a:stretch>
            <a:fillRect/>
          </a:stretch>
        </p:blipFill>
        <p:spPr bwMode="auto">
          <a:xfrm>
            <a:off x="611560" y="1628800"/>
            <a:ext cx="7620000" cy="4104456"/>
          </a:xfrm>
          <a:prstGeom prst="rect">
            <a:avLst/>
          </a:prstGeom>
          <a:noFill/>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Lín obecný</a:t>
            </a:r>
            <a:endParaRPr lang="cs-CZ" dirty="0"/>
          </a:p>
        </p:txBody>
      </p:sp>
      <p:pic>
        <p:nvPicPr>
          <p:cNvPr id="16386" name="Picture 2" descr="File:Tinca tinca Prague Vltava 3.jpg">
            <a:hlinkClick r:id="rId2"/>
          </p:cNvPr>
          <p:cNvPicPr>
            <a:picLocks noChangeAspect="1" noChangeArrowheads="1"/>
          </p:cNvPicPr>
          <p:nvPr/>
        </p:nvPicPr>
        <p:blipFill>
          <a:blip r:embed="rId3" cstate="print"/>
          <a:srcRect t="22794"/>
          <a:stretch>
            <a:fillRect/>
          </a:stretch>
        </p:blipFill>
        <p:spPr bwMode="auto">
          <a:xfrm>
            <a:off x="683568" y="1700808"/>
            <a:ext cx="7620000" cy="4390281"/>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Štika obecná</a:t>
            </a:r>
            <a:endParaRPr lang="cs-CZ" dirty="0"/>
          </a:p>
        </p:txBody>
      </p:sp>
      <p:pic>
        <p:nvPicPr>
          <p:cNvPr id="19458" name="Picture 2" descr="File:Esox lucius Prague Vltava 1.jpg">
            <a:hlinkClick r:id="rId2"/>
          </p:cNvPr>
          <p:cNvPicPr>
            <a:picLocks noChangeAspect="1" noChangeArrowheads="1"/>
          </p:cNvPicPr>
          <p:nvPr/>
        </p:nvPicPr>
        <p:blipFill>
          <a:blip r:embed="rId3" cstate="print"/>
          <a:srcRect t="36191"/>
          <a:stretch>
            <a:fillRect/>
          </a:stretch>
        </p:blipFill>
        <p:spPr bwMode="auto">
          <a:xfrm>
            <a:off x="683568" y="2492896"/>
            <a:ext cx="7620000" cy="2285256"/>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Jelec tloušť</a:t>
            </a:r>
            <a:endParaRPr lang="cs-CZ" dirty="0"/>
          </a:p>
        </p:txBody>
      </p:sp>
      <p:pic>
        <p:nvPicPr>
          <p:cNvPr id="20482" name="Picture 2" descr="File:Squalius cephalus Prague Vltava 1.jpg">
            <a:hlinkClick r:id="rId2"/>
          </p:cNvPr>
          <p:cNvPicPr>
            <a:picLocks noChangeAspect="1" noChangeArrowheads="1"/>
          </p:cNvPicPr>
          <p:nvPr/>
        </p:nvPicPr>
        <p:blipFill>
          <a:blip r:embed="rId3" cstate="print"/>
          <a:srcRect t="11358" b="25765"/>
          <a:stretch>
            <a:fillRect/>
          </a:stretch>
        </p:blipFill>
        <p:spPr bwMode="auto">
          <a:xfrm>
            <a:off x="755576" y="2132856"/>
            <a:ext cx="7620000" cy="3096344"/>
          </a:xfrm>
          <a:prstGeom prst="rect">
            <a:avLst/>
          </a:prstGeom>
          <a:noFill/>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Cejn velký</a:t>
            </a:r>
            <a:endParaRPr lang="cs-CZ" dirty="0"/>
          </a:p>
        </p:txBody>
      </p:sp>
      <p:pic>
        <p:nvPicPr>
          <p:cNvPr id="21506" name="Picture 2" descr="File:Abramis brama Prague Vltava 1.jpg">
            <a:hlinkClick r:id="rId2"/>
          </p:cNvPr>
          <p:cNvPicPr>
            <a:picLocks noChangeAspect="1" noChangeArrowheads="1"/>
          </p:cNvPicPr>
          <p:nvPr/>
        </p:nvPicPr>
        <p:blipFill>
          <a:blip r:embed="rId3" cstate="print"/>
          <a:srcRect/>
          <a:stretch>
            <a:fillRect/>
          </a:stretch>
        </p:blipFill>
        <p:spPr bwMode="auto">
          <a:xfrm>
            <a:off x="1259632" y="1772816"/>
            <a:ext cx="6624736" cy="3744416"/>
          </a:xfrm>
          <a:prstGeom prst="rect">
            <a:avLst/>
          </a:prstGeom>
          <a:noFill/>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Plotice obecná</a:t>
            </a:r>
            <a:endParaRPr lang="cs-CZ" dirty="0"/>
          </a:p>
        </p:txBody>
      </p:sp>
      <p:pic>
        <p:nvPicPr>
          <p:cNvPr id="23554" name="Picture 2" descr="File:Leuciscus rutilus.jpg">
            <a:hlinkClick r:id="rId2"/>
          </p:cNvPr>
          <p:cNvPicPr>
            <a:picLocks noChangeAspect="1" noChangeArrowheads="1"/>
          </p:cNvPicPr>
          <p:nvPr/>
        </p:nvPicPr>
        <p:blipFill>
          <a:blip r:embed="rId3" cstate="print"/>
          <a:srcRect/>
          <a:stretch>
            <a:fillRect/>
          </a:stretch>
        </p:blipFill>
        <p:spPr bwMode="auto">
          <a:xfrm>
            <a:off x="1907704" y="2204864"/>
            <a:ext cx="4392488" cy="3019836"/>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Hrouzek obecný</a:t>
            </a:r>
            <a:endParaRPr lang="cs-CZ" dirty="0"/>
          </a:p>
        </p:txBody>
      </p:sp>
      <p:pic>
        <p:nvPicPr>
          <p:cNvPr id="22530" name="Picture 2" descr="File:Gobio gobio Prague Vltava 4.jpg">
            <a:hlinkClick r:id="rId2"/>
          </p:cNvPr>
          <p:cNvPicPr>
            <a:picLocks noChangeAspect="1" noChangeArrowheads="1"/>
          </p:cNvPicPr>
          <p:nvPr/>
        </p:nvPicPr>
        <p:blipFill>
          <a:blip r:embed="rId3" cstate="print"/>
          <a:srcRect l="11486" t="12600" r="8112"/>
          <a:stretch>
            <a:fillRect/>
          </a:stretch>
        </p:blipFill>
        <p:spPr bwMode="auto">
          <a:xfrm>
            <a:off x="2195736" y="1988840"/>
            <a:ext cx="4105830" cy="3698776"/>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Okoun říční</a:t>
            </a:r>
            <a:endParaRPr lang="cs-CZ" dirty="0"/>
          </a:p>
        </p:txBody>
      </p:sp>
      <p:pic>
        <p:nvPicPr>
          <p:cNvPr id="24578" name="Picture 2" descr="File:Perca fluviatilis Prague Vltava 4.jpg">
            <a:hlinkClick r:id="rId2"/>
          </p:cNvPr>
          <p:cNvPicPr>
            <a:picLocks noChangeAspect="1" noChangeArrowheads="1"/>
          </p:cNvPicPr>
          <p:nvPr/>
        </p:nvPicPr>
        <p:blipFill>
          <a:blip r:embed="rId3" cstate="print"/>
          <a:srcRect t="9590" b="4103"/>
          <a:stretch>
            <a:fillRect/>
          </a:stretch>
        </p:blipFill>
        <p:spPr bwMode="auto">
          <a:xfrm>
            <a:off x="611560" y="1772816"/>
            <a:ext cx="7620000" cy="3888432"/>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Pstruh potoční</a:t>
            </a:r>
            <a:endParaRPr lang="cs-CZ" dirty="0"/>
          </a:p>
        </p:txBody>
      </p:sp>
      <p:pic>
        <p:nvPicPr>
          <p:cNvPr id="25602" name="Picture 2" descr="File:Brown trout.JPG">
            <a:hlinkClick r:id="rId2"/>
          </p:cNvPr>
          <p:cNvPicPr>
            <a:picLocks noChangeAspect="1" noChangeArrowheads="1"/>
          </p:cNvPicPr>
          <p:nvPr/>
        </p:nvPicPr>
        <p:blipFill>
          <a:blip r:embed="rId3" cstate="print"/>
          <a:srcRect t="23940" b="13061"/>
          <a:stretch>
            <a:fillRect/>
          </a:stretch>
        </p:blipFill>
        <p:spPr bwMode="auto">
          <a:xfrm>
            <a:off x="683568" y="2060848"/>
            <a:ext cx="7620000" cy="3600400"/>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Sumec velký</a:t>
            </a:r>
            <a:endParaRPr lang="cs-CZ" dirty="0"/>
          </a:p>
        </p:txBody>
      </p:sp>
      <p:pic>
        <p:nvPicPr>
          <p:cNvPr id="26626" name="Picture 2" descr="File:Silurus glanis 01.jpg">
            <a:hlinkClick r:id="rId2"/>
          </p:cNvPr>
          <p:cNvPicPr>
            <a:picLocks noChangeAspect="1" noChangeArrowheads="1"/>
          </p:cNvPicPr>
          <p:nvPr/>
        </p:nvPicPr>
        <p:blipFill>
          <a:blip r:embed="rId3" cstate="print"/>
          <a:srcRect/>
          <a:stretch>
            <a:fillRect/>
          </a:stretch>
        </p:blipFill>
        <p:spPr bwMode="auto">
          <a:xfrm>
            <a:off x="323528" y="1412776"/>
            <a:ext cx="3759342" cy="2448272"/>
          </a:xfrm>
          <a:prstGeom prst="rect">
            <a:avLst/>
          </a:prstGeom>
          <a:noFill/>
        </p:spPr>
      </p:pic>
      <p:pic>
        <p:nvPicPr>
          <p:cNvPr id="26628" name="Picture 4" descr="File:Silurus glanis 02.jpg">
            <a:hlinkClick r:id="rId4"/>
          </p:cNvPr>
          <p:cNvPicPr>
            <a:picLocks noChangeAspect="1" noChangeArrowheads="1"/>
          </p:cNvPicPr>
          <p:nvPr/>
        </p:nvPicPr>
        <p:blipFill>
          <a:blip r:embed="rId5" cstate="print"/>
          <a:srcRect t="11653" b="19885"/>
          <a:stretch>
            <a:fillRect/>
          </a:stretch>
        </p:blipFill>
        <p:spPr bwMode="auto">
          <a:xfrm>
            <a:off x="2987824" y="4005064"/>
            <a:ext cx="5635613" cy="2503023"/>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Treska obecná</a:t>
            </a:r>
            <a:endParaRPr lang="cs-CZ" dirty="0"/>
          </a:p>
        </p:txBody>
      </p:sp>
      <p:pic>
        <p:nvPicPr>
          <p:cNvPr id="27650" name="Picture 2" descr="File:Gadus morhua Cod-2b-Atlanterhavsparken-Norway.JPG">
            <a:hlinkClick r:id="rId2"/>
          </p:cNvPr>
          <p:cNvPicPr>
            <a:picLocks noChangeAspect="1" noChangeArrowheads="1"/>
          </p:cNvPicPr>
          <p:nvPr/>
        </p:nvPicPr>
        <p:blipFill>
          <a:blip r:embed="rId3" cstate="print"/>
          <a:srcRect l="13230" t="11946" b="7848"/>
          <a:stretch>
            <a:fillRect/>
          </a:stretch>
        </p:blipFill>
        <p:spPr bwMode="auto">
          <a:xfrm>
            <a:off x="1403648" y="1988840"/>
            <a:ext cx="6611888" cy="3384376"/>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Tuňák obecný </a:t>
            </a:r>
            <a:endParaRPr lang="cs-CZ" dirty="0"/>
          </a:p>
        </p:txBody>
      </p:sp>
      <p:pic>
        <p:nvPicPr>
          <p:cNvPr id="28674" name="Picture 2" descr="File:Bluefin-big.jpg">
            <a:hlinkClick r:id="rId2"/>
          </p:cNvPr>
          <p:cNvPicPr>
            <a:picLocks noChangeAspect="1" noChangeArrowheads="1"/>
          </p:cNvPicPr>
          <p:nvPr/>
        </p:nvPicPr>
        <p:blipFill>
          <a:blip r:embed="rId3" cstate="print"/>
          <a:srcRect t="11479" b="9806"/>
          <a:stretch>
            <a:fillRect/>
          </a:stretch>
        </p:blipFill>
        <p:spPr bwMode="auto">
          <a:xfrm>
            <a:off x="1187624" y="1988840"/>
            <a:ext cx="6667500" cy="3456384"/>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Makrela obecná</a:t>
            </a:r>
            <a:endParaRPr lang="cs-CZ" dirty="0"/>
          </a:p>
        </p:txBody>
      </p:sp>
      <p:pic>
        <p:nvPicPr>
          <p:cNvPr id="29698" name="Picture 2" descr="File:Scomber scombrus illustration.png">
            <a:hlinkClick r:id="rId2"/>
          </p:cNvPr>
          <p:cNvPicPr>
            <a:picLocks noChangeAspect="1" noChangeArrowheads="1"/>
          </p:cNvPicPr>
          <p:nvPr/>
        </p:nvPicPr>
        <p:blipFill>
          <a:blip r:embed="rId3" cstate="print"/>
          <a:srcRect/>
          <a:stretch>
            <a:fillRect/>
          </a:stretch>
        </p:blipFill>
        <p:spPr bwMode="auto">
          <a:xfrm>
            <a:off x="683568" y="2204864"/>
            <a:ext cx="7620000" cy="2476501"/>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Sleď obecný</a:t>
            </a:r>
            <a:endParaRPr lang="cs-CZ" dirty="0"/>
          </a:p>
        </p:txBody>
      </p:sp>
      <p:sp>
        <p:nvSpPr>
          <p:cNvPr id="3" name="Obdélník 2"/>
          <p:cNvSpPr/>
          <p:nvPr/>
        </p:nvSpPr>
        <p:spPr>
          <a:xfrm>
            <a:off x="539552" y="5517232"/>
            <a:ext cx="7776864" cy="646331"/>
          </a:xfrm>
          <a:prstGeom prst="rect">
            <a:avLst/>
          </a:prstGeom>
        </p:spPr>
        <p:txBody>
          <a:bodyPr wrap="square">
            <a:spAutoFit/>
          </a:bodyPr>
          <a:lstStyle/>
          <a:p>
            <a:r>
              <a:rPr lang="cs-CZ" dirty="0" smtClean="0">
                <a:hlinkClick r:id="rId2"/>
              </a:rPr>
              <a:t>http://commons.wikimedia.org/wiki/File:Heringsschwarm.gif</a:t>
            </a:r>
            <a:endParaRPr lang="cs-CZ" dirty="0" smtClean="0"/>
          </a:p>
          <a:p>
            <a:endParaRPr lang="cs-CZ" dirty="0"/>
          </a:p>
        </p:txBody>
      </p:sp>
      <p:pic>
        <p:nvPicPr>
          <p:cNvPr id="31746" name="Picture 2" descr="File:Herringadultkils.jpg">
            <a:hlinkClick r:id="rId3"/>
          </p:cNvPr>
          <p:cNvPicPr>
            <a:picLocks noChangeAspect="1" noChangeArrowheads="1"/>
          </p:cNvPicPr>
          <p:nvPr/>
        </p:nvPicPr>
        <p:blipFill>
          <a:blip r:embed="rId4" cstate="print"/>
          <a:srcRect/>
          <a:stretch>
            <a:fillRect/>
          </a:stretch>
        </p:blipFill>
        <p:spPr bwMode="auto">
          <a:xfrm>
            <a:off x="1835696" y="1988840"/>
            <a:ext cx="5562600" cy="2276475"/>
          </a:xfrm>
          <a:prstGeom prst="rect">
            <a:avLst/>
          </a:prstGeom>
          <a:noFill/>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Sardinka obecná</a:t>
            </a:r>
            <a:endParaRPr lang="cs-CZ" dirty="0"/>
          </a:p>
        </p:txBody>
      </p:sp>
      <p:sp>
        <p:nvSpPr>
          <p:cNvPr id="3" name="Obdélník 2"/>
          <p:cNvSpPr/>
          <p:nvPr/>
        </p:nvSpPr>
        <p:spPr>
          <a:xfrm>
            <a:off x="683568" y="2996952"/>
            <a:ext cx="7380312" cy="646331"/>
          </a:xfrm>
          <a:prstGeom prst="rect">
            <a:avLst/>
          </a:prstGeom>
        </p:spPr>
        <p:txBody>
          <a:bodyPr wrap="square">
            <a:spAutoFit/>
          </a:bodyPr>
          <a:lstStyle/>
          <a:p>
            <a:r>
              <a:rPr lang="cs-CZ" dirty="0" smtClean="0">
                <a:hlinkClick r:id="rId2"/>
              </a:rPr>
              <a:t>http://www.</a:t>
            </a:r>
            <a:r>
              <a:rPr lang="cs-CZ" dirty="0" err="1" smtClean="0">
                <a:hlinkClick r:id="rId2"/>
              </a:rPr>
              <a:t>guh.cz</a:t>
            </a:r>
            <a:r>
              <a:rPr lang="cs-CZ" dirty="0" smtClean="0">
                <a:hlinkClick r:id="rId2"/>
              </a:rPr>
              <a:t>/</a:t>
            </a:r>
            <a:r>
              <a:rPr lang="cs-CZ" dirty="0" err="1" smtClean="0">
                <a:hlinkClick r:id="rId2"/>
              </a:rPr>
              <a:t>edu</a:t>
            </a:r>
            <a:r>
              <a:rPr lang="cs-CZ" dirty="0" smtClean="0">
                <a:hlinkClick r:id="rId2"/>
              </a:rPr>
              <a:t>/</a:t>
            </a:r>
            <a:r>
              <a:rPr lang="cs-CZ" dirty="0" err="1" smtClean="0">
                <a:hlinkClick r:id="rId2"/>
              </a:rPr>
              <a:t>bi</a:t>
            </a:r>
            <a:r>
              <a:rPr lang="cs-CZ" dirty="0" smtClean="0">
                <a:hlinkClick r:id="rId2"/>
              </a:rPr>
              <a:t>/biologie_obratlovci/html01/foto_015.html</a:t>
            </a:r>
            <a:endParaRPr lang="cs-CZ" dirty="0" smtClean="0"/>
          </a:p>
          <a:p>
            <a:endParaRPr lang="cs-CZ" dirty="0"/>
          </a:p>
        </p:txBody>
      </p:sp>
      <p:sp>
        <p:nvSpPr>
          <p:cNvPr id="4" name="Obdélník 3"/>
          <p:cNvSpPr/>
          <p:nvPr/>
        </p:nvSpPr>
        <p:spPr>
          <a:xfrm>
            <a:off x="683568" y="3789040"/>
            <a:ext cx="5310385" cy="646331"/>
          </a:xfrm>
          <a:prstGeom prst="rect">
            <a:avLst/>
          </a:prstGeom>
        </p:spPr>
        <p:txBody>
          <a:bodyPr wrap="square">
            <a:spAutoFit/>
          </a:bodyPr>
          <a:lstStyle/>
          <a:p>
            <a:r>
              <a:rPr lang="cs-CZ" dirty="0" smtClean="0">
                <a:hlinkClick r:id="rId3"/>
              </a:rPr>
              <a:t>http://rs.rybolov-norsko.cz/druhy-ryb</a:t>
            </a:r>
            <a:endParaRPr lang="cs-CZ" dirty="0" smtClean="0"/>
          </a:p>
          <a:p>
            <a:endParaRPr lang="cs-CZ"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Poznej:</a:t>
            </a:r>
            <a:endParaRPr lang="cs-CZ" dirty="0"/>
          </a:p>
        </p:txBody>
      </p:sp>
      <p:pic>
        <p:nvPicPr>
          <p:cNvPr id="3" name="Picture 2" descr="File:CarassiusCarassius7.jpg">
            <a:hlinkClick r:id="rId2"/>
          </p:cNvPr>
          <p:cNvPicPr>
            <a:picLocks noChangeAspect="1" noChangeArrowheads="1"/>
          </p:cNvPicPr>
          <p:nvPr/>
        </p:nvPicPr>
        <p:blipFill>
          <a:blip r:embed="rId3" cstate="print"/>
          <a:srcRect t="12657" b="7838"/>
          <a:stretch>
            <a:fillRect/>
          </a:stretch>
        </p:blipFill>
        <p:spPr bwMode="auto">
          <a:xfrm>
            <a:off x="683568" y="1268760"/>
            <a:ext cx="3219696" cy="1734265"/>
          </a:xfrm>
          <a:prstGeom prst="rect">
            <a:avLst/>
          </a:prstGeom>
          <a:noFill/>
        </p:spPr>
      </p:pic>
      <p:sp>
        <p:nvSpPr>
          <p:cNvPr id="4" name="TextovéPole 3"/>
          <p:cNvSpPr txBox="1"/>
          <p:nvPr/>
        </p:nvSpPr>
        <p:spPr>
          <a:xfrm>
            <a:off x="467544" y="3212976"/>
            <a:ext cx="367240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pic>
        <p:nvPicPr>
          <p:cNvPr id="5" name="Picture 2" descr="File:Bluefin-big.jpg">
            <a:hlinkClick r:id="rId4"/>
          </p:cNvPr>
          <p:cNvPicPr>
            <a:picLocks noChangeAspect="1" noChangeArrowheads="1"/>
          </p:cNvPicPr>
          <p:nvPr/>
        </p:nvPicPr>
        <p:blipFill>
          <a:blip r:embed="rId5" cstate="print"/>
          <a:srcRect t="11479" b="9806"/>
          <a:stretch>
            <a:fillRect/>
          </a:stretch>
        </p:blipFill>
        <p:spPr bwMode="auto">
          <a:xfrm>
            <a:off x="4932040" y="1340768"/>
            <a:ext cx="3312368" cy="1717108"/>
          </a:xfrm>
          <a:prstGeom prst="rect">
            <a:avLst/>
          </a:prstGeom>
          <a:noFill/>
        </p:spPr>
      </p:pic>
      <p:sp>
        <p:nvSpPr>
          <p:cNvPr id="6" name="TextovéPole 5"/>
          <p:cNvSpPr txBox="1"/>
          <p:nvPr/>
        </p:nvSpPr>
        <p:spPr>
          <a:xfrm>
            <a:off x="4716016" y="3212976"/>
            <a:ext cx="3744416"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pic>
        <p:nvPicPr>
          <p:cNvPr id="7" name="Picture 2" descr="File:Tinca tinca Prague Vltava 3.jpg">
            <a:hlinkClick r:id="rId6"/>
          </p:cNvPr>
          <p:cNvPicPr>
            <a:picLocks noChangeAspect="1" noChangeArrowheads="1"/>
          </p:cNvPicPr>
          <p:nvPr/>
        </p:nvPicPr>
        <p:blipFill>
          <a:blip r:embed="rId7" cstate="print"/>
          <a:srcRect t="22794"/>
          <a:stretch>
            <a:fillRect/>
          </a:stretch>
        </p:blipFill>
        <p:spPr bwMode="auto">
          <a:xfrm>
            <a:off x="683568" y="3717032"/>
            <a:ext cx="3456384" cy="1991404"/>
          </a:xfrm>
          <a:prstGeom prst="rect">
            <a:avLst/>
          </a:prstGeom>
          <a:noFill/>
        </p:spPr>
      </p:pic>
      <p:sp>
        <p:nvSpPr>
          <p:cNvPr id="8" name="TextovéPole 7"/>
          <p:cNvSpPr txBox="1"/>
          <p:nvPr/>
        </p:nvSpPr>
        <p:spPr>
          <a:xfrm>
            <a:off x="539552" y="5949280"/>
            <a:ext cx="367240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pic>
        <p:nvPicPr>
          <p:cNvPr id="9" name="Picture 2" descr="File:Silurus glanis 01.jpg">
            <a:hlinkClick r:id="rId8"/>
          </p:cNvPr>
          <p:cNvPicPr>
            <a:picLocks noChangeAspect="1" noChangeArrowheads="1"/>
          </p:cNvPicPr>
          <p:nvPr/>
        </p:nvPicPr>
        <p:blipFill>
          <a:blip r:embed="rId9" cstate="print"/>
          <a:srcRect l="7662" t="11765"/>
          <a:stretch>
            <a:fillRect/>
          </a:stretch>
        </p:blipFill>
        <p:spPr bwMode="auto">
          <a:xfrm>
            <a:off x="4932040" y="3717032"/>
            <a:ext cx="3471310" cy="2160240"/>
          </a:xfrm>
          <a:prstGeom prst="rect">
            <a:avLst/>
          </a:prstGeom>
          <a:noFill/>
        </p:spPr>
      </p:pic>
      <p:sp>
        <p:nvSpPr>
          <p:cNvPr id="10" name="TextovéPole 9"/>
          <p:cNvSpPr txBox="1"/>
          <p:nvPr/>
        </p:nvSpPr>
        <p:spPr>
          <a:xfrm>
            <a:off x="4860032" y="5949280"/>
            <a:ext cx="367240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sp>
        <p:nvSpPr>
          <p:cNvPr id="11" name="TextovéPole 10"/>
          <p:cNvSpPr txBox="1"/>
          <p:nvPr/>
        </p:nvSpPr>
        <p:spPr>
          <a:xfrm>
            <a:off x="395536" y="1268760"/>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1</a:t>
            </a:r>
            <a:endParaRPr lang="cs-CZ" dirty="0"/>
          </a:p>
        </p:txBody>
      </p:sp>
      <p:sp>
        <p:nvSpPr>
          <p:cNvPr id="12" name="TextovéPole 11"/>
          <p:cNvSpPr txBox="1"/>
          <p:nvPr/>
        </p:nvSpPr>
        <p:spPr>
          <a:xfrm>
            <a:off x="4644008" y="1340768"/>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2</a:t>
            </a:r>
            <a:endParaRPr lang="cs-CZ" dirty="0"/>
          </a:p>
        </p:txBody>
      </p:sp>
      <p:sp>
        <p:nvSpPr>
          <p:cNvPr id="13" name="TextovéPole 12"/>
          <p:cNvSpPr txBox="1"/>
          <p:nvPr/>
        </p:nvSpPr>
        <p:spPr>
          <a:xfrm>
            <a:off x="395536" y="3717032"/>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3</a:t>
            </a:r>
            <a:endParaRPr lang="cs-CZ" dirty="0"/>
          </a:p>
        </p:txBody>
      </p:sp>
      <p:sp>
        <p:nvSpPr>
          <p:cNvPr id="14" name="TextovéPole 13"/>
          <p:cNvSpPr txBox="1"/>
          <p:nvPr/>
        </p:nvSpPr>
        <p:spPr>
          <a:xfrm>
            <a:off x="4644008" y="3717032"/>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4</a:t>
            </a:r>
            <a:endParaRPr lang="cs-CZ"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Poznej:</a:t>
            </a:r>
            <a:endParaRPr lang="cs-CZ" dirty="0"/>
          </a:p>
        </p:txBody>
      </p:sp>
      <p:pic>
        <p:nvPicPr>
          <p:cNvPr id="3" name="Picture 2" descr="File:Common carp.jpg">
            <a:hlinkClick r:id="rId2"/>
          </p:cNvPr>
          <p:cNvPicPr>
            <a:picLocks noChangeAspect="1" noChangeArrowheads="1"/>
          </p:cNvPicPr>
          <p:nvPr/>
        </p:nvPicPr>
        <p:blipFill>
          <a:blip r:embed="rId3" cstate="print"/>
          <a:srcRect/>
          <a:stretch>
            <a:fillRect/>
          </a:stretch>
        </p:blipFill>
        <p:spPr bwMode="auto">
          <a:xfrm>
            <a:off x="395536" y="1772816"/>
            <a:ext cx="3278649" cy="1413918"/>
          </a:xfrm>
          <a:prstGeom prst="rect">
            <a:avLst/>
          </a:prstGeom>
          <a:noFill/>
        </p:spPr>
      </p:pic>
      <p:pic>
        <p:nvPicPr>
          <p:cNvPr id="4" name="Picture 2" descr="File:Scomber scombrus illustration.png">
            <a:hlinkClick r:id="rId4"/>
          </p:cNvPr>
          <p:cNvPicPr>
            <a:picLocks noChangeAspect="1" noChangeArrowheads="1"/>
          </p:cNvPicPr>
          <p:nvPr/>
        </p:nvPicPr>
        <p:blipFill>
          <a:blip r:embed="rId5" cstate="print"/>
          <a:srcRect/>
          <a:stretch>
            <a:fillRect/>
          </a:stretch>
        </p:blipFill>
        <p:spPr bwMode="auto">
          <a:xfrm>
            <a:off x="3923928" y="1772816"/>
            <a:ext cx="4608512" cy="1497767"/>
          </a:xfrm>
          <a:prstGeom prst="rect">
            <a:avLst/>
          </a:prstGeom>
          <a:noFill/>
        </p:spPr>
      </p:pic>
      <p:sp>
        <p:nvSpPr>
          <p:cNvPr id="5" name="TextovéPole 4"/>
          <p:cNvSpPr txBox="1"/>
          <p:nvPr/>
        </p:nvSpPr>
        <p:spPr>
          <a:xfrm>
            <a:off x="395536" y="3501008"/>
            <a:ext cx="324036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sp>
        <p:nvSpPr>
          <p:cNvPr id="6" name="TextovéPole 5"/>
          <p:cNvSpPr txBox="1"/>
          <p:nvPr/>
        </p:nvSpPr>
        <p:spPr>
          <a:xfrm>
            <a:off x="3923928" y="3501008"/>
            <a:ext cx="460851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pic>
        <p:nvPicPr>
          <p:cNvPr id="7" name="Picture 2" descr="File:Herringadultkils.jpg">
            <a:hlinkClick r:id="rId6"/>
          </p:cNvPr>
          <p:cNvPicPr>
            <a:picLocks noChangeAspect="1" noChangeArrowheads="1"/>
          </p:cNvPicPr>
          <p:nvPr/>
        </p:nvPicPr>
        <p:blipFill>
          <a:blip r:embed="rId7" cstate="print"/>
          <a:srcRect/>
          <a:stretch>
            <a:fillRect/>
          </a:stretch>
        </p:blipFill>
        <p:spPr bwMode="auto">
          <a:xfrm>
            <a:off x="395536" y="4221088"/>
            <a:ext cx="3099264" cy="1268363"/>
          </a:xfrm>
          <a:prstGeom prst="rect">
            <a:avLst/>
          </a:prstGeom>
          <a:noFill/>
        </p:spPr>
      </p:pic>
      <p:pic>
        <p:nvPicPr>
          <p:cNvPr id="8" name="Picture 2" descr="File:Esox lucius Prague Vltava 1.jpg">
            <a:hlinkClick r:id="rId8"/>
          </p:cNvPr>
          <p:cNvPicPr>
            <a:picLocks noChangeAspect="1" noChangeArrowheads="1"/>
          </p:cNvPicPr>
          <p:nvPr/>
        </p:nvPicPr>
        <p:blipFill>
          <a:blip r:embed="rId9" cstate="print"/>
          <a:srcRect t="36191"/>
          <a:stretch>
            <a:fillRect/>
          </a:stretch>
        </p:blipFill>
        <p:spPr bwMode="auto">
          <a:xfrm>
            <a:off x="3923928" y="4149080"/>
            <a:ext cx="4752528" cy="1425294"/>
          </a:xfrm>
          <a:prstGeom prst="rect">
            <a:avLst/>
          </a:prstGeom>
          <a:noFill/>
        </p:spPr>
      </p:pic>
      <p:sp>
        <p:nvSpPr>
          <p:cNvPr id="9" name="TextovéPole 8"/>
          <p:cNvSpPr txBox="1"/>
          <p:nvPr/>
        </p:nvSpPr>
        <p:spPr>
          <a:xfrm>
            <a:off x="395536" y="5661248"/>
            <a:ext cx="3240360"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sp>
        <p:nvSpPr>
          <p:cNvPr id="10" name="TextovéPole 9"/>
          <p:cNvSpPr txBox="1"/>
          <p:nvPr/>
        </p:nvSpPr>
        <p:spPr>
          <a:xfrm>
            <a:off x="3923928" y="5661248"/>
            <a:ext cx="4608512"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sp>
        <p:nvSpPr>
          <p:cNvPr id="11" name="TextovéPole 10"/>
          <p:cNvSpPr txBox="1"/>
          <p:nvPr/>
        </p:nvSpPr>
        <p:spPr>
          <a:xfrm>
            <a:off x="395536" y="1772816"/>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5</a:t>
            </a:r>
            <a:endParaRPr lang="cs-CZ" dirty="0"/>
          </a:p>
        </p:txBody>
      </p:sp>
      <p:sp>
        <p:nvSpPr>
          <p:cNvPr id="12" name="TextovéPole 11"/>
          <p:cNvSpPr txBox="1"/>
          <p:nvPr/>
        </p:nvSpPr>
        <p:spPr>
          <a:xfrm>
            <a:off x="3923928" y="4149080"/>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8</a:t>
            </a:r>
            <a:endParaRPr lang="cs-CZ" dirty="0"/>
          </a:p>
        </p:txBody>
      </p:sp>
      <p:sp>
        <p:nvSpPr>
          <p:cNvPr id="13" name="TextovéPole 12"/>
          <p:cNvSpPr txBox="1"/>
          <p:nvPr/>
        </p:nvSpPr>
        <p:spPr>
          <a:xfrm>
            <a:off x="395536" y="4221088"/>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7</a:t>
            </a:r>
            <a:endParaRPr lang="cs-CZ" dirty="0"/>
          </a:p>
        </p:txBody>
      </p:sp>
      <p:sp>
        <p:nvSpPr>
          <p:cNvPr id="14" name="TextovéPole 13"/>
          <p:cNvSpPr txBox="1"/>
          <p:nvPr/>
        </p:nvSpPr>
        <p:spPr>
          <a:xfrm>
            <a:off x="3923928" y="1772816"/>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6</a:t>
            </a:r>
            <a:endParaRPr lang="cs-CZ" dirty="0"/>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Poznej:</a:t>
            </a:r>
            <a:endParaRPr lang="cs-CZ" dirty="0"/>
          </a:p>
        </p:txBody>
      </p:sp>
      <p:pic>
        <p:nvPicPr>
          <p:cNvPr id="3" name="Picture 2" descr="File:Perca fluviatilis Prague Vltava 4.jpg">
            <a:hlinkClick r:id="rId2"/>
          </p:cNvPr>
          <p:cNvPicPr>
            <a:picLocks noChangeAspect="1" noChangeArrowheads="1"/>
          </p:cNvPicPr>
          <p:nvPr/>
        </p:nvPicPr>
        <p:blipFill>
          <a:blip r:embed="rId3" cstate="print"/>
          <a:srcRect t="9590" b="4103"/>
          <a:stretch>
            <a:fillRect/>
          </a:stretch>
        </p:blipFill>
        <p:spPr bwMode="auto">
          <a:xfrm>
            <a:off x="251520" y="1412776"/>
            <a:ext cx="4092222" cy="2088232"/>
          </a:xfrm>
          <a:prstGeom prst="rect">
            <a:avLst/>
          </a:prstGeom>
          <a:noFill/>
        </p:spPr>
      </p:pic>
      <p:sp>
        <p:nvSpPr>
          <p:cNvPr id="4" name="TextovéPole 3"/>
          <p:cNvSpPr txBox="1"/>
          <p:nvPr/>
        </p:nvSpPr>
        <p:spPr>
          <a:xfrm>
            <a:off x="251520" y="3645024"/>
            <a:ext cx="4104456"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pic>
        <p:nvPicPr>
          <p:cNvPr id="5" name="Picture 2" descr="File:Gadus morhua Cod-2b-Atlanterhavsparken-Norway.JPG">
            <a:hlinkClick r:id="rId4"/>
          </p:cNvPr>
          <p:cNvPicPr>
            <a:picLocks noChangeAspect="1" noChangeArrowheads="1"/>
          </p:cNvPicPr>
          <p:nvPr/>
        </p:nvPicPr>
        <p:blipFill>
          <a:blip r:embed="rId5" cstate="print"/>
          <a:srcRect l="13230" t="11946" b="7848"/>
          <a:stretch>
            <a:fillRect/>
          </a:stretch>
        </p:blipFill>
        <p:spPr bwMode="auto">
          <a:xfrm>
            <a:off x="4644008" y="1412776"/>
            <a:ext cx="4079676" cy="2088232"/>
          </a:xfrm>
          <a:prstGeom prst="rect">
            <a:avLst/>
          </a:prstGeom>
          <a:noFill/>
        </p:spPr>
      </p:pic>
      <p:sp>
        <p:nvSpPr>
          <p:cNvPr id="6" name="TextovéPole 5"/>
          <p:cNvSpPr txBox="1"/>
          <p:nvPr/>
        </p:nvSpPr>
        <p:spPr>
          <a:xfrm>
            <a:off x="4644008" y="3645024"/>
            <a:ext cx="4104456"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pic>
        <p:nvPicPr>
          <p:cNvPr id="7" name="Picture 2" descr="File:Squalius cephalus Prague Vltava 1.jpg">
            <a:hlinkClick r:id="rId6"/>
          </p:cNvPr>
          <p:cNvPicPr>
            <a:picLocks noChangeAspect="1" noChangeArrowheads="1"/>
          </p:cNvPicPr>
          <p:nvPr/>
        </p:nvPicPr>
        <p:blipFill>
          <a:blip r:embed="rId7" cstate="print"/>
          <a:srcRect t="11358" b="25765"/>
          <a:stretch>
            <a:fillRect/>
          </a:stretch>
        </p:blipFill>
        <p:spPr bwMode="auto">
          <a:xfrm>
            <a:off x="2339752" y="4365104"/>
            <a:ext cx="4104456" cy="1667823"/>
          </a:xfrm>
          <a:prstGeom prst="rect">
            <a:avLst/>
          </a:prstGeom>
          <a:noFill/>
        </p:spPr>
      </p:pic>
      <p:sp>
        <p:nvSpPr>
          <p:cNvPr id="8" name="TextovéPole 7"/>
          <p:cNvSpPr txBox="1"/>
          <p:nvPr/>
        </p:nvSpPr>
        <p:spPr>
          <a:xfrm>
            <a:off x="2339752" y="6165304"/>
            <a:ext cx="4176464"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sp>
        <p:nvSpPr>
          <p:cNvPr id="9" name="TextovéPole 8"/>
          <p:cNvSpPr txBox="1"/>
          <p:nvPr/>
        </p:nvSpPr>
        <p:spPr>
          <a:xfrm>
            <a:off x="251520" y="1412776"/>
            <a:ext cx="301686"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9</a:t>
            </a:r>
            <a:endParaRPr lang="cs-CZ" dirty="0"/>
          </a:p>
        </p:txBody>
      </p:sp>
      <p:sp>
        <p:nvSpPr>
          <p:cNvPr id="10" name="TextovéPole 9"/>
          <p:cNvSpPr txBox="1"/>
          <p:nvPr/>
        </p:nvSpPr>
        <p:spPr>
          <a:xfrm>
            <a:off x="2339752" y="4365104"/>
            <a:ext cx="418704"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11</a:t>
            </a:r>
            <a:endParaRPr lang="cs-CZ" dirty="0"/>
          </a:p>
        </p:txBody>
      </p:sp>
      <p:sp>
        <p:nvSpPr>
          <p:cNvPr id="11" name="TextovéPole 10"/>
          <p:cNvSpPr txBox="1"/>
          <p:nvPr/>
        </p:nvSpPr>
        <p:spPr>
          <a:xfrm>
            <a:off x="4644008" y="1412776"/>
            <a:ext cx="418704"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10</a:t>
            </a:r>
            <a:endParaRPr lang="cs-CZ"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Poznej:</a:t>
            </a:r>
            <a:endParaRPr lang="cs-CZ" dirty="0"/>
          </a:p>
        </p:txBody>
      </p:sp>
      <p:pic>
        <p:nvPicPr>
          <p:cNvPr id="3" name="Picture 2" descr="File:Gobio gobio Prague Vltava 4.jpg">
            <a:hlinkClick r:id="rId2"/>
          </p:cNvPr>
          <p:cNvPicPr>
            <a:picLocks noChangeAspect="1" noChangeArrowheads="1"/>
          </p:cNvPicPr>
          <p:nvPr/>
        </p:nvPicPr>
        <p:blipFill>
          <a:blip r:embed="rId3" cstate="print"/>
          <a:srcRect l="11486" t="12600" r="8112"/>
          <a:stretch>
            <a:fillRect/>
          </a:stretch>
        </p:blipFill>
        <p:spPr bwMode="auto">
          <a:xfrm>
            <a:off x="611560" y="2348880"/>
            <a:ext cx="2587112" cy="2330624"/>
          </a:xfrm>
          <a:prstGeom prst="rect">
            <a:avLst/>
          </a:prstGeom>
          <a:noFill/>
        </p:spPr>
      </p:pic>
      <p:sp>
        <p:nvSpPr>
          <p:cNvPr id="4" name="TextovéPole 3"/>
          <p:cNvSpPr txBox="1"/>
          <p:nvPr/>
        </p:nvSpPr>
        <p:spPr>
          <a:xfrm>
            <a:off x="539552" y="4869160"/>
            <a:ext cx="295232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pic>
        <p:nvPicPr>
          <p:cNvPr id="5" name="Picture 2" descr="File:Brown trout.JPG">
            <a:hlinkClick r:id="rId4"/>
          </p:cNvPr>
          <p:cNvPicPr>
            <a:picLocks noChangeAspect="1" noChangeArrowheads="1"/>
          </p:cNvPicPr>
          <p:nvPr/>
        </p:nvPicPr>
        <p:blipFill>
          <a:blip r:embed="rId5" cstate="print"/>
          <a:srcRect t="23940" b="13061"/>
          <a:stretch>
            <a:fillRect/>
          </a:stretch>
        </p:blipFill>
        <p:spPr bwMode="auto">
          <a:xfrm>
            <a:off x="3851920" y="2564904"/>
            <a:ext cx="4419600" cy="2088232"/>
          </a:xfrm>
          <a:prstGeom prst="rect">
            <a:avLst/>
          </a:prstGeom>
          <a:noFill/>
        </p:spPr>
      </p:pic>
      <p:sp>
        <p:nvSpPr>
          <p:cNvPr id="6" name="TextovéPole 5"/>
          <p:cNvSpPr txBox="1"/>
          <p:nvPr/>
        </p:nvSpPr>
        <p:spPr>
          <a:xfrm>
            <a:off x="3923928" y="4869160"/>
            <a:ext cx="4392488"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sp>
        <p:nvSpPr>
          <p:cNvPr id="7" name="TextovéPole 6"/>
          <p:cNvSpPr txBox="1"/>
          <p:nvPr/>
        </p:nvSpPr>
        <p:spPr>
          <a:xfrm>
            <a:off x="3563888" y="2564904"/>
            <a:ext cx="418704"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13</a:t>
            </a:r>
            <a:endParaRPr lang="cs-CZ" dirty="0"/>
          </a:p>
        </p:txBody>
      </p:sp>
      <p:sp>
        <p:nvSpPr>
          <p:cNvPr id="8" name="TextovéPole 7"/>
          <p:cNvSpPr txBox="1"/>
          <p:nvPr/>
        </p:nvSpPr>
        <p:spPr>
          <a:xfrm>
            <a:off x="323528" y="2348880"/>
            <a:ext cx="418704"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12</a:t>
            </a:r>
            <a:endParaRPr lang="cs-CZ"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Poznej:</a:t>
            </a:r>
            <a:endParaRPr lang="cs-CZ" dirty="0"/>
          </a:p>
        </p:txBody>
      </p:sp>
      <p:pic>
        <p:nvPicPr>
          <p:cNvPr id="3" name="Picture 2" descr="File:Leuciscus rutilus.jpg">
            <a:hlinkClick r:id="rId2"/>
          </p:cNvPr>
          <p:cNvPicPr>
            <a:picLocks noChangeAspect="1" noChangeArrowheads="1"/>
          </p:cNvPicPr>
          <p:nvPr/>
        </p:nvPicPr>
        <p:blipFill>
          <a:blip r:embed="rId3" cstate="print"/>
          <a:srcRect/>
          <a:stretch>
            <a:fillRect/>
          </a:stretch>
        </p:blipFill>
        <p:spPr bwMode="auto">
          <a:xfrm>
            <a:off x="467544" y="1556792"/>
            <a:ext cx="3449838" cy="2371764"/>
          </a:xfrm>
          <a:prstGeom prst="rect">
            <a:avLst/>
          </a:prstGeom>
          <a:noFill/>
        </p:spPr>
      </p:pic>
      <p:sp>
        <p:nvSpPr>
          <p:cNvPr id="4" name="TextovéPole 3"/>
          <p:cNvSpPr txBox="1"/>
          <p:nvPr/>
        </p:nvSpPr>
        <p:spPr>
          <a:xfrm>
            <a:off x="467544" y="4149080"/>
            <a:ext cx="3456384"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pic>
        <p:nvPicPr>
          <p:cNvPr id="5" name="Picture 2" descr="File:Abramis brama Prague Vltava 1.jpg">
            <a:hlinkClick r:id="rId4"/>
          </p:cNvPr>
          <p:cNvPicPr>
            <a:picLocks noChangeAspect="1" noChangeArrowheads="1"/>
          </p:cNvPicPr>
          <p:nvPr/>
        </p:nvPicPr>
        <p:blipFill>
          <a:blip r:embed="rId5" cstate="print"/>
          <a:srcRect l="11957" b="18200"/>
          <a:stretch>
            <a:fillRect/>
          </a:stretch>
        </p:blipFill>
        <p:spPr bwMode="auto">
          <a:xfrm>
            <a:off x="4644008" y="2708920"/>
            <a:ext cx="3816424" cy="2167352"/>
          </a:xfrm>
          <a:prstGeom prst="rect">
            <a:avLst/>
          </a:prstGeom>
          <a:noFill/>
        </p:spPr>
      </p:pic>
      <p:sp>
        <p:nvSpPr>
          <p:cNvPr id="6" name="TextovéPole 5"/>
          <p:cNvSpPr txBox="1"/>
          <p:nvPr/>
        </p:nvSpPr>
        <p:spPr>
          <a:xfrm>
            <a:off x="4644008" y="5085184"/>
            <a:ext cx="3816424" cy="369332"/>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r>
              <a:rPr lang="cs-CZ" dirty="0" smtClean="0"/>
              <a:t>			</a:t>
            </a:r>
            <a:endParaRPr lang="cs-CZ" dirty="0"/>
          </a:p>
        </p:txBody>
      </p:sp>
      <p:sp>
        <p:nvSpPr>
          <p:cNvPr id="7" name="TextovéPole 6"/>
          <p:cNvSpPr txBox="1"/>
          <p:nvPr/>
        </p:nvSpPr>
        <p:spPr>
          <a:xfrm>
            <a:off x="467544" y="1556792"/>
            <a:ext cx="418704"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14</a:t>
            </a:r>
            <a:endParaRPr lang="cs-CZ" dirty="0"/>
          </a:p>
        </p:txBody>
      </p:sp>
      <p:sp>
        <p:nvSpPr>
          <p:cNvPr id="8" name="TextovéPole 7"/>
          <p:cNvSpPr txBox="1"/>
          <p:nvPr/>
        </p:nvSpPr>
        <p:spPr>
          <a:xfrm>
            <a:off x="4644008" y="2708920"/>
            <a:ext cx="418704" cy="369332"/>
          </a:xfrm>
          <a:prstGeom prst="rect">
            <a:avLst/>
          </a:prstGeom>
        </p:spPr>
        <p:style>
          <a:lnRef idx="1">
            <a:schemeClr val="dk1"/>
          </a:lnRef>
          <a:fillRef idx="2">
            <a:schemeClr val="dk1"/>
          </a:fillRef>
          <a:effectRef idx="1">
            <a:schemeClr val="dk1"/>
          </a:effectRef>
          <a:fontRef idx="minor">
            <a:schemeClr val="dk1"/>
          </a:fontRef>
        </p:style>
        <p:txBody>
          <a:bodyPr wrap="none" rtlCol="0">
            <a:spAutoFit/>
          </a:bodyPr>
          <a:lstStyle/>
          <a:p>
            <a:r>
              <a:rPr lang="cs-CZ" dirty="0" smtClean="0"/>
              <a:t>15</a:t>
            </a:r>
            <a:endParaRPr lang="cs-CZ"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4" name="Zástupný symbol pro obsah 3"/>
          <p:cNvSpPr>
            <a:spLocks noGrp="1"/>
          </p:cNvSpPr>
          <p:nvPr>
            <p:ph idx="1"/>
          </p:nvPr>
        </p:nvSpPr>
        <p:spPr/>
        <p:txBody>
          <a:bodyPr numCol="2">
            <a:normAutofit/>
          </a:bodyPr>
          <a:lstStyle/>
          <a:p>
            <a:pPr>
              <a:buNone/>
            </a:pPr>
            <a:r>
              <a:rPr lang="cs-CZ" sz="2400" dirty="0" smtClean="0"/>
              <a:t>1) karas obecný </a:t>
            </a:r>
          </a:p>
          <a:p>
            <a:pPr>
              <a:buNone/>
            </a:pPr>
            <a:r>
              <a:rPr lang="cs-CZ" sz="2400" dirty="0" smtClean="0"/>
              <a:t>2) tuňák obecný</a:t>
            </a:r>
          </a:p>
          <a:p>
            <a:pPr>
              <a:buNone/>
            </a:pPr>
            <a:r>
              <a:rPr lang="cs-CZ" sz="2400" dirty="0" smtClean="0"/>
              <a:t>3) lín obecný</a:t>
            </a:r>
          </a:p>
          <a:p>
            <a:pPr>
              <a:buNone/>
            </a:pPr>
            <a:r>
              <a:rPr lang="cs-CZ" sz="2400" dirty="0" smtClean="0"/>
              <a:t>4) sumec velký</a:t>
            </a:r>
          </a:p>
          <a:p>
            <a:pPr>
              <a:buNone/>
            </a:pPr>
            <a:r>
              <a:rPr lang="cs-CZ" sz="2400" dirty="0" smtClean="0"/>
              <a:t>5) kapr obecný</a:t>
            </a:r>
          </a:p>
          <a:p>
            <a:pPr>
              <a:buNone/>
            </a:pPr>
            <a:r>
              <a:rPr lang="cs-CZ" sz="2400" dirty="0" smtClean="0"/>
              <a:t>6) makrela obecná</a:t>
            </a:r>
          </a:p>
          <a:p>
            <a:pPr>
              <a:buNone/>
            </a:pPr>
            <a:r>
              <a:rPr lang="cs-CZ" sz="2400" dirty="0" smtClean="0"/>
              <a:t>7) sleď obecný</a:t>
            </a:r>
          </a:p>
          <a:p>
            <a:pPr>
              <a:buNone/>
            </a:pPr>
            <a:r>
              <a:rPr lang="cs-CZ" sz="2400" dirty="0" smtClean="0"/>
              <a:t>8) štika obecná</a:t>
            </a:r>
          </a:p>
          <a:p>
            <a:pPr>
              <a:buNone/>
            </a:pPr>
            <a:r>
              <a:rPr lang="cs-CZ" sz="2400" dirty="0" smtClean="0"/>
              <a:t>9) okoun říční</a:t>
            </a:r>
          </a:p>
          <a:p>
            <a:pPr>
              <a:buNone/>
            </a:pPr>
            <a:r>
              <a:rPr lang="cs-CZ" sz="2400" dirty="0" smtClean="0"/>
              <a:t>10) treska obecná</a:t>
            </a:r>
          </a:p>
          <a:p>
            <a:pPr>
              <a:buNone/>
            </a:pPr>
            <a:r>
              <a:rPr lang="cs-CZ" sz="2400" dirty="0" smtClean="0"/>
              <a:t>11) jelec tloušť</a:t>
            </a:r>
          </a:p>
          <a:p>
            <a:pPr>
              <a:buNone/>
            </a:pPr>
            <a:r>
              <a:rPr lang="cs-CZ" sz="2400" dirty="0" smtClean="0"/>
              <a:t>12) hrouzek obecný</a:t>
            </a:r>
          </a:p>
          <a:p>
            <a:pPr>
              <a:buNone/>
            </a:pPr>
            <a:r>
              <a:rPr lang="cs-CZ" sz="2400" dirty="0" smtClean="0"/>
              <a:t>13) pstruh potoční</a:t>
            </a:r>
          </a:p>
          <a:p>
            <a:pPr>
              <a:buNone/>
            </a:pPr>
            <a:r>
              <a:rPr lang="cs-CZ" sz="2400" dirty="0" smtClean="0"/>
              <a:t>14) plotice obecná</a:t>
            </a:r>
          </a:p>
          <a:p>
            <a:pPr>
              <a:buNone/>
            </a:pPr>
            <a:r>
              <a:rPr lang="cs-CZ" sz="2400" dirty="0" smtClean="0"/>
              <a:t>15) cejn velký</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a:xfrm>
            <a:off x="457200" y="1600200"/>
            <a:ext cx="8229600" cy="4853136"/>
          </a:xfrm>
        </p:spPr>
        <p:txBody>
          <a:bodyPr>
            <a:normAutofit fontScale="55000" lnSpcReduction="20000"/>
          </a:bodyPr>
          <a:lstStyle/>
          <a:p>
            <a:r>
              <a:rPr lang="cs-CZ" dirty="0" smtClean="0">
                <a:hlinkClick r:id="rId2"/>
              </a:rPr>
              <a:t>http://commons.wikimedia.org/wiki/File:Common_carp.jpg</a:t>
            </a:r>
            <a:endParaRPr lang="cs-CZ" dirty="0" smtClean="0"/>
          </a:p>
          <a:p>
            <a:r>
              <a:rPr lang="cs-CZ" dirty="0" smtClean="0">
                <a:hlinkClick r:id="rId3"/>
              </a:rPr>
              <a:t>http://commons.wikimedia.org/wiki/File:Common_carp_tagged.png?uselang=cs</a:t>
            </a:r>
            <a:endParaRPr lang="cs-CZ" dirty="0" smtClean="0"/>
          </a:p>
          <a:p>
            <a:r>
              <a:rPr lang="cs-CZ" dirty="0" smtClean="0">
                <a:hlinkClick r:id="rId4"/>
              </a:rPr>
              <a:t>http://commons.wikimedia.org/wiki/File:Tinca_tinca_Prague_Vltava_3.jpg</a:t>
            </a:r>
            <a:endParaRPr lang="cs-CZ" dirty="0" smtClean="0"/>
          </a:p>
          <a:p>
            <a:r>
              <a:rPr lang="cs-CZ" dirty="0" smtClean="0">
                <a:hlinkClick r:id="rId5"/>
              </a:rPr>
              <a:t>http://commons.wikimedia.org/wiki/File:CarassiusCarassius7.jpg?uselang=cs</a:t>
            </a:r>
            <a:endParaRPr lang="cs-CZ" dirty="0" smtClean="0"/>
          </a:p>
          <a:p>
            <a:r>
              <a:rPr lang="cs-CZ" dirty="0" smtClean="0">
                <a:hlinkClick r:id="rId6"/>
              </a:rPr>
              <a:t>http://commons.wikimedia.org/wiki/File:Esox_lucius_Prague_Vltava_1.jpg</a:t>
            </a:r>
            <a:endParaRPr lang="cs-CZ" dirty="0" smtClean="0"/>
          </a:p>
          <a:p>
            <a:r>
              <a:rPr lang="cs-CZ" dirty="0" smtClean="0">
                <a:hlinkClick r:id="rId7"/>
              </a:rPr>
              <a:t>http://commons.wikimedia.org/wiki/File:Squalius_cephalus_Prague_Vltava_1.jpg</a:t>
            </a:r>
            <a:endParaRPr lang="cs-CZ" dirty="0" smtClean="0"/>
          </a:p>
          <a:p>
            <a:r>
              <a:rPr lang="cs-CZ" dirty="0" smtClean="0">
                <a:hlinkClick r:id="rId8"/>
              </a:rPr>
              <a:t>http://commons.wikimedia.org/wiki/File:Abramis_brama_Prague_Vltava_1.jpg?uselang=cs</a:t>
            </a:r>
            <a:endParaRPr lang="cs-CZ" dirty="0" smtClean="0"/>
          </a:p>
          <a:p>
            <a:r>
              <a:rPr lang="cs-CZ" dirty="0" smtClean="0">
                <a:hlinkClick r:id="rId9"/>
              </a:rPr>
              <a:t>http://commons.wikimedia.org/wiki/File:Gobio_gobio_Prague_Vltava_4.jpg?uselang=cs</a:t>
            </a:r>
            <a:endParaRPr lang="cs-CZ" dirty="0" smtClean="0"/>
          </a:p>
          <a:p>
            <a:r>
              <a:rPr lang="cs-CZ" dirty="0" smtClean="0">
                <a:hlinkClick r:id="rId10"/>
              </a:rPr>
              <a:t>http://commons.wikimedia.org/wiki/File:Leuciscus_rutilus.jpg?uselang=cs</a:t>
            </a:r>
            <a:endParaRPr lang="cs-CZ" dirty="0" smtClean="0"/>
          </a:p>
          <a:p>
            <a:r>
              <a:rPr lang="cs-CZ" dirty="0" smtClean="0">
                <a:hlinkClick r:id="rId11"/>
              </a:rPr>
              <a:t>http://commons.wikimedia.org/wiki/File:Perca_fluviatilis_Prague_Vltava_4.jpg</a:t>
            </a:r>
            <a:endParaRPr lang="cs-CZ" dirty="0" smtClean="0"/>
          </a:p>
          <a:p>
            <a:r>
              <a:rPr lang="cs-CZ" dirty="0" smtClean="0">
                <a:hlinkClick r:id="rId12"/>
              </a:rPr>
              <a:t>http://commons.wikimedia.org/wiki/File:Brown_trout.JPG?uselang=cs</a:t>
            </a:r>
            <a:endParaRPr lang="cs-CZ" dirty="0" smtClean="0"/>
          </a:p>
          <a:p>
            <a:r>
              <a:rPr lang="cs-CZ" dirty="0" smtClean="0">
                <a:hlinkClick r:id="rId13"/>
              </a:rPr>
              <a:t>http://commons.wikimedia.org/wiki/File:Silurus_glanis_01.jpg?uselang=cs</a:t>
            </a:r>
            <a:endParaRPr lang="cs-CZ" dirty="0" smtClean="0"/>
          </a:p>
          <a:p>
            <a:r>
              <a:rPr lang="cs-CZ" dirty="0" smtClean="0">
                <a:hlinkClick r:id="rId14"/>
              </a:rPr>
              <a:t>http://commons.wikimedia.org/wiki/File:Silurus_glanis_02.jpg?uselang=cs</a:t>
            </a:r>
            <a:endParaRPr lang="cs-CZ" dirty="0" smtClean="0"/>
          </a:p>
          <a:p>
            <a:r>
              <a:rPr lang="cs-CZ" dirty="0" smtClean="0">
                <a:hlinkClick r:id="rId15"/>
              </a:rPr>
              <a:t>http://commons.wikimedia.org/wiki/File:Gadus_morhua_Cod-2b-Atlanterhavsparken-Norway.JPG?uselang=cs</a:t>
            </a:r>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smtClean="0"/>
          </a:p>
          <a:p>
            <a:endParaRPr lang="cs-CZ"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lstStyle/>
          <a:p>
            <a:r>
              <a:rPr lang="cs-CZ" dirty="0" smtClean="0">
                <a:hlinkClick r:id="rId2"/>
              </a:rPr>
              <a:t>http://commons.wikimedia.org/wiki/File:Bluefin-big.jpg?uselang=cs</a:t>
            </a:r>
            <a:endParaRPr lang="cs-CZ" dirty="0" smtClean="0"/>
          </a:p>
          <a:p>
            <a:r>
              <a:rPr lang="cs-CZ" dirty="0" smtClean="0">
                <a:hlinkClick r:id="rId3"/>
              </a:rPr>
              <a:t>http://commons.wikimedia.org/wiki/File:Scomber_scombrus_illustration.png?uselang=cs</a:t>
            </a:r>
            <a:endParaRPr lang="cs-CZ" dirty="0" smtClean="0"/>
          </a:p>
          <a:p>
            <a:r>
              <a:rPr lang="cs-CZ" dirty="0" smtClean="0">
                <a:hlinkClick r:id="rId4"/>
              </a:rPr>
              <a:t>http://commons.wikimedia.org/wiki/File:Herringadultkils.jpg</a:t>
            </a:r>
            <a:endParaRPr lang="cs-CZ" dirty="0" smtClean="0"/>
          </a:p>
          <a:p>
            <a:endParaRPr lang="cs-CZ"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108</TotalTime>
  <Words>288</Words>
  <Application>Microsoft Office PowerPoint</Application>
  <PresentationFormat>Předvádění na obrazovce (4:3)</PresentationFormat>
  <Paragraphs>157</Paragraphs>
  <Slides>29</Slides>
  <Notes>2</Notes>
  <HiddenSlides>0</HiddenSlides>
  <MMClips>0</MMClips>
  <ScaleCrop>false</ScaleCrop>
  <HeadingPairs>
    <vt:vector size="4" baseType="variant">
      <vt:variant>
        <vt:lpstr>Motiv</vt:lpstr>
      </vt:variant>
      <vt:variant>
        <vt:i4>1</vt:i4>
      </vt:variant>
      <vt:variant>
        <vt:lpstr>Nadpisy snímků</vt:lpstr>
      </vt:variant>
      <vt:variant>
        <vt:i4>29</vt:i4>
      </vt:variant>
    </vt:vector>
  </HeadingPairs>
  <TitlesOfParts>
    <vt:vector size="30" baseType="lpstr">
      <vt:lpstr>Motiv sady Office</vt:lpstr>
      <vt:lpstr>Snímek 1</vt:lpstr>
      <vt:lpstr>Snímek 2</vt:lpstr>
      <vt:lpstr>RYBY</vt:lpstr>
      <vt:lpstr>Kapr obecný</vt:lpstr>
      <vt:lpstr>Stavba těla kapra obecného</vt:lpstr>
      <vt:lpstr>Stavba těla kapra obecného</vt:lpstr>
      <vt:lpstr>Karas obecný</vt:lpstr>
      <vt:lpstr>Lín obecný</vt:lpstr>
      <vt:lpstr>Štika obecná</vt:lpstr>
      <vt:lpstr>Jelec tloušť</vt:lpstr>
      <vt:lpstr>Cejn velký</vt:lpstr>
      <vt:lpstr>Plotice obecná</vt:lpstr>
      <vt:lpstr>Hrouzek obecný</vt:lpstr>
      <vt:lpstr>Okoun říční</vt:lpstr>
      <vt:lpstr>Pstruh potoční</vt:lpstr>
      <vt:lpstr>Sumec velký</vt:lpstr>
      <vt:lpstr>Treska obecná</vt:lpstr>
      <vt:lpstr>Tuňák obecný </vt:lpstr>
      <vt:lpstr>Makrela obecná</vt:lpstr>
      <vt:lpstr>Sleď obecný</vt:lpstr>
      <vt:lpstr>Sardinka obecná</vt:lpstr>
      <vt:lpstr>Poznej:</vt:lpstr>
      <vt:lpstr>Poznej:</vt:lpstr>
      <vt:lpstr>Poznej:</vt:lpstr>
      <vt:lpstr>Poznej:</vt:lpstr>
      <vt:lpstr>Poznej:</vt:lpstr>
      <vt:lpstr>Řešení</vt:lpstr>
      <vt:lpstr>Zdroje:</vt:lpstr>
      <vt:lpstr>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RYBY</dc:title>
  <dc:creator>Kateřina</dc:creator>
  <cp:lastModifiedBy>Kateřina</cp:lastModifiedBy>
  <cp:revision>19</cp:revision>
  <dcterms:created xsi:type="dcterms:W3CDTF">2012-09-11T18:40:03Z</dcterms:created>
  <dcterms:modified xsi:type="dcterms:W3CDTF">2012-09-11T20:32:04Z</dcterms:modified>
</cp:coreProperties>
</file>