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62" r:id="rId4"/>
    <p:sldId id="263" r:id="rId5"/>
    <p:sldId id="257" r:id="rId6"/>
    <p:sldId id="258" r:id="rId7"/>
    <p:sldId id="259" r:id="rId8"/>
    <p:sldId id="260" r:id="rId9"/>
    <p:sldId id="268" r:id="rId10"/>
    <p:sldId id="261" r:id="rId11"/>
    <p:sldId id="266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Cíl hodiny: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Práce s prezentací: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smtClean="0">
              <a:solidFill>
                <a:schemeClr val="tx1"/>
              </a:solidFill>
            </a:rPr>
            <a:t>Průřezová témata: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pojmu pohyb, výpočet rychlosti, převody jednotek rychlosti . 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Možnost společného opakování učiva, použít jako test, opakování je možné využít pro 7. ročník při fyzice, pro 8. </a:t>
          </a:r>
          <a:r>
            <a:rPr lang="cs-CZ" sz="1600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roč</a:t>
          </a:r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. při M – před výpočtem úloh o </a:t>
          </a:r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pohybu.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</a:t>
          </a:r>
          <a:r>
            <a:rPr lang="cs-CZ" sz="1600" dirty="0" smtClean="0"/>
            <a:t>D. 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A7B74C-9E40-467D-B24B-B323387620B6}" type="presOf" srcId="{21CD1CFD-9C1D-4CCD-9C1F-96D7FEC97AFE}" destId="{B303A152-D5F1-4A18-813F-E2E35B67E925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A63416C5-A479-464A-A01C-9D74FCEE05DE}" type="presOf" srcId="{3895EC79-AA20-455E-9F69-DE3BD08E691E}" destId="{867F9FBB-DA2B-45E8-A45C-7C53C4121152}" srcOrd="1" destOrd="0" presId="urn:microsoft.com/office/officeart/2005/8/layout/list1"/>
    <dgm:cxn modelId="{975F4D01-FB28-4F36-BC52-58052F093040}" type="presOf" srcId="{5D5106FA-2091-4491-8130-81C8257822BF}" destId="{7434E60B-9D92-4C96-BC05-49E506135518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9FA7A77E-6CA1-418D-A069-E19BC983E9AE}" type="presOf" srcId="{21CD1CFD-9C1D-4CCD-9C1F-96D7FEC97AFE}" destId="{E849BD94-F756-4A2B-878A-8B8D1301ACCA}" srcOrd="0" destOrd="0" presId="urn:microsoft.com/office/officeart/2005/8/layout/list1"/>
    <dgm:cxn modelId="{2CA6A8B0-6232-4318-B52A-16BF5A9E6F53}" type="presOf" srcId="{30796B16-12F9-40D6-9015-EB89BB5F506A}" destId="{CBC03896-5359-44E0-8915-FCD9B030F579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D412ACA6-22E2-4185-BAF7-683590E24EE6}" type="presOf" srcId="{C23FB3AD-ADCB-439B-91E3-CCAC5D95039A}" destId="{D8A736F1-6882-4EE8-B8CF-94E99995BBC4}" srcOrd="0" destOrd="0" presId="urn:microsoft.com/office/officeart/2005/8/layout/list1"/>
    <dgm:cxn modelId="{FFCE91FC-8294-4150-9BBD-FC2BD28C0CC5}" type="presOf" srcId="{C23FB3AD-ADCB-439B-91E3-CCAC5D95039A}" destId="{0DE7C07F-6E89-49E7-849E-19E901F4E55C}" srcOrd="1" destOrd="0" presId="urn:microsoft.com/office/officeart/2005/8/layout/list1"/>
    <dgm:cxn modelId="{C620880B-D221-4FB7-BFE9-13F3B04F89BB}" type="presOf" srcId="{51801BC8-D6DC-4669-A849-3FE3157A21FE}" destId="{F2F6B223-CEF1-4552-AA17-F64BAF562805}" srcOrd="0" destOrd="0" presId="urn:microsoft.com/office/officeart/2005/8/layout/list1"/>
    <dgm:cxn modelId="{E5B945BF-DA55-4BA6-B24A-9507AE1CAF0A}" type="presOf" srcId="{3895EC79-AA20-455E-9F69-DE3BD08E691E}" destId="{EB0ECFC4-C995-40AD-A8E9-595ABAA26A22}" srcOrd="0" destOrd="0" presId="urn:microsoft.com/office/officeart/2005/8/layout/list1"/>
    <dgm:cxn modelId="{D9B999CC-9E23-4D74-8592-13DF1F36C0D4}" type="presOf" srcId="{FCA51B5C-9664-4F83-804A-4F17952C1B77}" destId="{357F34FD-9159-4421-ADFD-8E14EBA959DF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79E448D-E359-4C76-8F00-BC31436BC652}" type="presParOf" srcId="{357F34FD-9159-4421-ADFD-8E14EBA959DF}" destId="{786576EC-D75C-4DB0-B314-C85D4862E4CA}" srcOrd="0" destOrd="0" presId="urn:microsoft.com/office/officeart/2005/8/layout/list1"/>
    <dgm:cxn modelId="{189BA8B8-B4DE-4189-BC20-9C1D5E8C5864}" type="presParOf" srcId="{786576EC-D75C-4DB0-B314-C85D4862E4CA}" destId="{EB0ECFC4-C995-40AD-A8E9-595ABAA26A22}" srcOrd="0" destOrd="0" presId="urn:microsoft.com/office/officeart/2005/8/layout/list1"/>
    <dgm:cxn modelId="{67AD5C55-4BC4-4CF0-85FF-3C9D1EEE3BAB}" type="presParOf" srcId="{786576EC-D75C-4DB0-B314-C85D4862E4CA}" destId="{867F9FBB-DA2B-45E8-A45C-7C53C4121152}" srcOrd="1" destOrd="0" presId="urn:microsoft.com/office/officeart/2005/8/layout/list1"/>
    <dgm:cxn modelId="{8F08F6F3-3F36-48C2-B5D7-407A46FA5505}" type="presParOf" srcId="{357F34FD-9159-4421-ADFD-8E14EBA959DF}" destId="{53BD7F68-B256-41A2-AF8D-7FF61038E16B}" srcOrd="1" destOrd="0" presId="urn:microsoft.com/office/officeart/2005/8/layout/list1"/>
    <dgm:cxn modelId="{098C1DF3-2243-4700-A6E3-E4FFD72A5B14}" type="presParOf" srcId="{357F34FD-9159-4421-ADFD-8E14EBA959DF}" destId="{CBC03896-5359-44E0-8915-FCD9B030F579}" srcOrd="2" destOrd="0" presId="urn:microsoft.com/office/officeart/2005/8/layout/list1"/>
    <dgm:cxn modelId="{909440F5-970F-4F2F-AA38-5D53FBCA9D95}" type="presParOf" srcId="{357F34FD-9159-4421-ADFD-8E14EBA959DF}" destId="{D23B6F7A-3280-4B61-8C5A-157F38DB805D}" srcOrd="3" destOrd="0" presId="urn:microsoft.com/office/officeart/2005/8/layout/list1"/>
    <dgm:cxn modelId="{612208F2-59D7-4C43-A74D-0D252602EF8D}" type="presParOf" srcId="{357F34FD-9159-4421-ADFD-8E14EBA959DF}" destId="{24B7CFB4-FF55-4562-A794-0EB5393671C4}" srcOrd="4" destOrd="0" presId="urn:microsoft.com/office/officeart/2005/8/layout/list1"/>
    <dgm:cxn modelId="{25E14F46-6C12-4280-A102-078D6814D0D4}" type="presParOf" srcId="{24B7CFB4-FF55-4562-A794-0EB5393671C4}" destId="{D8A736F1-6882-4EE8-B8CF-94E99995BBC4}" srcOrd="0" destOrd="0" presId="urn:microsoft.com/office/officeart/2005/8/layout/list1"/>
    <dgm:cxn modelId="{FD37EACD-AABD-480A-ACF0-BD55EF19D4B3}" type="presParOf" srcId="{24B7CFB4-FF55-4562-A794-0EB5393671C4}" destId="{0DE7C07F-6E89-49E7-849E-19E901F4E55C}" srcOrd="1" destOrd="0" presId="urn:microsoft.com/office/officeart/2005/8/layout/list1"/>
    <dgm:cxn modelId="{4095070A-1E3A-4805-B923-FEFA68DC9D54}" type="presParOf" srcId="{357F34FD-9159-4421-ADFD-8E14EBA959DF}" destId="{BA0DF4E2-C357-494D-8797-8B5E841504F2}" srcOrd="5" destOrd="0" presId="urn:microsoft.com/office/officeart/2005/8/layout/list1"/>
    <dgm:cxn modelId="{F1970B35-855E-4C54-8DA5-92D3C81AD281}" type="presParOf" srcId="{357F34FD-9159-4421-ADFD-8E14EBA959DF}" destId="{7434E60B-9D92-4C96-BC05-49E506135518}" srcOrd="6" destOrd="0" presId="urn:microsoft.com/office/officeart/2005/8/layout/list1"/>
    <dgm:cxn modelId="{302E2077-C3A3-400E-83DF-F73651B46DE7}" type="presParOf" srcId="{357F34FD-9159-4421-ADFD-8E14EBA959DF}" destId="{9B5427D5-06B1-41D5-84C6-F7C7B8DCA45D}" srcOrd="7" destOrd="0" presId="urn:microsoft.com/office/officeart/2005/8/layout/list1"/>
    <dgm:cxn modelId="{88FB5C7E-A22A-4F57-A8C4-3521683968D8}" type="presParOf" srcId="{357F34FD-9159-4421-ADFD-8E14EBA959DF}" destId="{350B5CD4-14C5-4C8F-AD3E-3204822691E7}" srcOrd="8" destOrd="0" presId="urn:microsoft.com/office/officeart/2005/8/layout/list1"/>
    <dgm:cxn modelId="{F57C7CAA-E1F5-48BC-8D6B-7DC2FD0B7000}" type="presParOf" srcId="{350B5CD4-14C5-4C8F-AD3E-3204822691E7}" destId="{E849BD94-F756-4A2B-878A-8B8D1301ACCA}" srcOrd="0" destOrd="0" presId="urn:microsoft.com/office/officeart/2005/8/layout/list1"/>
    <dgm:cxn modelId="{A0408F9D-302E-44F8-9A85-355852212827}" type="presParOf" srcId="{350B5CD4-14C5-4C8F-AD3E-3204822691E7}" destId="{B303A152-D5F1-4A18-813F-E2E35B67E925}" srcOrd="1" destOrd="0" presId="urn:microsoft.com/office/officeart/2005/8/layout/list1"/>
    <dgm:cxn modelId="{2D5220EC-CCF1-468D-8C5C-DEB20B711307}" type="presParOf" srcId="{357F34FD-9159-4421-ADFD-8E14EBA959DF}" destId="{5FDAF200-F332-4E4A-80AF-DCEE715F35A5}" srcOrd="9" destOrd="0" presId="urn:microsoft.com/office/officeart/2005/8/layout/list1"/>
    <dgm:cxn modelId="{B19C89AC-1A8F-4E72-B1D3-DE1750712A00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2739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pojmu pohyb, výpočet rychlosti, převody jednotek rychlosti . 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2739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15156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Cíl hodiny: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59114" y="139930"/>
        <a:ext cx="6031212" cy="457955"/>
      </dsp:txXfrm>
    </dsp:sp>
    <dsp:sp modelId="{7434E60B-9D92-4C96-BC05-49E506135518}">
      <dsp:nvSpPr>
        <dsp:cNvPr id="0" name=""/>
        <dsp:cNvSpPr/>
      </dsp:nvSpPr>
      <dsp:spPr>
        <a:xfrm>
          <a:off x="0" y="1421922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Možnost společného opakování učiva, použít jako test, opakování je možné využít pro 7. ročník při fyzice, pro 8. </a:t>
          </a:r>
          <a:r>
            <a:rPr lang="cs-CZ" sz="1600" kern="1200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roč</a:t>
          </a: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. při M – před výpočtem úloh o </a:t>
          </a: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pohybu.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1421922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53314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Práce s prezentací: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63070" y="1482044"/>
        <a:ext cx="6023300" cy="531067"/>
      </dsp:txXfrm>
    </dsp:sp>
    <dsp:sp modelId="{F2F6B223-CEF1-4552-AA17-F64BAF562805}">
      <dsp:nvSpPr>
        <dsp:cNvPr id="0" name=""/>
        <dsp:cNvSpPr/>
      </dsp:nvSpPr>
      <dsp:spPr>
        <a:xfrm>
          <a:off x="0" y="3067922"/>
          <a:ext cx="8686800" cy="1455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</a:t>
          </a:r>
          <a:r>
            <a:rPr lang="cs-CZ" sz="1600" kern="1200" dirty="0" smtClean="0"/>
            <a:t>D. 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3067922"/>
        <a:ext cx="8686800" cy="1455299"/>
      </dsp:txXfrm>
    </dsp:sp>
    <dsp:sp modelId="{B303A152-D5F1-4A18-813F-E2E35B67E925}">
      <dsp:nvSpPr>
        <dsp:cNvPr id="0" name=""/>
        <dsp:cNvSpPr/>
      </dsp:nvSpPr>
      <dsp:spPr>
        <a:xfrm>
          <a:off x="434340" y="3070947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>
              <a:solidFill>
                <a:schemeClr val="tx1"/>
              </a:solidFill>
            </a:rPr>
            <a:t>Průřezová témata: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64454" y="3101061"/>
        <a:ext cx="6020532" cy="556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6E8005-E906-4544-8E91-6E937E0F8FC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1D2D6E-0286-483E-8268-ED7E6581E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59168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VY_52_INOVACE_16_FYZIKA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fyziky – Pohyb 2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tématu: Pohyb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5013176"/>
            <a:ext cx="6172200" cy="1371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Uživatel\Plocha\tábor 2011\5. Turnus\Středa\P81700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48680"/>
            <a:ext cx="4248472" cy="3186354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  <a:sp3d>
            <a:bevelT prst="convex"/>
          </a:sp3d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1)Napiš značky a jednotky následujících fyzikálních veličin: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</p:nvPr>
        </p:nvGraphicFramePr>
        <p:xfrm>
          <a:off x="251520" y="1556792"/>
          <a:ext cx="8064896" cy="3744417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016224"/>
                <a:gridCol w="2016224"/>
                <a:gridCol w="2016224"/>
                <a:gridCol w="2016224"/>
              </a:tblGrid>
              <a:tr h="121700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Fyzikální veličina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značka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Základní jednotka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Odvozené jednotky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4247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Dráha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4247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Čas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4247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rychlost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                                     </a:t>
                      </a:r>
                      <a:endParaRPr lang="cs-CZ" sz="28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411760" y="2852936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3717032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99992" y="2852936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8" name="Obdélník 7"/>
          <p:cNvSpPr/>
          <p:nvPr/>
        </p:nvSpPr>
        <p:spPr>
          <a:xfrm>
            <a:off x="4427984" y="3717032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1760" y="4509120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427984" y="4581128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m/s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16216" y="4581128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km/h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444208" y="3717032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44208" y="2852936"/>
            <a:ext cx="172819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km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IMG_0030.JPG"/>
          <p:cNvPicPr>
            <a:picLocks noChangeAspect="1"/>
          </p:cNvPicPr>
          <p:nvPr/>
        </p:nvPicPr>
        <p:blipFill>
          <a:blip r:embed="rId2" cstate="print"/>
          <a:srcRect l="10329" t="31301" r="58683" b="17365"/>
          <a:stretch>
            <a:fillRect/>
          </a:stretch>
        </p:blipFill>
        <p:spPr>
          <a:xfrm>
            <a:off x="5652120" y="548679"/>
            <a:ext cx="2880320" cy="3578579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2)Napiš vzorec pro výpočet: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rychlosti: v =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dráhy  s =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času t =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je to trajektorie?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Vzhledem k čemu je jezdec na koni v klidu a vzhledem k čemu v pohybu?</a:t>
            </a:r>
          </a:p>
        </p:txBody>
      </p:sp>
      <p:sp>
        <p:nvSpPr>
          <p:cNvPr id="6" name="Čárový popisek 1 5"/>
          <p:cNvSpPr/>
          <p:nvPr/>
        </p:nvSpPr>
        <p:spPr>
          <a:xfrm>
            <a:off x="3707904" y="1412776"/>
            <a:ext cx="1440160" cy="576064"/>
          </a:xfrm>
          <a:prstGeom prst="borderCallout1">
            <a:avLst>
              <a:gd name="adj1" fmla="val 18750"/>
              <a:gd name="adj2" fmla="val -8333"/>
              <a:gd name="adj3" fmla="val 70022"/>
              <a:gd name="adj4" fmla="val -54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s/t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3707904" y="2132856"/>
            <a:ext cx="2160240" cy="432048"/>
          </a:xfrm>
          <a:prstGeom prst="borderCallout1">
            <a:avLst>
              <a:gd name="adj1" fmla="val 18750"/>
              <a:gd name="adj2" fmla="val -8333"/>
              <a:gd name="adj3" fmla="val 34997"/>
              <a:gd name="adj4" fmla="val -55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. 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3707904" y="2636912"/>
            <a:ext cx="1440160" cy="612648"/>
          </a:xfrm>
          <a:prstGeom prst="borderCallout1">
            <a:avLst>
              <a:gd name="adj1" fmla="val 18750"/>
              <a:gd name="adj2" fmla="val -8333"/>
              <a:gd name="adj3" fmla="val 7022"/>
              <a:gd name="adj4" fmla="val -973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s/v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971600" y="3789040"/>
            <a:ext cx="6120680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Stopa, kterou za sebou zanechá pohybující se těleso.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971600" y="5085184"/>
            <a:ext cx="6624736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Například k sedlu je jezdec v klidu, k okolní krajině je v pohybu.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3323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420888"/>
            <a:ext cx="3917032" cy="3917032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3) Sokol stěhovavý se při střemhlavém letu pohybuje rychlosti až 250 km/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a)Převeď rychlost v km/h na m/s.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Kolik sekund potřebuje pro překonání 500 m?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96136" y="3573016"/>
            <a:ext cx="3024336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 = s :v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t= 500:69,4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t= 7,2s</a:t>
            </a:r>
          </a:p>
          <a:p>
            <a:pPr algn="ctr"/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3717032"/>
            <a:ext cx="2808312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250km/h = 250 : 3,6 m/s =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69, 4 m/s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4) Doplň tabulku – označ správnou odpověď. Uveď, kdy je možné zvolit různé možnosti.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</p:nvPr>
        </p:nvGraphicFramePr>
        <p:xfrm>
          <a:off x="179511" y="1600200"/>
          <a:ext cx="8496944" cy="487680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1203746"/>
                <a:gridCol w="1215533"/>
                <a:gridCol w="1215533"/>
                <a:gridCol w="1215533"/>
                <a:gridCol w="1215533"/>
                <a:gridCol w="1215533"/>
                <a:gridCol w="12155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posuvný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otáčivý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rovnoměrný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nerovnoměrný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přímočarý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Pohyb křivočarý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Sněhová vločka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Brzdící</a:t>
                      </a:r>
                      <a:r>
                        <a:rPr lang="cs-CZ" sz="1600" baseline="0" dirty="0" smtClean="0"/>
                        <a:t> vlak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Kolo u vozíku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Vrtule letadla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Kyvadlo hodin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Zajíc na poli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Kabina</a:t>
                      </a:r>
                      <a:r>
                        <a:rPr lang="cs-CZ" sz="1600" baseline="0" dirty="0" smtClean="0"/>
                        <a:t> výtahu</a:t>
                      </a:r>
                      <a:endParaRPr lang="cs-CZ" sz="16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</a:tr>
            </a:tbl>
          </a:graphicData>
        </a:graphic>
      </p:graphicFrame>
      <p:sp>
        <p:nvSpPr>
          <p:cNvPr id="6" name="Násobení 5"/>
          <p:cNvSpPr/>
          <p:nvPr/>
        </p:nvSpPr>
        <p:spPr>
          <a:xfrm>
            <a:off x="1403648" y="2996952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5220072" y="249289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7668344" y="249289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1475656" y="249289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5220072" y="2996952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6516216" y="2996952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2627784" y="3645024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3923928" y="3645024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6516216" y="357301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2699792" y="4221088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3995936" y="4149080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2699792" y="4797152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ásobení 18"/>
          <p:cNvSpPr/>
          <p:nvPr/>
        </p:nvSpPr>
        <p:spPr>
          <a:xfrm>
            <a:off x="3995936" y="4725144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1547664" y="537321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5220072" y="537321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7668344" y="5373216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1547664" y="5877272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5220072" y="5949280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ásobení 25"/>
          <p:cNvSpPr/>
          <p:nvPr/>
        </p:nvSpPr>
        <p:spPr>
          <a:xfrm>
            <a:off x="6444208" y="5949280"/>
            <a:ext cx="842392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38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844824"/>
            <a:ext cx="3168352" cy="31683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5)Šváb se pohybuje rychlostí 30 cm/s.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7467600" cy="4873752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šváb uběhne za 2 minuty?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pomalejší než člověk, který jde rychlostí 4km/h? 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 v=30cm/s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t=2min=120s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s=v . t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s=30 . 120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s= 3 600cm = 36m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100" dirty="0" err="1" smtClean="0">
                <a:latin typeface="Times New Roman" pitchFamily="18" charset="0"/>
                <a:cs typeface="Times New Roman" pitchFamily="18" charset="0"/>
              </a:rPr>
              <a:t>čl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=4km/h=1,1m/s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100" dirty="0" err="1" smtClean="0">
                <a:latin typeface="Times New Roman" pitchFamily="18" charset="0"/>
                <a:cs typeface="Times New Roman" pitchFamily="18" charset="0"/>
              </a:rPr>
              <a:t>šv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=30 cm/s= 0,3m/s            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jdoucí rychlostí 4km/h se pohybuje rychleji.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028383.JPG"/>
          <p:cNvPicPr>
            <a:picLocks noChangeAspect="1"/>
          </p:cNvPicPr>
          <p:nvPr/>
        </p:nvPicPr>
        <p:blipFill>
          <a:blip r:embed="rId2" cstate="print"/>
          <a:srcRect t="6433" b="12486"/>
          <a:stretch>
            <a:fillRect/>
          </a:stretch>
        </p:blipFill>
        <p:spPr>
          <a:xfrm>
            <a:off x="5508104" y="4365104"/>
            <a:ext cx="2664296" cy="2160240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2016224"/>
          </a:xfrm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6) Autobus jede mezi prvními zastávkami vzdálenými od sebe </a:t>
            </a:r>
            <a:b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km 12 minut, druhou část trasy dlouhou 3 km ujede za 9 minut.</a:t>
            </a:r>
            <a:r>
              <a:rPr lang="cs-CZ" sz="3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683568" y="1844824"/>
            <a:ext cx="7107560" cy="46577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průměrnou rychlost v první části trasy autobusu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Vypočti průměrnou rychlost na druhém úseku.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Jaká byla průměrná rychlost na obou úsecích?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aké mohly být příčiny různých průměrných rychlostí na obou úsecích?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=12km                                 b)  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=3km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=12min=12/60h =0,2h              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=9min=9/60h=0,15h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200" u="sng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=?km/h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200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=?km/h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/t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                                  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/t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V1=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12/0,2                              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2=3/0,1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1 =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60km/h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2=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20km/h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Průměrná rychlost: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=(12+3) / (0,2+0,15)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v= 42,8km/h</a:t>
            </a:r>
          </a:p>
          <a:p>
            <a:r>
              <a:rPr lang="cs-CZ" sz="2800" dirty="0" smtClean="0"/>
              <a:t>Příčiny různých rychlostí: stopka, autonehoda, přeplněné silnice, řidič telefonoval, tudíž stál, …</a:t>
            </a:r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7) Spojte vhodné možnosti: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36576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Anemometr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Tachometr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Větrný rukáv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Radar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GPS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otáčkoměr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Zjišťuje okamžitou rychlost tělesa, kde je nainstalován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Ukazuje otáčky motoru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Zjišťuje okamžitou rychlost ostatních těles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Orientačně určuje směr a rychlost větru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Měří rychlost větru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Určuje polohu sledovaného tělesa ze satelitu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411760" y="1844824"/>
            <a:ext cx="2016224" cy="2808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339752" y="1844824"/>
            <a:ext cx="208823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483768" y="2636912"/>
            <a:ext cx="1944216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619672" y="3068960"/>
            <a:ext cx="280831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475656" y="3429000"/>
            <a:ext cx="2880320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339752" y="2924944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 rychlost pohybu domácích zvířat, potřebné údaje vyhledej na internetu, nebo v literatuře.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průměrnou rychlost závodního koně a nejrychlejšího sprintera světa, porovnej.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Najdi povolené rychlosti na silnicích v ČR, které značky tuto rychlost povolují?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Jakou rychlostí se pohybuje Země kolem Slunce?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81848463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385</TotalTime>
  <Words>617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Opakování tématu: Pohyb</vt:lpstr>
      <vt:lpstr>1)Napiš značky a jednotky následujících fyzikálních veličin:</vt:lpstr>
      <vt:lpstr>2)Napiš vzorec pro výpočet: </vt:lpstr>
      <vt:lpstr>3) Sokol stěhovavý se při střemhlavém letu pohybuje rychlosti až 250 km/h.</vt:lpstr>
      <vt:lpstr>4) Doplň tabulku – označ správnou odpověď. Uveď, kdy je možné zvolit různé možnosti.</vt:lpstr>
      <vt:lpstr>5)Šváb se pohybuje rychlostí 30 cm/s.</vt:lpstr>
      <vt:lpstr>      6) Autobus jede mezi prvními zastávkami vzdálenými od sebe  2 km 12 minut, druhou část trasy dlouhou 3 km ujede za 9 minut. </vt:lpstr>
      <vt:lpstr>řešení</vt:lpstr>
      <vt:lpstr>7) Spojte vhodné možnosti: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tématu: Pohyb</dc:title>
  <dc:creator>ZŠ a MŠ při dětské léčebně</dc:creator>
  <cp:lastModifiedBy>NB</cp:lastModifiedBy>
  <cp:revision>49</cp:revision>
  <dcterms:created xsi:type="dcterms:W3CDTF">2011-11-05T17:45:14Z</dcterms:created>
  <dcterms:modified xsi:type="dcterms:W3CDTF">2012-03-07T19:37:21Z</dcterms:modified>
</cp:coreProperties>
</file>