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A51B5C-9664-4F83-804A-4F17952C1B7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895EC79-AA20-455E-9F69-DE3BD08E691E}">
      <dgm:prSet phldrT="[Text]" custT="1"/>
      <dgm:spPr/>
      <dgm:t>
        <a:bodyPr/>
        <a:lstStyle/>
        <a:p>
          <a:r>
            <a:rPr lang="cs-CZ" sz="1600" dirty="0" smtClean="0"/>
            <a:t>Cíl hodiny:</a:t>
          </a:r>
          <a:endParaRPr lang="cs-CZ" sz="1600" dirty="0"/>
        </a:p>
      </dgm:t>
    </dgm:pt>
    <dgm:pt modelId="{D378B7CE-B96D-490F-8C86-92BB714F8CB7}" type="parTrans" cxnId="{3242CD68-7471-41E5-A162-71D4D0369342}">
      <dgm:prSet/>
      <dgm:spPr/>
      <dgm:t>
        <a:bodyPr/>
        <a:lstStyle/>
        <a:p>
          <a:endParaRPr lang="cs-CZ"/>
        </a:p>
      </dgm:t>
    </dgm:pt>
    <dgm:pt modelId="{ED51E2BB-9F4D-476C-AA88-0976216396F1}" type="sibTrans" cxnId="{3242CD68-7471-41E5-A162-71D4D0369342}">
      <dgm:prSet/>
      <dgm:spPr/>
      <dgm:t>
        <a:bodyPr/>
        <a:lstStyle/>
        <a:p>
          <a:endParaRPr lang="cs-CZ"/>
        </a:p>
      </dgm:t>
    </dgm:pt>
    <dgm:pt modelId="{C23FB3AD-ADCB-439B-91E3-CCAC5D95039A}">
      <dgm:prSet phldrT="[Text]" custT="1"/>
      <dgm:spPr/>
      <dgm:t>
        <a:bodyPr/>
        <a:lstStyle/>
        <a:p>
          <a:r>
            <a:rPr lang="cs-CZ" sz="1600" dirty="0" smtClean="0"/>
            <a:t>Práce s prezentací:</a:t>
          </a:r>
          <a:endParaRPr lang="cs-CZ" sz="1600" dirty="0"/>
        </a:p>
      </dgm:t>
    </dgm:pt>
    <dgm:pt modelId="{E8F4590D-EE57-4DBA-981A-7B5DC7E6FE30}" type="parTrans" cxnId="{07769A82-639E-4E6F-A09D-55D9DB6FA404}">
      <dgm:prSet/>
      <dgm:spPr/>
      <dgm:t>
        <a:bodyPr/>
        <a:lstStyle/>
        <a:p>
          <a:endParaRPr lang="cs-CZ"/>
        </a:p>
      </dgm:t>
    </dgm:pt>
    <dgm:pt modelId="{B7FA4744-82CA-4441-9DD4-9F545817CC38}" type="sibTrans" cxnId="{07769A82-639E-4E6F-A09D-55D9DB6FA404}">
      <dgm:prSet/>
      <dgm:spPr/>
      <dgm:t>
        <a:bodyPr/>
        <a:lstStyle/>
        <a:p>
          <a:endParaRPr lang="cs-CZ"/>
        </a:p>
      </dgm:t>
    </dgm:pt>
    <dgm:pt modelId="{21CD1CFD-9C1D-4CCD-9C1F-96D7FEC97AFE}">
      <dgm:prSet phldrT="[Text]" custT="1"/>
      <dgm:spPr/>
      <dgm:t>
        <a:bodyPr/>
        <a:lstStyle/>
        <a:p>
          <a:r>
            <a:rPr lang="cs-CZ" sz="1600" dirty="0" smtClean="0"/>
            <a:t>Průřezová témata:</a:t>
          </a:r>
          <a:endParaRPr lang="cs-CZ" sz="1600" dirty="0"/>
        </a:p>
      </dgm:t>
    </dgm:pt>
    <dgm:pt modelId="{6B88D69A-901D-49EC-9C82-3E8771265969}" type="parTrans" cxnId="{2ED553C3-9970-4CB3-82E7-DC2243E00141}">
      <dgm:prSet/>
      <dgm:spPr/>
      <dgm:t>
        <a:bodyPr/>
        <a:lstStyle/>
        <a:p>
          <a:endParaRPr lang="cs-CZ"/>
        </a:p>
      </dgm:t>
    </dgm:pt>
    <dgm:pt modelId="{C1B6801D-3A6B-48D4-96B8-B97B489035DF}" type="sibTrans" cxnId="{2ED553C3-9970-4CB3-82E7-DC2243E00141}">
      <dgm:prSet/>
      <dgm:spPr/>
      <dgm:t>
        <a:bodyPr/>
        <a:lstStyle/>
        <a:p>
          <a:endParaRPr lang="cs-CZ"/>
        </a:p>
      </dgm:t>
    </dgm:pt>
    <dgm:pt modelId="{30796B16-12F9-40D6-9015-EB89BB5F506A}">
      <dgm:prSet custT="1"/>
      <dgm:spPr/>
      <dgm:t>
        <a:bodyPr/>
        <a:lstStyle/>
        <a:p>
          <a:r>
            <a:rPr lang="cs-CZ" sz="1600" dirty="0" smtClean="0"/>
            <a:t>Opakování pojmu tlak, souvislost hydrostatického tlaku s hloubkou, využití Pascalova zákona v hydraulických zařízeních.</a:t>
          </a:r>
          <a:endParaRPr lang="cs-CZ" sz="1600" dirty="0"/>
        </a:p>
      </dgm:t>
    </dgm:pt>
    <dgm:pt modelId="{ED755F1C-86B7-4DB5-BA5A-B1D076DC4559}" type="parTrans" cxnId="{773B4E95-D83D-45E1-8111-38311894B2D9}">
      <dgm:prSet/>
      <dgm:spPr/>
      <dgm:t>
        <a:bodyPr/>
        <a:lstStyle/>
        <a:p>
          <a:endParaRPr lang="cs-CZ"/>
        </a:p>
      </dgm:t>
    </dgm:pt>
    <dgm:pt modelId="{23F69EB6-D0B5-42A1-BFD3-0AF4F2B355FD}" type="sibTrans" cxnId="{773B4E95-D83D-45E1-8111-38311894B2D9}">
      <dgm:prSet/>
      <dgm:spPr/>
      <dgm:t>
        <a:bodyPr/>
        <a:lstStyle/>
        <a:p>
          <a:endParaRPr lang="cs-CZ"/>
        </a:p>
      </dgm:t>
    </dgm:pt>
    <dgm:pt modelId="{5D5106FA-2091-4491-8130-81C8257822BF}">
      <dgm:prSet custT="1"/>
      <dgm:spPr/>
      <dgm:t>
        <a:bodyPr/>
        <a:lstStyle/>
        <a:p>
          <a:r>
            <a:rPr lang="cs-CZ" sz="1600" dirty="0" smtClean="0"/>
            <a:t>Možnost společného opakování učiva, použít jako test, opakování je možné využít pro 7. 8. ročník při fyzice. </a:t>
          </a:r>
          <a:endParaRPr lang="cs-CZ" sz="1600" dirty="0"/>
        </a:p>
      </dgm:t>
    </dgm:pt>
    <dgm:pt modelId="{12D0AA0B-4753-4646-9D0D-C826D8D93BCA}" type="parTrans" cxnId="{87DFE991-FEF8-4018-8340-B05FFEDC9DA4}">
      <dgm:prSet/>
      <dgm:spPr/>
      <dgm:t>
        <a:bodyPr/>
        <a:lstStyle/>
        <a:p>
          <a:endParaRPr lang="cs-CZ"/>
        </a:p>
      </dgm:t>
    </dgm:pt>
    <dgm:pt modelId="{3E420758-2CF8-4A42-B2D5-A3A7BAB58591}" type="sibTrans" cxnId="{87DFE991-FEF8-4018-8340-B05FFEDC9DA4}">
      <dgm:prSet/>
      <dgm:spPr/>
      <dgm:t>
        <a:bodyPr/>
        <a:lstStyle/>
        <a:p>
          <a:endParaRPr lang="cs-CZ"/>
        </a:p>
      </dgm:t>
    </dgm:pt>
    <dgm:pt modelId="{51801BC8-D6DC-4669-A849-3FE3157A21FE}">
      <dgm:prSet custT="1"/>
      <dgm:spPr/>
      <dgm:t>
        <a:bodyPr/>
        <a:lstStyle/>
        <a:p>
          <a:r>
            <a:rPr lang="cs-CZ" sz="1600" dirty="0" smtClean="0"/>
            <a:t>Zejména v domácím úkolu – lze využít i jako samostatnou práci v hodině , souvislost tématu s úlohami v  M, Z, </a:t>
          </a:r>
          <a:r>
            <a:rPr lang="cs-CZ" sz="1600" dirty="0" err="1" smtClean="0"/>
            <a:t>Př</a:t>
          </a:r>
          <a:r>
            <a:rPr lang="cs-CZ" sz="1600" smtClean="0"/>
            <a:t>, D </a:t>
          </a:r>
          <a:endParaRPr lang="cs-CZ" sz="1600" dirty="0"/>
        </a:p>
      </dgm:t>
    </dgm:pt>
    <dgm:pt modelId="{5EAB8B63-0717-454E-82D4-34FECA88C3BA}" type="parTrans" cxnId="{D682DB75-E008-4B82-85E7-32BA5ED9AECF}">
      <dgm:prSet/>
      <dgm:spPr/>
      <dgm:t>
        <a:bodyPr/>
        <a:lstStyle/>
        <a:p>
          <a:endParaRPr lang="cs-CZ"/>
        </a:p>
      </dgm:t>
    </dgm:pt>
    <dgm:pt modelId="{B84A2A51-44FC-4FFB-AFAE-E6010354ECCC}" type="sibTrans" cxnId="{D682DB75-E008-4B82-85E7-32BA5ED9AECF}">
      <dgm:prSet/>
      <dgm:spPr/>
      <dgm:t>
        <a:bodyPr/>
        <a:lstStyle/>
        <a:p>
          <a:endParaRPr lang="cs-CZ"/>
        </a:p>
      </dgm:t>
    </dgm:pt>
    <dgm:pt modelId="{357F34FD-9159-4421-ADFD-8E14EBA959DF}" type="pres">
      <dgm:prSet presAssocID="{FCA51B5C-9664-4F83-804A-4F17952C1B7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6576EC-D75C-4DB0-B314-C85D4862E4CA}" type="pres">
      <dgm:prSet presAssocID="{3895EC79-AA20-455E-9F69-DE3BD08E691E}" presName="parentLin" presStyleCnt="0"/>
      <dgm:spPr/>
    </dgm:pt>
    <dgm:pt modelId="{EB0ECFC4-C995-40AD-A8E9-595ABAA26A22}" type="pres">
      <dgm:prSet presAssocID="{3895EC79-AA20-455E-9F69-DE3BD08E691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67F9FBB-DA2B-45E8-A45C-7C53C4121152}" type="pres">
      <dgm:prSet presAssocID="{3895EC79-AA20-455E-9F69-DE3BD08E691E}" presName="parentText" presStyleLbl="node1" presStyleIdx="0" presStyleCnt="3" custScaleY="4093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BD7F68-B256-41A2-AF8D-7FF61038E16B}" type="pres">
      <dgm:prSet presAssocID="{3895EC79-AA20-455E-9F69-DE3BD08E691E}" presName="negativeSpace" presStyleCnt="0"/>
      <dgm:spPr/>
    </dgm:pt>
    <dgm:pt modelId="{CBC03896-5359-44E0-8915-FCD9B030F579}" type="pres">
      <dgm:prSet presAssocID="{3895EC79-AA20-455E-9F69-DE3BD08E691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3B6F7A-3280-4B61-8C5A-157F38DB805D}" type="pres">
      <dgm:prSet presAssocID="{ED51E2BB-9F4D-476C-AA88-0976216396F1}" presName="spaceBetweenRectangles" presStyleCnt="0"/>
      <dgm:spPr/>
    </dgm:pt>
    <dgm:pt modelId="{24B7CFB4-FF55-4562-A794-0EB5393671C4}" type="pres">
      <dgm:prSet presAssocID="{C23FB3AD-ADCB-439B-91E3-CCAC5D95039A}" presName="parentLin" presStyleCnt="0"/>
      <dgm:spPr/>
    </dgm:pt>
    <dgm:pt modelId="{D8A736F1-6882-4EE8-B8CF-94E99995BBC4}" type="pres">
      <dgm:prSet presAssocID="{C23FB3AD-ADCB-439B-91E3-CCAC5D95039A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0DE7C07F-6E89-49E7-849E-19E901F4E55C}" type="pres">
      <dgm:prSet presAssocID="{C23FB3AD-ADCB-439B-91E3-CCAC5D95039A}" presName="parentText" presStyleLbl="node1" presStyleIdx="1" presStyleCnt="3" custScaleY="4746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0DF4E2-C357-494D-8797-8B5E841504F2}" type="pres">
      <dgm:prSet presAssocID="{C23FB3AD-ADCB-439B-91E3-CCAC5D95039A}" presName="negativeSpace" presStyleCnt="0"/>
      <dgm:spPr/>
    </dgm:pt>
    <dgm:pt modelId="{7434E60B-9D92-4C96-BC05-49E506135518}" type="pres">
      <dgm:prSet presAssocID="{C23FB3AD-ADCB-439B-91E3-CCAC5D95039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5427D5-06B1-41D5-84C6-F7C7B8DCA45D}" type="pres">
      <dgm:prSet presAssocID="{B7FA4744-82CA-4441-9DD4-9F545817CC38}" presName="spaceBetweenRectangles" presStyleCnt="0"/>
      <dgm:spPr/>
    </dgm:pt>
    <dgm:pt modelId="{350B5CD4-14C5-4C8F-AD3E-3204822691E7}" type="pres">
      <dgm:prSet presAssocID="{21CD1CFD-9C1D-4CCD-9C1F-96D7FEC97AFE}" presName="parentLin" presStyleCnt="0"/>
      <dgm:spPr/>
    </dgm:pt>
    <dgm:pt modelId="{E849BD94-F756-4A2B-878A-8B8D1301ACCA}" type="pres">
      <dgm:prSet presAssocID="{21CD1CFD-9C1D-4CCD-9C1F-96D7FEC97AFE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B303A152-D5F1-4A18-813F-E2E35B67E925}" type="pres">
      <dgm:prSet presAssocID="{21CD1CFD-9C1D-4CCD-9C1F-96D7FEC97AFE}" presName="parentText" presStyleLbl="node1" presStyleIdx="2" presStyleCnt="3" custScaleY="4975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DAF200-F332-4E4A-80AF-DCEE715F35A5}" type="pres">
      <dgm:prSet presAssocID="{21CD1CFD-9C1D-4CCD-9C1F-96D7FEC97AFE}" presName="negativeSpace" presStyleCnt="0"/>
      <dgm:spPr/>
    </dgm:pt>
    <dgm:pt modelId="{F2F6B223-CEF1-4552-AA17-F64BAF562805}" type="pres">
      <dgm:prSet presAssocID="{21CD1CFD-9C1D-4CCD-9C1F-96D7FEC97AF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41498C7-D8D9-4EA0-934C-8E94F472C7D9}" type="presOf" srcId="{C23FB3AD-ADCB-439B-91E3-CCAC5D95039A}" destId="{D8A736F1-6882-4EE8-B8CF-94E99995BBC4}" srcOrd="0" destOrd="0" presId="urn:microsoft.com/office/officeart/2005/8/layout/list1"/>
    <dgm:cxn modelId="{B282736D-5356-453B-BF46-DB5587F609C0}" type="presOf" srcId="{3895EC79-AA20-455E-9F69-DE3BD08E691E}" destId="{EB0ECFC4-C995-40AD-A8E9-595ABAA26A22}" srcOrd="0" destOrd="0" presId="urn:microsoft.com/office/officeart/2005/8/layout/list1"/>
    <dgm:cxn modelId="{6F4005DB-1F19-4342-89D8-E6E762B82DAF}" type="presOf" srcId="{5D5106FA-2091-4491-8130-81C8257822BF}" destId="{7434E60B-9D92-4C96-BC05-49E506135518}" srcOrd="0" destOrd="0" presId="urn:microsoft.com/office/officeart/2005/8/layout/list1"/>
    <dgm:cxn modelId="{87DFE991-FEF8-4018-8340-B05FFEDC9DA4}" srcId="{C23FB3AD-ADCB-439B-91E3-CCAC5D95039A}" destId="{5D5106FA-2091-4491-8130-81C8257822BF}" srcOrd="0" destOrd="0" parTransId="{12D0AA0B-4753-4646-9D0D-C826D8D93BCA}" sibTransId="{3E420758-2CF8-4A42-B2D5-A3A7BAB58591}"/>
    <dgm:cxn modelId="{773B4E95-D83D-45E1-8111-38311894B2D9}" srcId="{3895EC79-AA20-455E-9F69-DE3BD08E691E}" destId="{30796B16-12F9-40D6-9015-EB89BB5F506A}" srcOrd="0" destOrd="0" parTransId="{ED755F1C-86B7-4DB5-BA5A-B1D076DC4559}" sibTransId="{23F69EB6-D0B5-42A1-BFD3-0AF4F2B355FD}"/>
    <dgm:cxn modelId="{0BE91F05-D1B4-49FD-BFB7-4E27CD15E678}" type="presOf" srcId="{21CD1CFD-9C1D-4CCD-9C1F-96D7FEC97AFE}" destId="{E849BD94-F756-4A2B-878A-8B8D1301ACCA}" srcOrd="0" destOrd="0" presId="urn:microsoft.com/office/officeart/2005/8/layout/list1"/>
    <dgm:cxn modelId="{444401CE-866D-4EB6-9F39-F24E4406EEA0}" type="presOf" srcId="{30796B16-12F9-40D6-9015-EB89BB5F506A}" destId="{CBC03896-5359-44E0-8915-FCD9B030F579}" srcOrd="0" destOrd="0" presId="urn:microsoft.com/office/officeart/2005/8/layout/list1"/>
    <dgm:cxn modelId="{07769A82-639E-4E6F-A09D-55D9DB6FA404}" srcId="{FCA51B5C-9664-4F83-804A-4F17952C1B77}" destId="{C23FB3AD-ADCB-439B-91E3-CCAC5D95039A}" srcOrd="1" destOrd="0" parTransId="{E8F4590D-EE57-4DBA-981A-7B5DC7E6FE30}" sibTransId="{B7FA4744-82CA-4441-9DD4-9F545817CC38}"/>
    <dgm:cxn modelId="{5BD088EA-E260-4277-A808-97CBB0EA70A6}" type="presOf" srcId="{FCA51B5C-9664-4F83-804A-4F17952C1B77}" destId="{357F34FD-9159-4421-ADFD-8E14EBA959DF}" srcOrd="0" destOrd="0" presId="urn:microsoft.com/office/officeart/2005/8/layout/list1"/>
    <dgm:cxn modelId="{98576009-0A87-48BA-8157-9724B9110E60}" type="presOf" srcId="{C23FB3AD-ADCB-439B-91E3-CCAC5D95039A}" destId="{0DE7C07F-6E89-49E7-849E-19E901F4E55C}" srcOrd="1" destOrd="0" presId="urn:microsoft.com/office/officeart/2005/8/layout/list1"/>
    <dgm:cxn modelId="{4B12C1D1-C4F6-4161-9129-2646D37CDC26}" type="presOf" srcId="{21CD1CFD-9C1D-4CCD-9C1F-96D7FEC97AFE}" destId="{B303A152-D5F1-4A18-813F-E2E35B67E925}" srcOrd="1" destOrd="0" presId="urn:microsoft.com/office/officeart/2005/8/layout/list1"/>
    <dgm:cxn modelId="{59C07FB8-0D1E-4824-BE8F-8EAC565AF8DE}" type="presOf" srcId="{51801BC8-D6DC-4669-A849-3FE3157A21FE}" destId="{F2F6B223-CEF1-4552-AA17-F64BAF562805}" srcOrd="0" destOrd="0" presId="urn:microsoft.com/office/officeart/2005/8/layout/list1"/>
    <dgm:cxn modelId="{3242CD68-7471-41E5-A162-71D4D0369342}" srcId="{FCA51B5C-9664-4F83-804A-4F17952C1B77}" destId="{3895EC79-AA20-455E-9F69-DE3BD08E691E}" srcOrd="0" destOrd="0" parTransId="{D378B7CE-B96D-490F-8C86-92BB714F8CB7}" sibTransId="{ED51E2BB-9F4D-476C-AA88-0976216396F1}"/>
    <dgm:cxn modelId="{A2EF8727-A0B4-4E1E-8882-B25ED98411C8}" type="presOf" srcId="{3895EC79-AA20-455E-9F69-DE3BD08E691E}" destId="{867F9FBB-DA2B-45E8-A45C-7C53C4121152}" srcOrd="1" destOrd="0" presId="urn:microsoft.com/office/officeart/2005/8/layout/list1"/>
    <dgm:cxn modelId="{D682DB75-E008-4B82-85E7-32BA5ED9AECF}" srcId="{21CD1CFD-9C1D-4CCD-9C1F-96D7FEC97AFE}" destId="{51801BC8-D6DC-4669-A849-3FE3157A21FE}" srcOrd="0" destOrd="0" parTransId="{5EAB8B63-0717-454E-82D4-34FECA88C3BA}" sibTransId="{B84A2A51-44FC-4FFB-AFAE-E6010354ECCC}"/>
    <dgm:cxn modelId="{2ED553C3-9970-4CB3-82E7-DC2243E00141}" srcId="{FCA51B5C-9664-4F83-804A-4F17952C1B77}" destId="{21CD1CFD-9C1D-4CCD-9C1F-96D7FEC97AFE}" srcOrd="2" destOrd="0" parTransId="{6B88D69A-901D-49EC-9C82-3E8771265969}" sibTransId="{C1B6801D-3A6B-48D4-96B8-B97B489035DF}"/>
    <dgm:cxn modelId="{446457B5-3A06-46BF-BD7B-138FC181F8D5}" type="presParOf" srcId="{357F34FD-9159-4421-ADFD-8E14EBA959DF}" destId="{786576EC-D75C-4DB0-B314-C85D4862E4CA}" srcOrd="0" destOrd="0" presId="urn:microsoft.com/office/officeart/2005/8/layout/list1"/>
    <dgm:cxn modelId="{D60FD574-ABB0-46D8-8299-95F54F47AB50}" type="presParOf" srcId="{786576EC-D75C-4DB0-B314-C85D4862E4CA}" destId="{EB0ECFC4-C995-40AD-A8E9-595ABAA26A22}" srcOrd="0" destOrd="0" presId="urn:microsoft.com/office/officeart/2005/8/layout/list1"/>
    <dgm:cxn modelId="{78ED7505-46A1-45D5-B152-D86FF60EDBEF}" type="presParOf" srcId="{786576EC-D75C-4DB0-B314-C85D4862E4CA}" destId="{867F9FBB-DA2B-45E8-A45C-7C53C4121152}" srcOrd="1" destOrd="0" presId="urn:microsoft.com/office/officeart/2005/8/layout/list1"/>
    <dgm:cxn modelId="{08984D6B-F411-4974-BD01-61185821B046}" type="presParOf" srcId="{357F34FD-9159-4421-ADFD-8E14EBA959DF}" destId="{53BD7F68-B256-41A2-AF8D-7FF61038E16B}" srcOrd="1" destOrd="0" presId="urn:microsoft.com/office/officeart/2005/8/layout/list1"/>
    <dgm:cxn modelId="{11CC5794-8682-4421-AC29-2A5E74348014}" type="presParOf" srcId="{357F34FD-9159-4421-ADFD-8E14EBA959DF}" destId="{CBC03896-5359-44E0-8915-FCD9B030F579}" srcOrd="2" destOrd="0" presId="urn:microsoft.com/office/officeart/2005/8/layout/list1"/>
    <dgm:cxn modelId="{01B02823-DF59-4113-A5EB-F735A78CE998}" type="presParOf" srcId="{357F34FD-9159-4421-ADFD-8E14EBA959DF}" destId="{D23B6F7A-3280-4B61-8C5A-157F38DB805D}" srcOrd="3" destOrd="0" presId="urn:microsoft.com/office/officeart/2005/8/layout/list1"/>
    <dgm:cxn modelId="{FE0D4B98-4363-4C1A-8363-27FED31AEDB3}" type="presParOf" srcId="{357F34FD-9159-4421-ADFD-8E14EBA959DF}" destId="{24B7CFB4-FF55-4562-A794-0EB5393671C4}" srcOrd="4" destOrd="0" presId="urn:microsoft.com/office/officeart/2005/8/layout/list1"/>
    <dgm:cxn modelId="{3581EC4A-531A-4E87-B573-CE010A7F47A3}" type="presParOf" srcId="{24B7CFB4-FF55-4562-A794-0EB5393671C4}" destId="{D8A736F1-6882-4EE8-B8CF-94E99995BBC4}" srcOrd="0" destOrd="0" presId="urn:microsoft.com/office/officeart/2005/8/layout/list1"/>
    <dgm:cxn modelId="{74DFD336-1AB6-47FA-A06E-254F81843EE1}" type="presParOf" srcId="{24B7CFB4-FF55-4562-A794-0EB5393671C4}" destId="{0DE7C07F-6E89-49E7-849E-19E901F4E55C}" srcOrd="1" destOrd="0" presId="urn:microsoft.com/office/officeart/2005/8/layout/list1"/>
    <dgm:cxn modelId="{D6A495D3-3DF6-4C69-AB64-02ADD7A77327}" type="presParOf" srcId="{357F34FD-9159-4421-ADFD-8E14EBA959DF}" destId="{BA0DF4E2-C357-494D-8797-8B5E841504F2}" srcOrd="5" destOrd="0" presId="urn:microsoft.com/office/officeart/2005/8/layout/list1"/>
    <dgm:cxn modelId="{FE528707-F0A9-4D5E-B8A2-ABD024F2316B}" type="presParOf" srcId="{357F34FD-9159-4421-ADFD-8E14EBA959DF}" destId="{7434E60B-9D92-4C96-BC05-49E506135518}" srcOrd="6" destOrd="0" presId="urn:microsoft.com/office/officeart/2005/8/layout/list1"/>
    <dgm:cxn modelId="{0D373DAC-4AB5-46EC-8267-F5D4BFAED634}" type="presParOf" srcId="{357F34FD-9159-4421-ADFD-8E14EBA959DF}" destId="{9B5427D5-06B1-41D5-84C6-F7C7B8DCA45D}" srcOrd="7" destOrd="0" presId="urn:microsoft.com/office/officeart/2005/8/layout/list1"/>
    <dgm:cxn modelId="{96F06ECC-A587-42E1-9A07-978597B4C8EA}" type="presParOf" srcId="{357F34FD-9159-4421-ADFD-8E14EBA959DF}" destId="{350B5CD4-14C5-4C8F-AD3E-3204822691E7}" srcOrd="8" destOrd="0" presId="urn:microsoft.com/office/officeart/2005/8/layout/list1"/>
    <dgm:cxn modelId="{042C0AD9-6067-4190-A22C-CB4D020F08D8}" type="presParOf" srcId="{350B5CD4-14C5-4C8F-AD3E-3204822691E7}" destId="{E849BD94-F756-4A2B-878A-8B8D1301ACCA}" srcOrd="0" destOrd="0" presId="urn:microsoft.com/office/officeart/2005/8/layout/list1"/>
    <dgm:cxn modelId="{4117B70B-2D49-4B9A-A753-C768291CBC6A}" type="presParOf" srcId="{350B5CD4-14C5-4C8F-AD3E-3204822691E7}" destId="{B303A152-D5F1-4A18-813F-E2E35B67E925}" srcOrd="1" destOrd="0" presId="urn:microsoft.com/office/officeart/2005/8/layout/list1"/>
    <dgm:cxn modelId="{B43ECA57-AB1B-4574-AE38-4813F0DAB671}" type="presParOf" srcId="{357F34FD-9159-4421-ADFD-8E14EBA959DF}" destId="{5FDAF200-F332-4E4A-80AF-DCEE715F35A5}" srcOrd="9" destOrd="0" presId="urn:microsoft.com/office/officeart/2005/8/layout/list1"/>
    <dgm:cxn modelId="{C3C22255-C470-4C64-B0B1-FC21BEE525C3}" type="presParOf" srcId="{357F34FD-9159-4421-ADFD-8E14EBA959DF}" destId="{F2F6B223-CEF1-4552-AA17-F64BAF56280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8F6FE03-7B96-410A-BF0E-5DA2A7C981E7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79E50E3-A47F-445D-A980-F051656BCD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411451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Svatava </a:t>
                      </a:r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Juhászová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VY_52_INOVACE_18_FYZIKA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Opakování učiva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fyziky –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Hydrostatický tlak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B9002810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36912"/>
            <a:ext cx="3340968" cy="334096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isometricOffAxis1Right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91880" y="476672"/>
            <a:ext cx="5105400" cy="286816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Hydrostatický tlak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Tlak v kapalinách, Pascalův zákon</a:t>
            </a:r>
            <a:endParaRPr lang="cs-CZ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čem závisí hydrostatický tlak?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Označ špatné odpovědi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hloubce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objemu tělesa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teplotě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hustotě kapaliny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času – jak dlouho je těleso ponořené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gravitačním poli Země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B900438467.JPG"/>
          <p:cNvPicPr>
            <a:picLocks noChangeAspect="1"/>
          </p:cNvPicPr>
          <p:nvPr/>
        </p:nvPicPr>
        <p:blipFill>
          <a:blip r:embed="rId2" cstate="print"/>
          <a:srcRect l="3937" t="15750" b="17314"/>
          <a:stretch>
            <a:fillRect/>
          </a:stretch>
        </p:blipFill>
        <p:spPr>
          <a:xfrm>
            <a:off x="5148064" y="332656"/>
            <a:ext cx="2812189" cy="21602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Doplň: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Značka hydrostatického tlaku:</a:t>
            </a:r>
          </a:p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Jednotky</a:t>
            </a:r>
          </a:p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Pa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Vzorec pro výpočet:</a:t>
            </a:r>
          </a:p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l-GR" sz="3200" b="1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. g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h-hloubka pod volnou hladinou</a:t>
            </a:r>
          </a:p>
          <a:p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ρ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–hustota kapaliny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G-gravitační konstanta g=10N/kg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Kdo se zabýval hydrostatickým tlakem?</a:t>
            </a:r>
            <a:endParaRPr lang="cs-CZ" sz="3200" b="1" dirty="0" err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Blaise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Pascal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Vypočítej: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 velký je tlak pod hladinou vody v hloubce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a)h=1cm = 0,01m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b)h=1m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c)h=100m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Hustota vody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=1 000kg/m³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Řešení: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. G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=0,01.1000.10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100Pa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. G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=1.1000.10=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10 000Pa=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10kPa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. G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=100.1 000.10=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1 000 000Pa=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1MPa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 jaké hloubce pod hladinou rtuti bude tlak 1 350Pa?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Zápis: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13 500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kkg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/m³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h = ? m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g = 10 N/kg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u="sng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400" u="sng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14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= 1 350Pa</a:t>
            </a:r>
          </a:p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. g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1 350 = h . 13 500 . 10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1 350 = h . 135 000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 = 1 350 /135 000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 = 0,01m = 1cm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Tlak 1 350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1cm pod hladinou rtuti.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Vyber správné znění Pascalova zákona.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Jestliže na kapalinu v uzavřené nádobě působí vnitřní síla, je tlak v kapalině ve všech místech stejný.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Jestliže na kapalinu v uzavřené nádobě působí vnější síla, je tlak v kapalině ve všech místech stejný.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Jestliže na kapalinu uzavřené nádobě působí vnější síla, je tlak v kapalině ve všech místech různý.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Jestliže na kapalinu v uzavřené nádobě působí vnější síla, je tlak v kapalině stejný.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MB9004393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4365104"/>
            <a:ext cx="1828800" cy="1828800"/>
          </a:xfrm>
          <a:prstGeom prst="rect">
            <a:avLst/>
          </a:prstGeom>
        </p:spPr>
      </p:pic>
      <p:pic>
        <p:nvPicPr>
          <p:cNvPr id="8" name="Obrázek 7" descr="MB9001979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4509120"/>
            <a:ext cx="1828800" cy="1828800"/>
          </a:xfrm>
          <a:prstGeom prst="rect">
            <a:avLst/>
          </a:prstGeom>
        </p:spPr>
      </p:pic>
      <p:pic>
        <p:nvPicPr>
          <p:cNvPr id="7" name="Obrázek 6" descr="MB9002382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4293096"/>
            <a:ext cx="1828800" cy="18288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Najdi příklady hydraulických zařízení.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brzdy u auta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vyklápění u nákladního auta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hydraulická ruka</a:t>
            </a: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radlice u bagru ….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Doplň údaje do tabulky: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r>
                        <a:rPr lang="cs-CZ" sz="18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cs-CZ" sz="28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(N)</a:t>
                      </a:r>
                      <a:endParaRPr lang="cs-CZ" sz="28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cs-CZ" sz="18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cs-CZ" sz="28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(m²)</a:t>
                      </a:r>
                      <a:endParaRPr lang="cs-CZ" sz="2800" b="1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cs-CZ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(N)</a:t>
                      </a:r>
                    </a:p>
                    <a:p>
                      <a:pPr algn="ctr"/>
                      <a:endParaRPr lang="cs-CZ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cs-CZ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cs-CZ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(m²)</a:t>
                      </a:r>
                    </a:p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1 000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0,25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0,75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cs-CZ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1115616" y="5013176"/>
            <a:ext cx="504056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Pro výpočet použij vztah: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F</a:t>
            </a:r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cs-CZ" sz="3600" b="1" dirty="0" smtClean="0">
                <a:solidFill>
                  <a:schemeClr val="tx1"/>
                </a:solidFill>
              </a:rPr>
              <a:t>/S</a:t>
            </a:r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cs-CZ" sz="3600" b="1" dirty="0" smtClean="0">
                <a:solidFill>
                  <a:schemeClr val="tx1"/>
                </a:solidFill>
              </a:rPr>
              <a:t> = F</a:t>
            </a:r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r>
              <a:rPr lang="cs-CZ" sz="3600" b="1" dirty="0" smtClean="0">
                <a:solidFill>
                  <a:schemeClr val="tx1"/>
                </a:solidFill>
              </a:rPr>
              <a:t>/S</a:t>
            </a:r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83768" y="3861048"/>
            <a:ext cx="108012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0,3</a:t>
            </a:r>
            <a:endParaRPr lang="cs-CZ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228184" y="2564904"/>
            <a:ext cx="108012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" name="Elipsa 7"/>
          <p:cNvSpPr/>
          <p:nvPr/>
        </p:nvSpPr>
        <p:spPr>
          <a:xfrm>
            <a:off x="4499992" y="3212976"/>
            <a:ext cx="129614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B900439362.JPG"/>
          <p:cNvPicPr>
            <a:picLocks noChangeAspect="1"/>
          </p:cNvPicPr>
          <p:nvPr/>
        </p:nvPicPr>
        <p:blipFill>
          <a:blip r:embed="rId2" cstate="print"/>
          <a:srcRect l="31500" t="19687" b="17314"/>
          <a:stretch>
            <a:fillRect/>
          </a:stretch>
        </p:blipFill>
        <p:spPr>
          <a:xfrm>
            <a:off x="5220072" y="3068960"/>
            <a:ext cx="2404864" cy="22117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Vyřeš úlohu: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 velký  tlak vznikne v hydraulickém zařízení, jestliže na píst o obsahu S = 10cm² působí tlaková síla 2 000N?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Zápis: S = 10cm²= 0,001m²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F = 2 000N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           p =   ? </a:t>
            </a:r>
            <a:r>
              <a:rPr lang="cs-CZ" u="sng" dirty="0" err="1" smtClean="0">
                <a:latin typeface="Times New Roman" pitchFamily="18" charset="0"/>
                <a:cs typeface="Times New Roman" pitchFamily="18" charset="0"/>
              </a:rPr>
              <a:t>Pa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 =  F/S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p= 2 000/0,001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p= 2 000 000Pa =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2MPa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hydraulice bude tlak 2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MPa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Domácí úkol: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Používá se v hydraulických zařízeních voda? Pokud ne, zjisti jaká kapalina se používá a proč.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Najdi, které místo v oceánu má největší hloubku, vypočítej tlak u dna.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Kde se v lékařství používá měření tlaku, o jaký tlak se jedná, jaké jsou hodnoty u zdravého člověka?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000" b="0" i="0" u="none" strike="noStrike" kern="1200" cap="small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Anotace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3" name="Zástupný symbol pro obsah 4"/>
          <p:cNvGraphicFramePr>
            <a:graphicFrameLocks/>
          </p:cNvGraphicFramePr>
          <p:nvPr/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1752" y="457200"/>
            <a:ext cx="8686800" cy="84124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Zdroj                            citace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04800" y="1600200"/>
            <a:ext cx="4191000" cy="4724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Vlastní tvorba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648200" y="1600200"/>
            <a:ext cx="4343400" cy="47244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Fyzika 2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Praha: SPN a.s., 2008. ISBN 978-80-7235-381-1. </a:t>
            </a: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JIŘÍ BOHUNĚK, EVA HEJNOVÁ. </a:t>
            </a: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Tematické prověrky z učiva fyziky základní školy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Prometheus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, 2005. ISBN 80-7196-290-2. </a:t>
            </a: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JAN ŠEDIVÝ, JAN PURKAR, STANISLAV PFEFRČEK. </a:t>
            </a: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Úlohy z fyziky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Praha: Fortuna, 1996. ISBN 80-7168-315-9. </a:t>
            </a: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JIŘÍ BOHUNĚK. </a:t>
            </a: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Sbírka úloh z fyziky pro ZŠ 2. díl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Praha: SPN , 1992. 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101</TotalTime>
  <Words>556</Words>
  <Application>Microsoft Office PowerPoint</Application>
  <PresentationFormat>Předvádění na obrazovce (4:3)</PresentationFormat>
  <Paragraphs>104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Bohatý</vt:lpstr>
      <vt:lpstr>Prezentace aplikace PowerPoint</vt:lpstr>
      <vt:lpstr>Hydrostatický tlak</vt:lpstr>
      <vt:lpstr>Na čem závisí hydrostatický tlak?</vt:lpstr>
      <vt:lpstr>Doplň:</vt:lpstr>
      <vt:lpstr>Vypočítej:</vt:lpstr>
      <vt:lpstr>V jaké hloubce pod hladinou rtuti bude tlak 1 350Pa?</vt:lpstr>
      <vt:lpstr>Vyber správné znění Pascalova zákona.</vt:lpstr>
      <vt:lpstr>Najdi příklady hydraulických zařízení.</vt:lpstr>
      <vt:lpstr>Doplň údaje do tabulky:</vt:lpstr>
      <vt:lpstr>Vyřeš úlohu:</vt:lpstr>
      <vt:lpstr>Domácí úkol: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a MŠ při dětské léčebně</dc:creator>
  <cp:lastModifiedBy>NB</cp:lastModifiedBy>
  <cp:revision>15</cp:revision>
  <dcterms:created xsi:type="dcterms:W3CDTF">2012-02-22T11:03:58Z</dcterms:created>
  <dcterms:modified xsi:type="dcterms:W3CDTF">2012-03-06T19:40:16Z</dcterms:modified>
</cp:coreProperties>
</file>