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BC067-3AB2-453A-891B-3DA52794CF07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2173C8-1ED1-40B5-B834-E47D4952E1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7B18C-C8E6-443E-B9D4-5183D2842011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A0418-115D-45F2-81FC-917EC94271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8/Geochelone_nigra.pn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8/8f/Zootoca_vivipara_male_head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6/66/Indiancobra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2/28/Vipera_berus1.jpg" TargetMode="Externa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e/Anguidae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6/64/JesterkaZelen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6/6c/Waldeidechse_2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//upload.wikimedia.org/wikipedia/commons/4/4d/Kameleon.JPG" TargetMode="External"/><Relationship Id="rId4" Type="http://schemas.openxmlformats.org/officeDocument/2006/relationships/hyperlink" Target="//upload.wikimedia.org/wikipedia/commons/7/72/Jaszczurka_zwinka_1.jpg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a/Natrix_tessellata_Rheinland-Pfalz_01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4/44/Vipera_Berus_Haukipudas_2011060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9/91/Grass_Snake_-_Natrix_natrix.jpg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2.jpeg"/><Relationship Id="rId10" Type="http://schemas.openxmlformats.org/officeDocument/2006/relationships/hyperlink" Target="//upload.wikimedia.org/wikipedia/commons/f/f3/Zamenis_longissimus.jpg" TargetMode="External"/><Relationship Id="rId4" Type="http://schemas.openxmlformats.org/officeDocument/2006/relationships/hyperlink" Target="//upload.wikimedia.org/wikipedia/commons/c/c1/CoronellaAustriaca3.jpg" TargetMode="Externa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0/Eastern_Diamondback_Rattlesnake_3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a/a7/Boa_constrictor_(2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a/a5/Indian_cobra.jpg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//upload.wikimedia.org/wikipedia/commons/4/4f/Eunectes_murinus.jpg" TargetMode="External"/><Relationship Id="rId4" Type="http://schemas.openxmlformats.org/officeDocument/2006/relationships/hyperlink" Target="//upload.wikimedia.org/wikipedia/commons/1/12/Reticulated_Python_02.jpg" TargetMode="External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f/Caiman_crocodilus_pair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1/17/Indian_Gharial_Crocodile_Digon3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0/0b/Alligator_mississippiensis_-_Oasis_Park_-_04.jpg" TargetMode="External"/><Relationship Id="rId11" Type="http://schemas.openxmlformats.org/officeDocument/2006/relationships/image" Target="../media/image25.jpeg"/><Relationship Id="rId5" Type="http://schemas.openxmlformats.org/officeDocument/2006/relationships/image" Target="../media/image22.jpeg"/><Relationship Id="rId10" Type="http://schemas.openxmlformats.org/officeDocument/2006/relationships/hyperlink" Target="//upload.wikimedia.org/wikipedia/commons/4/43/SaltwaterCrocodile('Maximo').jpg" TargetMode="External"/><Relationship Id="rId4" Type="http://schemas.openxmlformats.org/officeDocument/2006/relationships/hyperlink" Target="//upload.wikimedia.org/wikipedia/commons/7/76/Bazoule_sacred_crocodiles_MS_6709cropped.JPG" TargetMode="External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5/50/Emys_orbicularis_P%C3%A9teri-t%C3%B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7/Nabeulensis_sarda1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f/f3/Galapagos_Geochelone_nigra_porteri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ameleon.JPG" TargetMode="External"/><Relationship Id="rId3" Type="http://schemas.openxmlformats.org/officeDocument/2006/relationships/hyperlink" Target="http://commons.wikimedia.org/wiki/File:Geochelone_nigra.png" TargetMode="External"/><Relationship Id="rId7" Type="http://schemas.openxmlformats.org/officeDocument/2006/relationships/hyperlink" Target="http://commons.wikimedia.org/wiki/File:Waldeidechse_2.jpg?uselang=cs" TargetMode="External"/><Relationship Id="rId12" Type="http://schemas.openxmlformats.org/officeDocument/2006/relationships/hyperlink" Target="http://commons.wikimedia.org/wiki/File:Grass_Snake_-_Natrix_natrix.jpg?uselang=cs" TargetMode="External"/><Relationship Id="rId2" Type="http://schemas.openxmlformats.org/officeDocument/2006/relationships/hyperlink" Target="http://commons.wikimedia.org/wiki/File:Emys_orbicularis_P%C3%A9teri-t%C3%B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ootoca_vivipara_male_head.jpg?uselang=cs" TargetMode="External"/><Relationship Id="rId11" Type="http://schemas.openxmlformats.org/officeDocument/2006/relationships/hyperlink" Target="http://commons.wikimedia.org/wiki/File:CoronellaAustriaca3.jpg" TargetMode="External"/><Relationship Id="rId5" Type="http://schemas.openxmlformats.org/officeDocument/2006/relationships/hyperlink" Target="http://commons.wikimedia.org/wiki/File:JesterkaZelena.jpg" TargetMode="External"/><Relationship Id="rId10" Type="http://schemas.openxmlformats.org/officeDocument/2006/relationships/hyperlink" Target="http://commons.wikimedia.org/wiki/File:Vipera_berus1.jpg" TargetMode="External"/><Relationship Id="rId4" Type="http://schemas.openxmlformats.org/officeDocument/2006/relationships/hyperlink" Target="http://commons.wikimedia.org/wiki/File:Galapagos_Geochelone_nigra_porteri.jpg" TargetMode="External"/><Relationship Id="rId9" Type="http://schemas.openxmlformats.org/officeDocument/2006/relationships/hyperlink" Target="http://commons.wikimedia.org/wiki/File:Vipera_Berus_Haukipudas_20110602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unectes_murinus.jpg" TargetMode="External"/><Relationship Id="rId13" Type="http://schemas.openxmlformats.org/officeDocument/2006/relationships/hyperlink" Target="http://commons.wikimedia.org/wiki/File:SaltwaterCrocodile('Maximo').jpg?uselang=cs" TargetMode="External"/><Relationship Id="rId3" Type="http://schemas.openxmlformats.org/officeDocument/2006/relationships/hyperlink" Target="http://commons.wikimedia.org/wiki/File:Boa_constrictor_(2).jpg" TargetMode="External"/><Relationship Id="rId7" Type="http://schemas.openxmlformats.org/officeDocument/2006/relationships/hyperlink" Target="http://commons.wikimedia.org/wiki/File:Eastern_Diamondback_Rattlesnake_3.jpg?uselang=cs" TargetMode="External"/><Relationship Id="rId12" Type="http://schemas.openxmlformats.org/officeDocument/2006/relationships/hyperlink" Target="http://commons.wikimedia.org/wiki/File:Caiman_crocodilus_pair.jpg" TargetMode="External"/><Relationship Id="rId2" Type="http://schemas.openxmlformats.org/officeDocument/2006/relationships/hyperlink" Target="http://commons.wikimedia.org/wiki/File:Natrix_tessellata_Rheinland-Pfalz_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ndiancobra.jpg" TargetMode="External"/><Relationship Id="rId11" Type="http://schemas.openxmlformats.org/officeDocument/2006/relationships/hyperlink" Target="http://commons.wikimedia.org/wiki/File:Alligator_mississippiensis_-_Oasis_Park_-_04.jpg?uselang=cs" TargetMode="External"/><Relationship Id="rId5" Type="http://schemas.openxmlformats.org/officeDocument/2006/relationships/hyperlink" Target="http://commons.wikimedia.org/wiki/File:Indian_cobra.jpg" TargetMode="External"/><Relationship Id="rId10" Type="http://schemas.openxmlformats.org/officeDocument/2006/relationships/hyperlink" Target="http://commons.wikimedia.org/wiki/File:Bazoule_sacred_crocodiles_MS_6709cropped.JPG?uselang=cs" TargetMode="External"/><Relationship Id="rId4" Type="http://schemas.openxmlformats.org/officeDocument/2006/relationships/hyperlink" Target="http://cs.wikipedia.org/wiki/Soubor:Reticulated_Python_02.jpg" TargetMode="External"/><Relationship Id="rId9" Type="http://schemas.openxmlformats.org/officeDocument/2006/relationships/hyperlink" Target="http://commons.wikimedia.org/wiki/File:Indian_Gharial_Crocodile_Digon3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VY_32_INOVACE_XII_1_10_PLAZI </a:t>
            </a:r>
            <a:r>
              <a:rPr lang="cs-CZ" dirty="0" smtClean="0"/>
              <a:t>- výklad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XII       Sada číslo:      1     Pořadové číslo DUM:    10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živočichy patřícími mezi plazy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 </a:t>
            </a:r>
            <a:r>
              <a:rPr lang="cs-CZ" dirty="0" smtClean="0"/>
              <a:t>Žák zná základní znaky a dělení plazů, dokáže správně pojmenovat i poznat na obrázku zástupce ještěrů, hadů, krokodýlů i želv.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7. ročník, 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ještěři, hadi, krokodýli, želvy, rohovitá pokožka, krunýř, plíce, krunýř, proměnlivá tělní teplota, kloaka, škrtiči, jedovatí hadi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40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Učitel při výkladu seznámí žáky se základními znaky plazů, vyvodí pojmy ještěři, hadi, krokodýli, želvy, vysvětlí základní rozdíly ve stavbě těla, představí jednotlivé zástupce na obrázcích a kontrolními otázkami prověří </a:t>
            </a:r>
            <a:r>
              <a:rPr lang="cs-CZ" smtClean="0"/>
              <a:t>pozornost žáků.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36912"/>
            <a:ext cx="7772400" cy="1470025"/>
          </a:xfrm>
        </p:spPr>
        <p:txBody>
          <a:bodyPr>
            <a:noAutofit/>
          </a:bodyPr>
          <a:lstStyle/>
          <a:p>
            <a:r>
              <a:rPr lang="cs-CZ" sz="11000" dirty="0" smtClean="0"/>
              <a:t>PLAZI</a:t>
            </a:r>
            <a:endParaRPr lang="cs-CZ" sz="11000" dirty="0"/>
          </a:p>
        </p:txBody>
      </p:sp>
      <p:pic>
        <p:nvPicPr>
          <p:cNvPr id="12290" name="Picture 2" descr="File:Zootoca vivipara male he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379946"/>
            <a:ext cx="2304256" cy="2183939"/>
          </a:xfrm>
          <a:prstGeom prst="rect">
            <a:avLst/>
          </a:prstGeom>
          <a:noFill/>
        </p:spPr>
      </p:pic>
      <p:pic>
        <p:nvPicPr>
          <p:cNvPr id="12292" name="Picture 4" descr="File:Vipera beru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491118"/>
            <a:ext cx="2520280" cy="1890210"/>
          </a:xfrm>
          <a:prstGeom prst="rect">
            <a:avLst/>
          </a:prstGeom>
          <a:noFill/>
        </p:spPr>
      </p:pic>
      <p:pic>
        <p:nvPicPr>
          <p:cNvPr id="12294" name="Picture 6" descr="File:Indiancobr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692696"/>
            <a:ext cx="2650534" cy="1897783"/>
          </a:xfrm>
          <a:prstGeom prst="rect">
            <a:avLst/>
          </a:prstGeom>
          <a:noFill/>
        </p:spPr>
      </p:pic>
      <p:pic>
        <p:nvPicPr>
          <p:cNvPr id="7" name="Picture 2" descr="File:Geochelone nigra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6961" t="21420" r="6719" b="5501"/>
          <a:stretch>
            <a:fillRect/>
          </a:stretch>
        </p:blipFill>
        <p:spPr bwMode="auto">
          <a:xfrm>
            <a:off x="395536" y="692696"/>
            <a:ext cx="2376264" cy="22229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9251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tělo pokryté rohovitou pokožkou nebo krunýřem</a:t>
            </a:r>
          </a:p>
          <a:p>
            <a:r>
              <a:rPr lang="cs-CZ" sz="2800" dirty="0" smtClean="0"/>
              <a:t>dýchají </a:t>
            </a:r>
            <a:r>
              <a:rPr lang="cs-CZ" sz="2800" b="1" dirty="0" smtClean="0"/>
              <a:t>plícemi</a:t>
            </a:r>
          </a:p>
          <a:p>
            <a:r>
              <a:rPr lang="cs-CZ" sz="2800" dirty="0" smtClean="0"/>
              <a:t>mláďata se líhnou z </a:t>
            </a:r>
            <a:r>
              <a:rPr lang="cs-CZ" sz="2800" b="1" dirty="0" smtClean="0"/>
              <a:t>vajec</a:t>
            </a:r>
          </a:p>
          <a:p>
            <a:r>
              <a:rPr lang="cs-CZ" sz="2800" dirty="0" smtClean="0"/>
              <a:t>mají </a:t>
            </a:r>
            <a:r>
              <a:rPr lang="cs-CZ" sz="2800" b="1" dirty="0" smtClean="0"/>
              <a:t>proměnlivou</a:t>
            </a:r>
            <a:r>
              <a:rPr lang="cs-CZ" sz="2800" dirty="0" smtClean="0"/>
              <a:t> teplotu těla</a:t>
            </a:r>
          </a:p>
          <a:p>
            <a:r>
              <a:rPr lang="cs-CZ" sz="2800" dirty="0" smtClean="0"/>
              <a:t>na prstech drápy</a:t>
            </a:r>
          </a:p>
          <a:p>
            <a:r>
              <a:rPr lang="cs-CZ" sz="2800" dirty="0" smtClean="0"/>
              <a:t>nejčastější je živočišná potrava</a:t>
            </a:r>
          </a:p>
          <a:p>
            <a:r>
              <a:rPr lang="cs-CZ" sz="2800" dirty="0" smtClean="0"/>
              <a:t>vylučovací a pohlavní vývod se nazývá </a:t>
            </a:r>
            <a:r>
              <a:rPr lang="cs-CZ" sz="2800" b="1" dirty="0" smtClean="0"/>
              <a:t>kloaka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733256"/>
            <a:ext cx="129614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 ještěři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5733256"/>
            <a:ext cx="7920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hadi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5733256"/>
            <a:ext cx="136815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krokodýli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5733256"/>
            <a:ext cx="9361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želvy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Ještěři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/>
              <a:t>protáhlé tělo kryté šupinami nebo štítkovitou pokožkou</a:t>
            </a:r>
          </a:p>
          <a:p>
            <a:r>
              <a:rPr lang="cs-CZ" sz="3000" dirty="0" smtClean="0"/>
              <a:t>většinou dva páry končetin</a:t>
            </a:r>
          </a:p>
          <a:p>
            <a:r>
              <a:rPr lang="cs-CZ" sz="3000" dirty="0" smtClean="0"/>
              <a:t>svlékají pokožku po částech</a:t>
            </a:r>
          </a:p>
          <a:p>
            <a:r>
              <a:rPr lang="cs-CZ" sz="3000" dirty="0" smtClean="0"/>
              <a:t>vajíčka v kožovité skořápce</a:t>
            </a:r>
          </a:p>
          <a:p>
            <a:r>
              <a:rPr lang="cs-CZ" sz="3000" dirty="0" smtClean="0"/>
              <a:t>zimní spánek</a:t>
            </a:r>
          </a:p>
          <a:p>
            <a:endParaRPr lang="cs-CZ" sz="3000" dirty="0" smtClean="0"/>
          </a:p>
          <a:p>
            <a:r>
              <a:rPr lang="cs-CZ" sz="3000" dirty="0" smtClean="0"/>
              <a:t>ještěrka zelená, ještěrka obecná, ještěrka živorodá, slepýš křehký, chameleon obecný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ještěrů:</a:t>
            </a:r>
            <a:endParaRPr lang="cs-CZ" dirty="0"/>
          </a:p>
        </p:txBody>
      </p:sp>
      <p:pic>
        <p:nvPicPr>
          <p:cNvPr id="25602" name="Picture 2" descr="File:JesterkaZele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3780" r="13061" b="11801"/>
          <a:stretch>
            <a:fillRect/>
          </a:stretch>
        </p:blipFill>
        <p:spPr bwMode="auto">
          <a:xfrm>
            <a:off x="3203848" y="1268760"/>
            <a:ext cx="2471917" cy="1800200"/>
          </a:xfrm>
          <a:prstGeom prst="rect">
            <a:avLst/>
          </a:prstGeom>
          <a:noFill/>
        </p:spPr>
      </p:pic>
      <p:pic>
        <p:nvPicPr>
          <p:cNvPr id="25604" name="Picture 4" descr="File:Jaszczurka zwinka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6250" r="9375"/>
          <a:stretch>
            <a:fillRect/>
          </a:stretch>
        </p:blipFill>
        <p:spPr bwMode="auto">
          <a:xfrm>
            <a:off x="395536" y="692696"/>
            <a:ext cx="1570056" cy="2520280"/>
          </a:xfrm>
          <a:prstGeom prst="rect">
            <a:avLst/>
          </a:prstGeom>
          <a:noFill/>
        </p:spPr>
      </p:pic>
      <p:pic>
        <p:nvPicPr>
          <p:cNvPr id="25606" name="Picture 6" descr="File:Waldeidechse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0395" t="17640" r="18731"/>
          <a:stretch>
            <a:fillRect/>
          </a:stretch>
        </p:blipFill>
        <p:spPr bwMode="auto">
          <a:xfrm>
            <a:off x="6372200" y="1124744"/>
            <a:ext cx="2376264" cy="2071031"/>
          </a:xfrm>
          <a:prstGeom prst="rect">
            <a:avLst/>
          </a:prstGeom>
          <a:noFill/>
        </p:spPr>
      </p:pic>
      <p:pic>
        <p:nvPicPr>
          <p:cNvPr id="25610" name="Picture 10" descr="File:Anguida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15616" y="4005064"/>
            <a:ext cx="2808312" cy="2098211"/>
          </a:xfrm>
          <a:prstGeom prst="rect">
            <a:avLst/>
          </a:prstGeom>
          <a:noFill/>
        </p:spPr>
      </p:pic>
      <p:pic>
        <p:nvPicPr>
          <p:cNvPr id="25612" name="Picture 12" descr="File:Kameleon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33075" t="22680" r="38576"/>
          <a:stretch>
            <a:fillRect/>
          </a:stretch>
        </p:blipFill>
        <p:spPr bwMode="auto">
          <a:xfrm>
            <a:off x="5076056" y="3789040"/>
            <a:ext cx="1224136" cy="250401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95536" y="3284984"/>
            <a:ext cx="2157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ještěrka obecná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3284984"/>
            <a:ext cx="2042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ještěrka zelená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88224" y="3284984"/>
            <a:ext cx="2304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ještěrka živorodá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5445224"/>
            <a:ext cx="2543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chameleon obecný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6165304"/>
            <a:ext cx="185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slepýš křehký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Hadi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568952" cy="5040560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beznohé tělo</a:t>
            </a:r>
          </a:p>
          <a:p>
            <a:r>
              <a:rPr lang="cs-CZ" sz="3600" dirty="0" smtClean="0"/>
              <a:t>šupinatá pokožka, kterou svlékají vcelku</a:t>
            </a:r>
          </a:p>
          <a:p>
            <a:r>
              <a:rPr lang="cs-CZ" sz="3600" dirty="0" smtClean="0"/>
              <a:t>rozeklaný jazyk</a:t>
            </a:r>
          </a:p>
          <a:p>
            <a:r>
              <a:rPr lang="cs-CZ" sz="3600" dirty="0" smtClean="0"/>
              <a:t>zuby přirostlé k čelisti</a:t>
            </a:r>
          </a:p>
          <a:p>
            <a:r>
              <a:rPr lang="cs-CZ" sz="3600" dirty="0" smtClean="0"/>
              <a:t>oči kryjí trvale srostlá průhledná víčka</a:t>
            </a:r>
          </a:p>
          <a:p>
            <a:r>
              <a:rPr lang="cs-CZ" sz="3600" dirty="0" smtClean="0"/>
              <a:t>potravou jsou živočichové, které polykají</a:t>
            </a:r>
          </a:p>
          <a:p>
            <a:endParaRPr lang="cs-CZ" sz="3600" dirty="0" smtClean="0"/>
          </a:p>
          <a:p>
            <a:r>
              <a:rPr lang="cs-CZ" sz="3600" dirty="0" smtClean="0"/>
              <a:t>zmije obecná, užovka obojková, užovka hladká, užovka stromová, užovka podplamatá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hroznýš královský, krajta mřížkovaná, chřestýš, krajta mřížkovaná, kobra indická, anakonda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hadů žijících u nás:</a:t>
            </a:r>
            <a:endParaRPr lang="cs-CZ" dirty="0"/>
          </a:p>
        </p:txBody>
      </p:sp>
      <p:pic>
        <p:nvPicPr>
          <p:cNvPr id="28676" name="Picture 4" descr="File:Vipera Berus Haukipudas 201106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636" t="16806" r="12121" b="9669"/>
          <a:stretch>
            <a:fillRect/>
          </a:stretch>
        </p:blipFill>
        <p:spPr bwMode="auto">
          <a:xfrm>
            <a:off x="179512" y="1268760"/>
            <a:ext cx="2822714" cy="201622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3284984"/>
            <a:ext cx="18357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zmije obecná</a:t>
            </a:r>
            <a:endParaRPr lang="cs-CZ" sz="2400" dirty="0"/>
          </a:p>
        </p:txBody>
      </p:sp>
      <p:pic>
        <p:nvPicPr>
          <p:cNvPr id="28678" name="Picture 6" descr="File:CoronellaAustriac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268760"/>
            <a:ext cx="2952328" cy="198175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491880" y="3284984"/>
            <a:ext cx="19357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užovka hladká</a:t>
            </a:r>
            <a:endParaRPr lang="cs-CZ" sz="2400" dirty="0"/>
          </a:p>
        </p:txBody>
      </p:sp>
      <p:pic>
        <p:nvPicPr>
          <p:cNvPr id="28680" name="Picture 8" descr="File:Grass Snake - Natrix natri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1454"/>
          <a:stretch>
            <a:fillRect/>
          </a:stretch>
        </p:blipFill>
        <p:spPr bwMode="auto">
          <a:xfrm>
            <a:off x="179512" y="4221088"/>
            <a:ext cx="3240360" cy="189367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755576" y="6165304"/>
            <a:ext cx="22438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užovka obojková</a:t>
            </a:r>
            <a:endParaRPr lang="cs-CZ" sz="2400" dirty="0"/>
          </a:p>
        </p:txBody>
      </p:sp>
      <p:pic>
        <p:nvPicPr>
          <p:cNvPr id="28682" name="Picture 10" descr="File:Natrix tessellata Rheinland-Pfalz 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2419" t="18931" r="17726" b="23013"/>
          <a:stretch>
            <a:fillRect/>
          </a:stretch>
        </p:blipFill>
        <p:spPr bwMode="auto">
          <a:xfrm>
            <a:off x="6300192" y="1268760"/>
            <a:ext cx="2324606" cy="237626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300192" y="3645024"/>
            <a:ext cx="26140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užovka podplamatá</a:t>
            </a:r>
            <a:endParaRPr lang="cs-CZ" sz="2400" dirty="0"/>
          </a:p>
        </p:txBody>
      </p:sp>
      <p:pic>
        <p:nvPicPr>
          <p:cNvPr id="28684" name="Picture 12" descr="File:Zamenis longissimu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8505" t="4836" b="12956"/>
          <a:stretch>
            <a:fillRect/>
          </a:stretch>
        </p:blipFill>
        <p:spPr bwMode="auto">
          <a:xfrm>
            <a:off x="4067944" y="4221088"/>
            <a:ext cx="3744416" cy="197234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860032" y="6165304"/>
            <a:ext cx="22842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užovka stromová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cizokrajných hadů:</a:t>
            </a:r>
            <a:endParaRPr lang="cs-CZ" dirty="0"/>
          </a:p>
        </p:txBody>
      </p:sp>
      <p:pic>
        <p:nvPicPr>
          <p:cNvPr id="31746" name="Picture 2" descr="File:Boa constrictor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268759"/>
            <a:ext cx="2476709" cy="1728193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2924944"/>
            <a:ext cx="23670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hroznýš královský</a:t>
            </a:r>
            <a:endParaRPr lang="cs-CZ" sz="2400" dirty="0"/>
          </a:p>
        </p:txBody>
      </p:sp>
      <p:pic>
        <p:nvPicPr>
          <p:cNvPr id="31750" name="Picture 6" descr="Soubor:Reticulated Python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573016"/>
            <a:ext cx="1963992" cy="261865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51520" y="6165304"/>
            <a:ext cx="23881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krajta mřížkovaná</a:t>
            </a:r>
            <a:endParaRPr lang="cs-CZ" sz="2400" dirty="0"/>
          </a:p>
        </p:txBody>
      </p:sp>
      <p:pic>
        <p:nvPicPr>
          <p:cNvPr id="31754" name="Picture 10" descr="File:Indian cobr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3230" t="8510" r="34796"/>
          <a:stretch>
            <a:fillRect/>
          </a:stretch>
        </p:blipFill>
        <p:spPr bwMode="auto">
          <a:xfrm>
            <a:off x="6804248" y="1340768"/>
            <a:ext cx="1872208" cy="219571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732240" y="3573016"/>
            <a:ext cx="18314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kobra indická</a:t>
            </a:r>
            <a:endParaRPr lang="cs-CZ" sz="2400" dirty="0"/>
          </a:p>
        </p:txBody>
      </p:sp>
      <p:pic>
        <p:nvPicPr>
          <p:cNvPr id="31756" name="Picture 12" descr="File:Eastern Diamondback Rattlesnake 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3230" t="18439" r="10226" b="14898"/>
          <a:stretch>
            <a:fillRect/>
          </a:stretch>
        </p:blipFill>
        <p:spPr bwMode="auto">
          <a:xfrm>
            <a:off x="5796136" y="4149080"/>
            <a:ext cx="2952328" cy="17130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868144" y="5949280"/>
            <a:ext cx="27512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chřestýš diamantový</a:t>
            </a:r>
            <a:endParaRPr lang="cs-CZ" sz="2400" dirty="0"/>
          </a:p>
        </p:txBody>
      </p:sp>
      <p:pic>
        <p:nvPicPr>
          <p:cNvPr id="31758" name="Picture 14" descr="File:Eunectes murinu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15816" y="4653136"/>
            <a:ext cx="2304256" cy="1536171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347864" y="6237312"/>
            <a:ext cx="14037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anakonda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3501008"/>
            <a:ext cx="1272784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ŠKRTIČI</a:t>
            </a:r>
            <a:endParaRPr lang="cs-CZ" sz="2800" dirty="0"/>
          </a:p>
        </p:txBody>
      </p:sp>
      <p:sp>
        <p:nvSpPr>
          <p:cNvPr id="17" name="Šipka doleva 16"/>
          <p:cNvSpPr/>
          <p:nvPr/>
        </p:nvSpPr>
        <p:spPr>
          <a:xfrm>
            <a:off x="2267744" y="3717032"/>
            <a:ext cx="648072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 rot="12201376">
            <a:off x="6093992" y="2452635"/>
            <a:ext cx="648072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 rot="16200000">
            <a:off x="2904632" y="4226939"/>
            <a:ext cx="521091" cy="221356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1844824"/>
            <a:ext cx="1558825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JEDOVATÍ</a:t>
            </a:r>
            <a:endParaRPr lang="cs-CZ" sz="2800" dirty="0"/>
          </a:p>
        </p:txBody>
      </p:sp>
      <p:sp>
        <p:nvSpPr>
          <p:cNvPr id="21" name="Šipka doleva 20"/>
          <p:cNvSpPr/>
          <p:nvPr/>
        </p:nvSpPr>
        <p:spPr>
          <a:xfrm rot="14411841">
            <a:off x="5239686" y="3137972"/>
            <a:ext cx="1804124" cy="261133"/>
          </a:xfrm>
          <a:prstGeom prst="leftArrow">
            <a:avLst>
              <a:gd name="adj1" fmla="val 0"/>
              <a:gd name="adj2" fmla="val 4891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 rot="1868462">
            <a:off x="2640401" y="3147998"/>
            <a:ext cx="648072" cy="229382"/>
          </a:xfrm>
          <a:prstGeom prst="leftArrow">
            <a:avLst>
              <a:gd name="adj1" fmla="val 3046"/>
              <a:gd name="adj2" fmla="val 4891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Krokodýli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velcí plazi</a:t>
            </a:r>
          </a:p>
          <a:p>
            <a:r>
              <a:rPr lang="cs-CZ" dirty="0" smtClean="0"/>
              <a:t>v kůži mají desky</a:t>
            </a:r>
          </a:p>
          <a:p>
            <a:r>
              <a:rPr lang="cs-CZ" dirty="0" smtClean="0"/>
              <a:t>zuby vklíněny v čelistech</a:t>
            </a:r>
          </a:p>
          <a:p>
            <a:r>
              <a:rPr lang="cs-CZ" dirty="0" smtClean="0"/>
              <a:t>přepážka mezi srdečními komorami, která téměř odděluje pravou a levou část srdce</a:t>
            </a:r>
          </a:p>
          <a:p>
            <a:r>
              <a:rPr lang="cs-CZ" dirty="0" smtClean="0"/>
              <a:t>ze stran zploštělý ocas</a:t>
            </a:r>
          </a:p>
          <a:p>
            <a:endParaRPr lang="cs-CZ" dirty="0" smtClean="0"/>
          </a:p>
          <a:p>
            <a:r>
              <a:rPr lang="cs-CZ" dirty="0" smtClean="0"/>
              <a:t>krokodýl nilský, aligátor severoamerický, krokodýl mořský, kajman brýlový, gaviál indický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krokodýlů:</a:t>
            </a:r>
            <a:endParaRPr lang="cs-CZ" dirty="0"/>
          </a:p>
        </p:txBody>
      </p:sp>
      <p:pic>
        <p:nvPicPr>
          <p:cNvPr id="32770" name="Picture 2" descr="File:Indian Gharial Crocodile Digon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088" y="4077072"/>
            <a:ext cx="2988400" cy="19910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588224" y="6021288"/>
            <a:ext cx="18361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gaviál indický</a:t>
            </a:r>
            <a:endParaRPr lang="cs-CZ" sz="2400" dirty="0"/>
          </a:p>
        </p:txBody>
      </p:sp>
      <p:pic>
        <p:nvPicPr>
          <p:cNvPr id="32772" name="Picture 4" descr="File:Bazoule sacred crocodiles MS 6709croppe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323" t="7080" r="4757" b="4425"/>
          <a:stretch>
            <a:fillRect/>
          </a:stretch>
        </p:blipFill>
        <p:spPr bwMode="auto">
          <a:xfrm>
            <a:off x="539552" y="1268760"/>
            <a:ext cx="3456384" cy="216024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3429000"/>
            <a:ext cx="20224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krokodýl nilský</a:t>
            </a:r>
            <a:endParaRPr lang="cs-CZ" sz="2400" dirty="0"/>
          </a:p>
        </p:txBody>
      </p:sp>
      <p:pic>
        <p:nvPicPr>
          <p:cNvPr id="32774" name="Picture 6" descr="File:Alligator mississippiensis - Oasis Park - 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7255" t="18868" r="7377" b="8950"/>
          <a:stretch>
            <a:fillRect/>
          </a:stretch>
        </p:blipFill>
        <p:spPr bwMode="auto">
          <a:xfrm>
            <a:off x="179512" y="4149080"/>
            <a:ext cx="3065879" cy="194421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79512" y="6093296"/>
            <a:ext cx="31548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aligátor severoamerický</a:t>
            </a:r>
            <a:endParaRPr lang="cs-CZ" sz="2400" dirty="0"/>
          </a:p>
        </p:txBody>
      </p:sp>
      <p:pic>
        <p:nvPicPr>
          <p:cNvPr id="32776" name="Picture 8" descr="File:Caiman crocodilus pai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3786" b="45730"/>
          <a:stretch>
            <a:fillRect/>
          </a:stretch>
        </p:blipFill>
        <p:spPr bwMode="auto">
          <a:xfrm>
            <a:off x="3275856" y="4365104"/>
            <a:ext cx="2628800" cy="113888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491880" y="5589240"/>
            <a:ext cx="20856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kajman brýlový</a:t>
            </a:r>
            <a:endParaRPr lang="cs-CZ" sz="2400" dirty="0"/>
          </a:p>
        </p:txBody>
      </p:sp>
      <p:pic>
        <p:nvPicPr>
          <p:cNvPr id="32778" name="Picture 10" descr="File:SaltwaterCrocodile('Maximo'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2835" t="18580" r="12116" b="4561"/>
          <a:stretch>
            <a:fillRect/>
          </a:stretch>
        </p:blipFill>
        <p:spPr bwMode="auto">
          <a:xfrm>
            <a:off x="4788024" y="1268760"/>
            <a:ext cx="3195503" cy="2165841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292080" y="3429000"/>
            <a:ext cx="22287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krokodýl mořský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Želvy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tělo kryté kostěným krunýřem</a:t>
            </a:r>
          </a:p>
          <a:p>
            <a:r>
              <a:rPr lang="cs-CZ" sz="2800" dirty="0" smtClean="0"/>
              <a:t>nemají zuby</a:t>
            </a:r>
          </a:p>
          <a:p>
            <a:r>
              <a:rPr lang="cs-CZ" sz="2800" dirty="0" smtClean="0"/>
              <a:t>na čelistech rohovité povlaky</a:t>
            </a:r>
          </a:p>
          <a:p>
            <a:r>
              <a:rPr lang="cs-CZ" sz="2800" dirty="0" smtClean="0"/>
              <a:t>do krunýře zatáhnou oba páry končetin, hlavu i ocas</a:t>
            </a:r>
          </a:p>
          <a:p>
            <a:r>
              <a:rPr lang="cs-CZ" sz="2800" dirty="0" smtClean="0"/>
              <a:t>krunýř je chrání před nepřáteli</a:t>
            </a:r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želva bahenní, želva sloní, želva žlutohnědá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zástupci želv:</a:t>
            </a:r>
            <a:endParaRPr lang="cs-CZ" dirty="0"/>
          </a:p>
        </p:txBody>
      </p:sp>
      <p:pic>
        <p:nvPicPr>
          <p:cNvPr id="6148" name="Picture 4" descr="File:Emys orbicularis Péteri-tó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448" t="15891" r="1724" b="13736"/>
          <a:stretch>
            <a:fillRect/>
          </a:stretch>
        </p:blipFill>
        <p:spPr bwMode="auto">
          <a:xfrm>
            <a:off x="395536" y="1484784"/>
            <a:ext cx="3384376" cy="190755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83568" y="3356992"/>
            <a:ext cx="18948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želva bahenní</a:t>
            </a:r>
            <a:endParaRPr lang="cs-CZ" sz="2400" dirty="0"/>
          </a:p>
        </p:txBody>
      </p:sp>
      <p:pic>
        <p:nvPicPr>
          <p:cNvPr id="9" name="Picture 4" descr="File:Galapagos Geochelone nigra porter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5670" t="21236" r="18731" b="2316"/>
          <a:stretch>
            <a:fillRect/>
          </a:stretch>
        </p:blipFill>
        <p:spPr bwMode="auto">
          <a:xfrm>
            <a:off x="4572000" y="2492896"/>
            <a:ext cx="3848428" cy="2597689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868144" y="5157192"/>
            <a:ext cx="14604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želva sloní</a:t>
            </a:r>
            <a:endParaRPr lang="cs-CZ" sz="2400" dirty="0"/>
          </a:p>
        </p:txBody>
      </p:sp>
      <p:pic>
        <p:nvPicPr>
          <p:cNvPr id="11266" name="Picture 2" descr="File:Nabeulensis sard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5906" t="4725" r="2557" b="16526"/>
          <a:stretch>
            <a:fillRect/>
          </a:stretch>
        </p:blipFill>
        <p:spPr bwMode="auto">
          <a:xfrm>
            <a:off x="395536" y="4005064"/>
            <a:ext cx="3384376" cy="218366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827584" y="6237312"/>
            <a:ext cx="2278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želva žlutohnědá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1845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základní skupiny plazů známe?</a:t>
            </a:r>
          </a:p>
          <a:p>
            <a:pPr marL="914400" lvl="1" indent="-514350">
              <a:buNone/>
            </a:pPr>
            <a:r>
              <a:rPr lang="cs-CZ" sz="2400" b="1" dirty="0" smtClean="0"/>
              <a:t> - ještěři, hadi, krokodýli, želvy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teplota jejich těla?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společný vývod soustavy pohlavní a vylučovací? </a:t>
            </a:r>
            <a:br>
              <a:rPr lang="cs-CZ" sz="2400" dirty="0" smtClean="0"/>
            </a:b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ještěr se nepohybuje po čtyřech končetinách?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svlékají hadi pokožku?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které dvě skupiny se dělí hadi (podle způsobu přijímán potravy)?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skupiny patří kajman brýlový?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je kryto tělo želvy? 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3968" y="2204864"/>
            <a:ext cx="17986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- proměnlivá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043608" y="3068960"/>
            <a:ext cx="11843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- kloaka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452320" y="3501008"/>
            <a:ext cx="11332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- slepýš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4355976" y="3933056"/>
            <a:ext cx="11581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- vcelku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2411760" y="4725144"/>
            <a:ext cx="23596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– škrtiči, jedovatí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5940152" y="5157192"/>
            <a:ext cx="15315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- krokodýli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3995936" y="5589240"/>
            <a:ext cx="29529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– kostěným krunýřem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 fontScale="85000" lnSpcReduction="20000"/>
          </a:bodyPr>
          <a:lstStyle/>
          <a:p>
            <a:r>
              <a:rPr lang="cs-CZ" sz="2100" dirty="0" smtClean="0"/>
              <a:t>Autorem materiálu a všech jeho částí, není-li uvedeno jinak, </a:t>
            </a:r>
            <a:br>
              <a:rPr lang="cs-CZ" sz="2100" dirty="0" smtClean="0"/>
            </a:br>
            <a:r>
              <a:rPr lang="cs-CZ" sz="2100" dirty="0" smtClean="0"/>
              <a:t>je Mgr. Kateřina Zikmundová.</a:t>
            </a:r>
          </a:p>
          <a:p>
            <a:endParaRPr lang="cs-CZ" sz="2100" dirty="0" smtClean="0"/>
          </a:p>
          <a:p>
            <a:r>
              <a:rPr lang="cs-CZ" sz="2100" dirty="0" smtClean="0"/>
              <a:t>ČERNÍK Vladimír, HAMERSKÁ Marta, MARTINEC Zdeněk, VANĚK Jan. Přírodopis 7 - Zoologie a botanika pro ZŠ. Praha: </a:t>
            </a:r>
            <a:r>
              <a:rPr lang="cs-CZ" sz="2100" dirty="0" err="1" smtClean="0"/>
              <a:t>Nakl</a:t>
            </a:r>
            <a:r>
              <a:rPr lang="cs-CZ" sz="2100" dirty="0" smtClean="0"/>
              <a:t>. SPN, 2008.</a:t>
            </a:r>
            <a:endParaRPr lang="cs-CZ" sz="2100" dirty="0" smtClean="0">
              <a:hlinkClick r:id="rId2"/>
            </a:endParaRPr>
          </a:p>
          <a:p>
            <a:r>
              <a:rPr lang="cs-CZ" sz="2100" dirty="0" smtClean="0">
                <a:hlinkClick r:id="rId2"/>
              </a:rPr>
              <a:t>http://commons.wikimedia.org/wiki/File:Emys_orbicularis_P%C3%A9teri-t%C3%B3.JPG</a:t>
            </a:r>
            <a:endParaRPr lang="cs-CZ" sz="2100" dirty="0" smtClean="0"/>
          </a:p>
          <a:p>
            <a:r>
              <a:rPr lang="cs-CZ" sz="2100" dirty="0" smtClean="0">
                <a:hlinkClick r:id="rId3"/>
              </a:rPr>
              <a:t>http://commons.wikimedia.org/wiki/File:Geochelone_nigra.png</a:t>
            </a:r>
            <a:endParaRPr lang="cs-CZ" sz="2100" dirty="0" smtClean="0"/>
          </a:p>
          <a:p>
            <a:r>
              <a:rPr lang="cs-CZ" sz="2100" dirty="0" smtClean="0">
                <a:hlinkClick r:id="rId4"/>
              </a:rPr>
              <a:t>http://commons.wikimedia.org/wiki/File:Galapagos_Geochelone_nigra_porteri.jpg</a:t>
            </a:r>
            <a:endParaRPr lang="cs-CZ" sz="2100" dirty="0" smtClean="0"/>
          </a:p>
          <a:p>
            <a:r>
              <a:rPr lang="cs-CZ" sz="2100" dirty="0" smtClean="0">
                <a:hlinkClick r:id="rId5"/>
              </a:rPr>
              <a:t>http://commons.wikimedia.org/wiki/File:JesterkaZelena.jpg</a:t>
            </a:r>
            <a:endParaRPr lang="cs-CZ" sz="2100" dirty="0" smtClean="0"/>
          </a:p>
          <a:p>
            <a:r>
              <a:rPr lang="cs-CZ" sz="2100" dirty="0" smtClean="0">
                <a:hlinkClick r:id="rId6"/>
              </a:rPr>
              <a:t>http://commons.wikimedia.org/wiki/File:Zootoca_vivipara_male_head.jpg?uselang=cs</a:t>
            </a:r>
            <a:endParaRPr lang="cs-CZ" sz="2100" dirty="0" smtClean="0"/>
          </a:p>
          <a:p>
            <a:r>
              <a:rPr lang="cs-CZ" sz="2100" dirty="0" smtClean="0">
                <a:hlinkClick r:id="rId7"/>
              </a:rPr>
              <a:t>http://commons.wikimedia.org/wiki/File:Waldeidechse_2.jpg?uselang=cs</a:t>
            </a:r>
            <a:endParaRPr lang="cs-CZ" sz="2100" dirty="0" smtClean="0"/>
          </a:p>
          <a:p>
            <a:r>
              <a:rPr lang="cs-CZ" sz="2100" dirty="0" smtClean="0">
                <a:hlinkClick r:id="rId8"/>
              </a:rPr>
              <a:t>http://commons.wikimedia.org/wiki/File:Kameleon.JPG</a:t>
            </a:r>
            <a:endParaRPr lang="cs-CZ" sz="2100" dirty="0" smtClean="0"/>
          </a:p>
          <a:p>
            <a:r>
              <a:rPr lang="cs-CZ" sz="2100" dirty="0" smtClean="0">
                <a:hlinkClick r:id="rId9"/>
              </a:rPr>
              <a:t>http://commons.wikimedia.org/wiki/File:Vipera_Berus_Haukipudas_20110602.JPG</a:t>
            </a:r>
            <a:endParaRPr lang="cs-CZ" sz="2100" dirty="0" smtClean="0"/>
          </a:p>
          <a:p>
            <a:r>
              <a:rPr lang="cs-CZ" sz="2100" dirty="0" smtClean="0">
                <a:hlinkClick r:id="rId10"/>
              </a:rPr>
              <a:t>http://commons.wikimedia.org/wiki/File:Vipera_berus1.jpg</a:t>
            </a:r>
            <a:endParaRPr lang="cs-CZ" sz="2100" dirty="0" smtClean="0"/>
          </a:p>
          <a:p>
            <a:r>
              <a:rPr lang="cs-CZ" sz="2100" dirty="0" smtClean="0">
                <a:hlinkClick r:id="rId11"/>
              </a:rPr>
              <a:t>http://commons.wikimedia.org/wiki/File:CoronellaAustriaca3.jpg</a:t>
            </a:r>
            <a:endParaRPr lang="cs-CZ" sz="2100" dirty="0" smtClean="0"/>
          </a:p>
          <a:p>
            <a:r>
              <a:rPr lang="cs-CZ" sz="2100" dirty="0" smtClean="0">
                <a:hlinkClick r:id="rId12"/>
              </a:rPr>
              <a:t>http://commons.wikimedia.org/wiki/File:Grass_Snake_-_Natrix_natrix.jpg?uselang=cs</a:t>
            </a:r>
            <a:endParaRPr lang="cs-CZ" sz="21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256584"/>
          </a:xfrm>
        </p:spPr>
        <p:txBody>
          <a:bodyPr>
            <a:normAutofit fontScale="92500" lnSpcReduction="10000"/>
          </a:bodyPr>
          <a:lstStyle/>
          <a:p>
            <a:r>
              <a:rPr lang="cs-CZ" sz="1900" dirty="0" smtClean="0">
                <a:hlinkClick r:id="rId2"/>
              </a:rPr>
              <a:t>http://commons.wikimedia.org/wiki/File:Natrix_tessellata_Rheinland-Pfalz_01.jpg?uselang=cs</a:t>
            </a:r>
            <a:endParaRPr lang="cs-CZ" sz="1900" dirty="0" smtClean="0"/>
          </a:p>
          <a:p>
            <a:r>
              <a:rPr lang="cs-CZ" sz="1900" dirty="0" smtClean="0">
                <a:hlinkClick r:id="rId3"/>
              </a:rPr>
              <a:t>http://commons.wikimedia.org/wiki/File:Boa_constrictor_(2).jpg</a:t>
            </a:r>
            <a:endParaRPr lang="cs-CZ" sz="1900" dirty="0" smtClean="0"/>
          </a:p>
          <a:p>
            <a:r>
              <a:rPr lang="cs-CZ" sz="1900" dirty="0" smtClean="0">
                <a:hlinkClick r:id="rId4"/>
              </a:rPr>
              <a:t>http://cs.wikipedia.org/wiki/Soubor:Reticulated_Python_02.jpg</a:t>
            </a:r>
            <a:endParaRPr lang="cs-CZ" sz="1900" dirty="0" smtClean="0"/>
          </a:p>
          <a:p>
            <a:r>
              <a:rPr lang="cs-CZ" sz="1900" dirty="0" smtClean="0">
                <a:hlinkClick r:id="rId5"/>
              </a:rPr>
              <a:t>http://commons.wikimedia.org/wiki/File:Indian_cobra.jpg</a:t>
            </a:r>
            <a:endParaRPr lang="cs-CZ" sz="1900" dirty="0" smtClean="0"/>
          </a:p>
          <a:p>
            <a:r>
              <a:rPr lang="cs-CZ" sz="1900" dirty="0" smtClean="0">
                <a:hlinkClick r:id="rId6"/>
              </a:rPr>
              <a:t>http://commons.wikimedia.org/wiki/File:Indiancobra.jpg</a:t>
            </a:r>
            <a:endParaRPr lang="cs-CZ" sz="1900" dirty="0" smtClean="0"/>
          </a:p>
          <a:p>
            <a:r>
              <a:rPr lang="cs-CZ" sz="1900" dirty="0" smtClean="0">
                <a:hlinkClick r:id="rId7"/>
              </a:rPr>
              <a:t>http://commons.wikimedia.org/wiki/File:Eastern_Diamondback_Rattlesnake_3.jpg?uselang=cs</a:t>
            </a:r>
            <a:endParaRPr lang="cs-CZ" sz="1900" dirty="0" smtClean="0"/>
          </a:p>
          <a:p>
            <a:r>
              <a:rPr lang="cs-CZ" sz="1900" dirty="0" smtClean="0">
                <a:hlinkClick r:id="rId8"/>
              </a:rPr>
              <a:t>http://commons.wikimedia.org/wiki/File:Eunectes_murinus.jpg</a:t>
            </a:r>
            <a:endParaRPr lang="cs-CZ" sz="1900" dirty="0" smtClean="0"/>
          </a:p>
          <a:p>
            <a:r>
              <a:rPr lang="cs-CZ" sz="1900" dirty="0" smtClean="0">
                <a:hlinkClick r:id="rId9"/>
              </a:rPr>
              <a:t>http://commons.wikimedia.org/wiki/File:Indian_Gharial_Crocodile_Digon3.JPG?uselang=cs</a:t>
            </a:r>
            <a:endParaRPr lang="cs-CZ" sz="1900" dirty="0" smtClean="0"/>
          </a:p>
          <a:p>
            <a:r>
              <a:rPr lang="cs-CZ" sz="1900" dirty="0" smtClean="0">
                <a:hlinkClick r:id="rId10"/>
              </a:rPr>
              <a:t>http://commons.wikimedia.org/wiki/File:Bazoule_sacred_crocodiles_MS_6709cropped.JPG?uselang=cs</a:t>
            </a:r>
            <a:endParaRPr lang="cs-CZ" sz="1900" dirty="0" smtClean="0"/>
          </a:p>
          <a:p>
            <a:r>
              <a:rPr lang="cs-CZ" sz="1900" dirty="0" smtClean="0">
                <a:hlinkClick r:id="rId11"/>
              </a:rPr>
              <a:t>http://commons.wikimedia.org/wiki/File:Alligator_mississippiensis_-_Oasis_Park_-_04.jpg?uselang=cs</a:t>
            </a:r>
            <a:endParaRPr lang="cs-CZ" sz="1900" dirty="0" smtClean="0"/>
          </a:p>
          <a:p>
            <a:r>
              <a:rPr lang="cs-CZ" sz="1900" dirty="0" smtClean="0">
                <a:hlinkClick r:id="rId12"/>
              </a:rPr>
              <a:t>http://commons.wikimedia.org/wiki/File:Caiman_crocodilus_pair.jpg</a:t>
            </a:r>
            <a:endParaRPr lang="cs-CZ" sz="1900" dirty="0" smtClean="0"/>
          </a:p>
          <a:p>
            <a:r>
              <a:rPr lang="cs-CZ" sz="1900" dirty="0" smtClean="0">
                <a:hlinkClick r:id="rId13"/>
              </a:rPr>
              <a:t>http://commons.wikimedia.org/wiki/File:SaltwaterCrocodile(%27Maximo%27).jpg?uselang=cs</a:t>
            </a:r>
            <a:endParaRPr lang="cs-CZ" sz="19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442</Words>
  <Application>Microsoft Office PowerPoint</Application>
  <PresentationFormat>Předvádění na obrazovce (4:3)</PresentationFormat>
  <Paragraphs>180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PLAZI</vt:lpstr>
      <vt:lpstr>PLAZI</vt:lpstr>
      <vt:lpstr>Ještěři</vt:lpstr>
      <vt:lpstr>zástupci ještěrů:</vt:lpstr>
      <vt:lpstr>Hadi</vt:lpstr>
      <vt:lpstr>zástupci hadů žijících u nás:</vt:lpstr>
      <vt:lpstr>zástupci cizokrajných hadů:</vt:lpstr>
      <vt:lpstr>Krokodýli</vt:lpstr>
      <vt:lpstr>zástupci krokodýlů:</vt:lpstr>
      <vt:lpstr>Želvy</vt:lpstr>
      <vt:lpstr>zástupci želv:</vt:lpstr>
      <vt:lpstr>Shrnutí</vt:lpstr>
      <vt:lpstr>Zdroje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10</cp:revision>
  <dcterms:created xsi:type="dcterms:W3CDTF">2012-09-01T15:23:02Z</dcterms:created>
  <dcterms:modified xsi:type="dcterms:W3CDTF">2012-09-10T20:18:46Z</dcterms:modified>
</cp:coreProperties>
</file>