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000000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C88BF-5EC1-4992-9D6B-255B1D6CF162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4984D-5D00-4D28-B4D6-1474BCCF5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7681665"/>
      </p:ext>
    </p:extLst>
  </p:cSld>
  <p:clrMapOvr>
    <a:masterClrMapping/>
  </p:clrMapOvr>
  <p:transition spd="slow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C88BF-5EC1-4992-9D6B-255B1D6CF162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4984D-5D00-4D28-B4D6-1474BCCF5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9788889"/>
      </p:ext>
    </p:extLst>
  </p:cSld>
  <p:clrMapOvr>
    <a:masterClrMapping/>
  </p:clrMapOvr>
  <p:transition spd="slow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C88BF-5EC1-4992-9D6B-255B1D6CF162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4984D-5D00-4D28-B4D6-1474BCCF5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7190478"/>
      </p:ext>
    </p:extLst>
  </p:cSld>
  <p:clrMapOvr>
    <a:masterClrMapping/>
  </p:clrMapOvr>
  <p:transition spd="slow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C88BF-5EC1-4992-9D6B-255B1D6CF162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4984D-5D00-4D28-B4D6-1474BCCF5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6066707"/>
      </p:ext>
    </p:extLst>
  </p:cSld>
  <p:clrMapOvr>
    <a:masterClrMapping/>
  </p:clrMapOvr>
  <p:transition spd="slow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C88BF-5EC1-4992-9D6B-255B1D6CF162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4984D-5D00-4D28-B4D6-1474BCCF5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6137936"/>
      </p:ext>
    </p:extLst>
  </p:cSld>
  <p:clrMapOvr>
    <a:masterClrMapping/>
  </p:clrMapOvr>
  <p:transition spd="slow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C88BF-5EC1-4992-9D6B-255B1D6CF162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4984D-5D00-4D28-B4D6-1474BCCF5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1302603"/>
      </p:ext>
    </p:extLst>
  </p:cSld>
  <p:clrMapOvr>
    <a:masterClrMapping/>
  </p:clrMapOvr>
  <p:transition spd="slow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C88BF-5EC1-4992-9D6B-255B1D6CF162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4984D-5D00-4D28-B4D6-1474BCCF5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3165784"/>
      </p:ext>
    </p:extLst>
  </p:cSld>
  <p:clrMapOvr>
    <a:masterClrMapping/>
  </p:clrMapOvr>
  <p:transition spd="slow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C88BF-5EC1-4992-9D6B-255B1D6CF162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4984D-5D00-4D28-B4D6-1474BCCF5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5172"/>
      </p:ext>
    </p:extLst>
  </p:cSld>
  <p:clrMapOvr>
    <a:masterClrMapping/>
  </p:clrMapOvr>
  <p:transition spd="slow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C88BF-5EC1-4992-9D6B-255B1D6CF162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4984D-5D00-4D28-B4D6-1474BCCF5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867062"/>
      </p:ext>
    </p:extLst>
  </p:cSld>
  <p:clrMapOvr>
    <a:masterClrMapping/>
  </p:clrMapOvr>
  <p:transition spd="slow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C88BF-5EC1-4992-9D6B-255B1D6CF162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4984D-5D00-4D28-B4D6-1474BCCF5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3799923"/>
      </p:ext>
    </p:extLst>
  </p:cSld>
  <p:clrMapOvr>
    <a:masterClrMapping/>
  </p:clrMapOvr>
  <p:transition spd="slow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C88BF-5EC1-4992-9D6B-255B1D6CF162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4984D-5D00-4D28-B4D6-1474BCCF5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7466090"/>
      </p:ext>
    </p:extLst>
  </p:cSld>
  <p:clrMapOvr>
    <a:masterClrMapping/>
  </p:clrMapOvr>
  <p:transition spd="slow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AC88BF-5EC1-4992-9D6B-255B1D6CF162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14984D-5D00-4D28-B4D6-1474BCCF5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17671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over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1916832"/>
            <a:ext cx="7488832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Matematika pro 7. ročník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 VY_32_INOVACE_17_výpočet </a:t>
            </a:r>
            <a:r>
              <a:rPr lang="cs-CZ" sz="2400" smtClean="0"/>
              <a:t>průměru_I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04332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Hana Lexová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555199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1115616" y="1494076"/>
            <a:ext cx="754257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Žáci se seznámí s pojmem </a:t>
            </a:r>
            <a:r>
              <a:rPr lang="cs-CZ" i="1" dirty="0" smtClean="0"/>
              <a:t>průměr</a:t>
            </a:r>
            <a:r>
              <a:rPr lang="cs-CZ" dirty="0" smtClean="0"/>
              <a:t>, naučí se vypočítat aritmetický průměr. Následně pracují buď samostatně v sešitě nebo společně na tabuli. Řešení a výsledky se zobrazí po </a:t>
            </a:r>
            <a:r>
              <a:rPr lang="cs-CZ" dirty="0"/>
              <a:t>k</a:t>
            </a:r>
            <a:r>
              <a:rPr lang="cs-CZ" dirty="0" smtClean="0"/>
              <a:t>liknutí myší.</a:t>
            </a:r>
          </a:p>
          <a:p>
            <a:endParaRPr lang="cs-CZ" dirty="0" smtClean="0"/>
          </a:p>
          <a:p>
            <a:r>
              <a:rPr lang="cs-CZ" dirty="0" smtClean="0"/>
              <a:t>Určeno pro žáky sedmého ročníku.</a:t>
            </a:r>
          </a:p>
          <a:p>
            <a:endParaRPr lang="cs-CZ" dirty="0"/>
          </a:p>
          <a:p>
            <a:r>
              <a:rPr lang="cs-CZ" dirty="0" smtClean="0"/>
              <a:t>Vytvořeno v období – květen 2012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31640" y="1124744"/>
            <a:ext cx="10747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 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974298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VÝPOČET PRŮMĚRU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V životě se budete setkávat s výpočtem průměru:</a:t>
            </a:r>
          </a:p>
          <a:p>
            <a:pPr marL="0" indent="0">
              <a:buNone/>
            </a:pPr>
            <a:r>
              <a:rPr lang="cs-CZ" sz="3600" i="1" dirty="0" smtClean="0">
                <a:solidFill>
                  <a:srgbClr val="00B050"/>
                </a:solidFill>
              </a:rPr>
              <a:t>„Kolik si průměrně vyděláš za hodinu ?“ </a:t>
            </a:r>
            <a:endParaRPr lang="cs-CZ" sz="3600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3600" i="1" dirty="0" smtClean="0">
                <a:solidFill>
                  <a:srgbClr val="00B0F0"/>
                </a:solidFill>
              </a:rPr>
              <a:t>„ Kolik spotřebujete průměrně vody za měsíc ?“ </a:t>
            </a:r>
            <a:endParaRPr lang="cs-CZ" sz="3600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sz="3600" i="1" dirty="0" smtClean="0">
                <a:solidFill>
                  <a:srgbClr val="FFC000"/>
                </a:solidFill>
              </a:rPr>
              <a:t>„Jaký je tvůj průměrný plat ?“</a:t>
            </a:r>
          </a:p>
          <a:p>
            <a:endParaRPr lang="cs-CZ" dirty="0"/>
          </a:p>
          <a:p>
            <a:endParaRPr lang="cs-CZ" dirty="0" smtClean="0"/>
          </a:p>
        </p:txBody>
      </p:sp>
      <p:pic>
        <p:nvPicPr>
          <p:cNvPr id="4101" name="Picture 5" descr="C:\Users\PC-1SLK\AppData\Local\Microsoft\Windows\Temporary Internet Files\Content.IE5\H8L55V54\MP900289434[1]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0392CC"/>
              </a:clrFrom>
              <a:clrTo>
                <a:srgbClr val="0392CC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228630">
            <a:off x="4499992" y="1795976"/>
            <a:ext cx="1390754" cy="1838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C-1SLK\AppData\Local\Microsoft\Windows\Temporary Internet Files\Content.IE5\ODBNQHNT\MC900409919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60473">
            <a:off x="6103341" y="4638323"/>
            <a:ext cx="1580816" cy="18374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PC-1SLK\AppData\Local\Microsoft\Windows\Temporary Internet Files\Content.IE5\9QS5UOWC\MM900283602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Marke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5495" y="3057943"/>
            <a:ext cx="1851176" cy="1872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024226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250"/>
                            </p:stCondLst>
                            <p:childTnLst>
                              <p:par>
                                <p:cTn id="2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750"/>
                            </p:stCondLst>
                            <p:childTnLst>
                              <p:par>
                                <p:cTn id="26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9000"/>
                            </p:stCondLst>
                            <p:childTnLst>
                              <p:par>
                                <p:cTn id="3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9500"/>
                            </p:stCondLst>
                            <p:childTnLst>
                              <p:par>
                                <p:cTn id="36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Jak vypočítáme průměr ?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FF"/>
                </a:solidFill>
              </a:rPr>
              <a:t>Průměr vypočítáme tak,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FF"/>
                </a:solidFill>
              </a:rPr>
              <a:t>že sečteme všechny údaje  a vydělíme je počtem těchto údajů.</a:t>
            </a:r>
          </a:p>
          <a:p>
            <a:pPr marL="0" indent="0">
              <a:buNone/>
            </a:pPr>
            <a:endParaRPr lang="cs-CZ" dirty="0">
              <a:solidFill>
                <a:srgbClr val="FF00FF"/>
              </a:solidFill>
            </a:endParaRPr>
          </a:p>
          <a:p>
            <a:pPr marL="0" indent="0">
              <a:buNone/>
            </a:pPr>
            <a:r>
              <a:rPr lang="cs-CZ" dirty="0" smtClean="0">
                <a:ln>
                  <a:solidFill>
                    <a:schemeClr val="tx1"/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 :</a:t>
            </a:r>
          </a:p>
          <a:p>
            <a:pPr marL="0" indent="0" algn="ctr">
              <a:buNone/>
            </a:pPr>
            <a:r>
              <a:rPr lang="cs-CZ" dirty="0" smtClean="0">
                <a:ln>
                  <a:solidFill>
                    <a:srgbClr val="002060"/>
                  </a:solidFill>
                </a:ln>
              </a:rPr>
              <a:t>1 + 2 + 3 + 6  = 12</a:t>
            </a:r>
          </a:p>
          <a:p>
            <a:pPr marL="0" indent="0" algn="ctr">
              <a:buNone/>
            </a:pPr>
            <a:r>
              <a:rPr lang="cs-CZ" dirty="0" smtClean="0">
                <a:ln>
                  <a:solidFill>
                    <a:srgbClr val="002060"/>
                  </a:solidFill>
                </a:ln>
              </a:rPr>
              <a:t>12 : 4 = 3</a:t>
            </a:r>
          </a:p>
          <a:p>
            <a:pPr marL="0" indent="0">
              <a:buNone/>
            </a:pPr>
            <a:r>
              <a:rPr lang="cs-CZ" sz="2400" dirty="0" smtClean="0">
                <a:ln>
                  <a:solidFill>
                    <a:srgbClr val="002060"/>
                  </a:solidFill>
                </a:ln>
              </a:rPr>
              <a:t>Průměr čísel 1, 2, 3, 6 je číslo</a:t>
            </a:r>
            <a:r>
              <a:rPr lang="cs-CZ" sz="2400" dirty="0" smtClean="0">
                <a:ln>
                  <a:solidFill>
                    <a:srgbClr val="002060"/>
                  </a:solidFill>
                </a:ln>
                <a:solidFill>
                  <a:srgbClr val="FF0000"/>
                </a:solidFill>
              </a:rPr>
              <a:t> 3</a:t>
            </a:r>
            <a:endParaRPr lang="cs-CZ" sz="2400" dirty="0" smtClean="0">
              <a:ln>
                <a:solidFill>
                  <a:srgbClr val="002060"/>
                </a:solidFill>
              </a:ln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3275856" y="2564904"/>
            <a:ext cx="792088" cy="18722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5436096" y="2564904"/>
            <a:ext cx="2808312" cy="26642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483011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3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25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2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2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25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2400" dirty="0" smtClean="0"/>
              <a:t>1. Letošní květnové teploty měly velké výkyvy. </a:t>
            </a:r>
            <a:br>
              <a:rPr lang="cs-CZ" sz="2400" dirty="0" smtClean="0"/>
            </a:br>
            <a:r>
              <a:rPr lang="cs-CZ" sz="2400" dirty="0" smtClean="0"/>
              <a:t>V pondělí jsme naměřili 18°C, v úterý 24°C, ve středu se ochladilo na  10°C, ve čtvrtek bylo 11°C a v pátek 22°C.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endParaRPr lang="cs-CZ" sz="2400" dirty="0" smtClean="0"/>
          </a:p>
          <a:p>
            <a:pPr marL="0" indent="0" algn="ctr">
              <a:buNone/>
            </a:pPr>
            <a:r>
              <a:rPr lang="cs-CZ" sz="2600" dirty="0" smtClean="0"/>
              <a:t>Jaká byla průměrná denní teplota v tomto týdnu ?</a:t>
            </a:r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r>
              <a:rPr lang="cs-CZ" sz="2600" dirty="0" smtClean="0"/>
              <a:t>18 + 24 + 10 + 11 + 22 = 85</a:t>
            </a:r>
          </a:p>
          <a:p>
            <a:pPr marL="0" indent="0">
              <a:buNone/>
            </a:pPr>
            <a:r>
              <a:rPr lang="cs-CZ" sz="2600" dirty="0" smtClean="0"/>
              <a:t>85 : 5 = 17</a:t>
            </a:r>
          </a:p>
          <a:p>
            <a:pPr marL="0" indent="0">
              <a:buNone/>
            </a:pPr>
            <a:r>
              <a:rPr lang="cs-CZ" sz="2600" dirty="0" smtClean="0"/>
              <a:t>Průměrná denní teplota v tomto týdnu byla 17°C.</a:t>
            </a:r>
            <a:endParaRPr lang="cs-CZ" sz="2600" dirty="0"/>
          </a:p>
        </p:txBody>
      </p:sp>
      <p:pic>
        <p:nvPicPr>
          <p:cNvPr id="1026" name="Picture 2" descr="C:\Users\PC-1SLK\AppData\Local\Microsoft\Windows\Temporary Internet Files\Content.IE5\9QS5UOWC\MC9003111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038461"/>
            <a:ext cx="2016223" cy="1891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-1SLK\AppData\Local\Microsoft\Windows\Temporary Internet Files\Content.IE5\9QS5UOWC\MC90044142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960031"/>
            <a:ext cx="1944216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-1SLK\AppData\Local\Microsoft\Windows\Temporary Internet Files\Content.IE5\9QS5UOWC\MC90044142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084168" y="2027172"/>
            <a:ext cx="1944216" cy="1807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989579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0"/>
                            </p:stCondLst>
                            <p:childTnLst>
                              <p:par>
                                <p:cTn id="22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893885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2. Na okresních lehkoatletických závodech byl jednou z disciplín skok</a:t>
            </a:r>
          </a:p>
          <a:p>
            <a:r>
              <a:rPr lang="cs-CZ" sz="2400" dirty="0" smtClean="0"/>
              <a:t> do dálky. Jaká byla průměrná délka skoku, když naměřené délky skoků</a:t>
            </a:r>
          </a:p>
          <a:p>
            <a:r>
              <a:rPr lang="cs-CZ" sz="2400" dirty="0" smtClean="0"/>
              <a:t> jednotlivých závodníků byly :</a:t>
            </a:r>
          </a:p>
          <a:p>
            <a:r>
              <a:rPr lang="cs-CZ" sz="2400" dirty="0" smtClean="0"/>
              <a:t>427 cm,  521 cm, 465 cm, 505 cm, 487 cm a 535 cm ?</a:t>
            </a:r>
            <a:endParaRPr lang="cs-CZ" sz="2400" dirty="0"/>
          </a:p>
        </p:txBody>
      </p:sp>
      <p:pic>
        <p:nvPicPr>
          <p:cNvPr id="2050" name="Picture 2" descr="C:\Users\PC-1SLK\AppData\Local\Microsoft\Windows\Temporary Internet Files\Content.IE5\9QS5UOWC\MC9002858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556792"/>
            <a:ext cx="1362075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-1SLK\AppData\Local\Microsoft\Windows\Temporary Internet Files\Content.IE5\H8L55V54\MP9004330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523369" y="2604480"/>
            <a:ext cx="1268334" cy="1734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PC-1SLK\AppData\Local\Microsoft\Windows\Temporary Internet Files\Content.IE5\9QS5UOWC\MC9002858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412776"/>
            <a:ext cx="1362075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PC-1SLK\AppData\Local\Microsoft\Windows\Temporary Internet Files\Content.IE5\9QS5UOWC\MC9002858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3524" y="1809141"/>
            <a:ext cx="1362075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817666" y="4077322"/>
            <a:ext cx="67974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427</a:t>
            </a:r>
          </a:p>
          <a:p>
            <a:r>
              <a:rPr lang="cs-CZ" dirty="0" smtClean="0"/>
              <a:t>521</a:t>
            </a:r>
          </a:p>
          <a:p>
            <a:r>
              <a:rPr lang="cs-CZ" dirty="0" smtClean="0"/>
              <a:t>465</a:t>
            </a:r>
          </a:p>
          <a:p>
            <a:r>
              <a:rPr lang="cs-CZ" dirty="0" smtClean="0"/>
              <a:t>505</a:t>
            </a:r>
          </a:p>
          <a:p>
            <a:r>
              <a:rPr lang="cs-CZ" dirty="0" smtClean="0"/>
              <a:t>487</a:t>
            </a:r>
          </a:p>
          <a:p>
            <a:r>
              <a:rPr lang="cs-CZ" u="sng" dirty="0" smtClean="0"/>
              <a:t>535</a:t>
            </a:r>
            <a:endParaRPr lang="cs-CZ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47664" y="583164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   940 cm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32040" y="4293096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2 940 : 6 = 490 cm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95936" y="5517232"/>
            <a:ext cx="3496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Průměrná délka skoků byla 490 cm.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34055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25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25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4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4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86653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Pozor ! V tomto případě žádné údaje sčítat nebudeme !</a:t>
            </a:r>
            <a:endParaRPr lang="cs-CZ" sz="2400" dirty="0"/>
          </a:p>
          <a:p>
            <a:r>
              <a:rPr lang="cs-CZ" sz="2400" dirty="0" smtClean="0"/>
              <a:t>3. Čtyřčlenná rodina Novákova utratila za měsíc za jídlo 9 304 Kč. Kolik</a:t>
            </a:r>
          </a:p>
          <a:p>
            <a:r>
              <a:rPr lang="cs-CZ" sz="2400" dirty="0" smtClean="0"/>
              <a:t> korun utratila průměrně za jeden týden ? </a:t>
            </a:r>
            <a:endParaRPr lang="cs-CZ" sz="2400" dirty="0"/>
          </a:p>
        </p:txBody>
      </p:sp>
      <p:pic>
        <p:nvPicPr>
          <p:cNvPr id="3074" name="Picture 2" descr="C:\Users\PC-1SLK\AppData\Local\Microsoft\Windows\Temporary Internet Files\Content.IE5\9QS5UOWC\MP9004331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339" y="1556792"/>
            <a:ext cx="2664296" cy="1768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PC-1SLK\AppData\Local\Microsoft\Windows\Temporary Internet Files\Content.IE5\H8L55V54\MP90038638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268760"/>
            <a:ext cx="2455605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699792" y="3445586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9 304 : 4 = 2 326 Kč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3933056"/>
            <a:ext cx="73704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Rodina Novákova utratila průměrně za týden 2 326 korun.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4581128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Kolik korun utratil průměrně jeden člen  jejich rodiny za jídlo za týden ?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 rot="10800000" flipV="1">
            <a:off x="3030634" y="5193197"/>
            <a:ext cx="30535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2 326 : 4 =  581(zb.2)</a:t>
            </a:r>
            <a:endParaRPr lang="cs-CZ" sz="2400" dirty="0"/>
          </a:p>
        </p:txBody>
      </p:sp>
      <p:pic>
        <p:nvPicPr>
          <p:cNvPr id="3082" name="Picture 10" descr="C:\Users\PC-1SLK\AppData\Local\Microsoft\Windows\Temporary Internet Files\Content.IE5\H8L55V54\MP90026289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959129"/>
            <a:ext cx="1270232" cy="1017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 rot="10800000" flipV="1">
            <a:off x="827584" y="6061938"/>
            <a:ext cx="64319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Jeden člen rodiny utratí za týden za jídlo 581 Kč.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8383519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51520" y="548680"/>
            <a:ext cx="31951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Citace </a:t>
            </a:r>
            <a:r>
              <a:rPr lang="cs-CZ" dirty="0"/>
              <a:t>: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395536" y="1556792"/>
            <a:ext cx="64624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obrázky </a:t>
            </a:r>
            <a:r>
              <a:rPr lang="cs-CZ" dirty="0"/>
              <a:t>dostupné na www: </a:t>
            </a:r>
            <a:r>
              <a:rPr lang="en-US" dirty="0"/>
              <a:t>&lt;</a:t>
            </a:r>
            <a:r>
              <a:rPr lang="cs-CZ" dirty="0"/>
              <a:t>http://office.microsoft.com</a:t>
            </a:r>
            <a:r>
              <a:rPr lang="en-US" dirty="0"/>
              <a:t>&gt;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072816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251</TotalTime>
  <Words>361</Words>
  <Application>Microsoft Office PowerPoint</Application>
  <PresentationFormat>Předvádění na obrazovce (4:3)</PresentationFormat>
  <Paragraphs>62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VÝPOČET PRŮMĚRU</vt:lpstr>
      <vt:lpstr>Jak vypočítáme průměr ?</vt:lpstr>
      <vt:lpstr>1. Letošní květnové teploty měly velké výkyvy.  V pondělí jsme naměřili 18°C, v úterý 24°C, ve středu se ochladilo na  10°C, ve čtvrtek bylo 11°C a v pátek 22°C.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PC-1SLK</dc:creator>
  <cp:lastModifiedBy>SEF</cp:lastModifiedBy>
  <cp:revision>26</cp:revision>
  <dcterms:created xsi:type="dcterms:W3CDTF">2012-05-17T13:51:48Z</dcterms:created>
  <dcterms:modified xsi:type="dcterms:W3CDTF">2012-06-18T07:27:55Z</dcterms:modified>
</cp:coreProperties>
</file>