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2DABB6F-DC9D-4DB0-B6EE-B91EA7C7D894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1335683-AFC9-43A9-A618-7FC054F5207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VY_32_Inovace_24B_skladba – přívlastek 1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9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795320" cy="1470025"/>
          </a:xfrm>
        </p:spPr>
        <p:txBody>
          <a:bodyPr/>
          <a:lstStyle/>
          <a:p>
            <a:r>
              <a:rPr lang="cs-CZ" dirty="0" smtClean="0"/>
              <a:t>SKLADBA – rozvíjející větné členy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8075240" cy="2481390"/>
          </a:xfrm>
        </p:spPr>
        <p:txBody>
          <a:bodyPr>
            <a:normAutofit/>
          </a:bodyPr>
          <a:lstStyle/>
          <a:p>
            <a:endParaRPr lang="cs-CZ" sz="4400" b="1" dirty="0" smtClean="0">
              <a:solidFill>
                <a:srgbClr val="00B050"/>
              </a:solidFill>
            </a:endParaRPr>
          </a:p>
          <a:p>
            <a:r>
              <a:rPr lang="cs-CZ" sz="4400" b="1" dirty="0" smtClean="0">
                <a:solidFill>
                  <a:srgbClr val="00B050"/>
                </a:solidFill>
              </a:rPr>
              <a:t>Přívlastek   1</a:t>
            </a:r>
          </a:p>
          <a:p>
            <a:r>
              <a:rPr lang="cs-CZ" sz="2600" b="1" dirty="0" smtClean="0">
                <a:solidFill>
                  <a:srgbClr val="00B050"/>
                </a:solidFill>
              </a:rPr>
              <a:t>Přívlastek shodný a neshodný</a:t>
            </a:r>
          </a:p>
          <a:p>
            <a:endParaRPr lang="cs-CZ" sz="4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53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229600" cy="1066800"/>
          </a:xfrm>
        </p:spPr>
        <p:txBody>
          <a:bodyPr>
            <a:noAutofit/>
          </a:bodyPr>
          <a:lstStyle/>
          <a:p>
            <a:pPr marL="365760" lvl="0" indent="-256032">
              <a:spcBef>
                <a:spcPts val="300"/>
              </a:spcBef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   </a:t>
            </a:r>
            <a:r>
              <a:rPr lang="cs-CZ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+mn-cs"/>
              </a:rPr>
              <a:t>V</a:t>
            </a:r>
            <a:r>
              <a:rPr lang="cs-CZ" sz="2000" b="1" dirty="0">
                <a:solidFill>
                  <a:schemeClr val="tx1"/>
                </a:solidFill>
                <a:latin typeface="Times New Roman"/>
                <a:ea typeface="Times New Roman"/>
                <a:cs typeface="+mn-cs"/>
              </a:rPr>
              <a:t> následujících větách je použito přívlastků, které nějak odporují </a:t>
            </a:r>
            <a:r>
              <a:rPr lang="cs-CZ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+mn-cs"/>
              </a:rPr>
              <a:t>uvedeným pravidlům</a:t>
            </a:r>
            <a:r>
              <a:rPr lang="cs-CZ" sz="2000" b="1" dirty="0">
                <a:solidFill>
                  <a:schemeClr val="tx1"/>
                </a:solidFill>
                <a:latin typeface="Times New Roman"/>
                <a:ea typeface="Times New Roman"/>
                <a:cs typeface="+mn-cs"/>
              </a:rPr>
              <a:t>. Jedná se o zvláštní případy. Najděte tyto přívlastky a odpovězte si na  uvedené otázky :</a:t>
            </a:r>
            <a:br>
              <a:rPr lang="cs-CZ" sz="2000" b="1" dirty="0">
                <a:solidFill>
                  <a:schemeClr val="tx1"/>
                </a:solidFill>
                <a:latin typeface="Times New Roman"/>
                <a:ea typeface="Times New Roman"/>
                <a:cs typeface="+mn-cs"/>
              </a:rPr>
            </a:br>
            <a:r>
              <a:rPr lang="cs-CZ" sz="2000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 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Aft>
                <a:spcPts val="0"/>
              </a:spcAft>
            </a:pPr>
            <a:r>
              <a:rPr lang="cs-CZ" dirty="0" smtClean="0">
                <a:latin typeface="Times New Roman"/>
                <a:ea typeface="Times New Roman"/>
              </a:rPr>
              <a:t>Ve </a:t>
            </a:r>
            <a:r>
              <a:rPr lang="cs-CZ" dirty="0">
                <a:latin typeface="Times New Roman"/>
                <a:ea typeface="Times New Roman"/>
              </a:rPr>
              <a:t>škole jsme se dnes učili o kočce domácí.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Tvé ano nezní bohužel moc přesvědčivě.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Jen bratr Paleček nikdy neodmítl pomoc chudákovi.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Karel je studentem University Karlovy.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Jana zase studuje na Palackého universitě.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Její zoufalé au prolétlo tichem čekárny.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Od malička měl velké výmluvnosti dar.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V láhvi byla kyselina sírová.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Tento milion mi bohužel neříká pane.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Jeho věčné nemám mně už začíná dost vadit.</a:t>
            </a:r>
          </a:p>
          <a:p>
            <a:pPr>
              <a:spcAft>
                <a:spcPts val="0"/>
              </a:spcAft>
            </a:pPr>
            <a:r>
              <a:rPr lang="cs-CZ" dirty="0"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cs-CZ" dirty="0">
                <a:solidFill>
                  <a:srgbClr val="008000"/>
                </a:solidFill>
                <a:latin typeface="Times New Roman"/>
                <a:ea typeface="Times New Roman"/>
              </a:rPr>
              <a:t>A/ Závisí přívlastek vždy na podstatném jménu?</a:t>
            </a:r>
            <a:endParaRPr lang="cs-CZ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solidFill>
                  <a:srgbClr val="008000"/>
                </a:solidFill>
                <a:latin typeface="Times New Roman"/>
                <a:ea typeface="Times New Roman"/>
              </a:rPr>
              <a:t>B/ Stojí vždy přívlastek shodný před svým řídícím členem?</a:t>
            </a:r>
            <a:endParaRPr lang="cs-CZ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solidFill>
                  <a:srgbClr val="008000"/>
                </a:solidFill>
                <a:latin typeface="Times New Roman"/>
                <a:ea typeface="Times New Roman"/>
              </a:rPr>
              <a:t>C/ Stojí vždy přívlastek neshodný za svým řídícím členem?</a:t>
            </a:r>
            <a:endParaRPr lang="cs-CZ" dirty="0">
              <a:latin typeface="Times New Roman"/>
              <a:ea typeface="Times New Roman"/>
            </a:endParaRPr>
          </a:p>
          <a:p>
            <a:pPr marL="109728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13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278</TotalTime>
  <Words>79</Words>
  <Application>Microsoft Office PowerPoint</Application>
  <PresentationFormat>Předvádění na obrazovce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Urbanistický</vt:lpstr>
      <vt:lpstr>Základní škola a Mateřská škola Choustník, okres Tábor</vt:lpstr>
      <vt:lpstr>SKLADBA – rozvíjející větné členy</vt:lpstr>
      <vt:lpstr>   V následujících větách je použito přívlastků, které nějak odporují uvedeným pravidlům. Jedná se o zvláštní případy. Najděte tyto přívlastky a odpovězte si na  uvedené otázky :  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SKLSDBA – rozvíjející větné členy</dc:title>
  <dc:creator>Krejzova</dc:creator>
  <cp:lastModifiedBy>krejza</cp:lastModifiedBy>
  <cp:revision>22</cp:revision>
  <dcterms:created xsi:type="dcterms:W3CDTF">2011-01-20T18:49:35Z</dcterms:created>
  <dcterms:modified xsi:type="dcterms:W3CDTF">2011-05-04T08:50:59Z</dcterms:modified>
</cp:coreProperties>
</file>