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4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038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B862-683D-4425-8BD6-06D191575DF1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CA41-0CA7-47A4-8C6B-B048EB781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8120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B862-683D-4425-8BD6-06D191575DF1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CA41-0CA7-47A4-8C6B-B048EB781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8626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B862-683D-4425-8BD6-06D191575DF1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CA41-0CA7-47A4-8C6B-B048EB781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205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B862-683D-4425-8BD6-06D191575DF1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CA41-0CA7-47A4-8C6B-B048EB781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8555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B862-683D-4425-8BD6-06D191575DF1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CA41-0CA7-47A4-8C6B-B048EB781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5540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B862-683D-4425-8BD6-06D191575DF1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CA41-0CA7-47A4-8C6B-B048EB781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6531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B862-683D-4425-8BD6-06D191575DF1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CA41-0CA7-47A4-8C6B-B048EB781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7479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B862-683D-4425-8BD6-06D191575DF1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CA41-0CA7-47A4-8C6B-B048EB781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1157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B862-683D-4425-8BD6-06D191575DF1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CA41-0CA7-47A4-8C6B-B048EB781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9967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B862-683D-4425-8BD6-06D191575DF1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CA41-0CA7-47A4-8C6B-B048EB781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584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B862-683D-4425-8BD6-06D191575DF1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CA41-0CA7-47A4-8C6B-B048EB781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2828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8B862-683D-4425-8BD6-06D191575DF1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2CA41-0CA7-47A4-8C6B-B048EB781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2580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Zima" TargetMode="External"/><Relationship Id="rId3" Type="http://schemas.openxmlformats.org/officeDocument/2006/relationships/hyperlink" Target="http://cs.wikipedia.org/wiki/Zemsk%C3%A1_osa" TargetMode="External"/><Relationship Id="rId7" Type="http://schemas.openxmlformats.org/officeDocument/2006/relationships/hyperlink" Target="http://cs.wikipedia.org/wiki/Podzim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L%C3%A9to" TargetMode="External"/><Relationship Id="rId5" Type="http://schemas.openxmlformats.org/officeDocument/2006/relationships/hyperlink" Target="http://cs.wikipedia.org/wiki/Jaro" TargetMode="External"/><Relationship Id="rId4" Type="http://schemas.openxmlformats.org/officeDocument/2006/relationships/hyperlink" Target="http://cs.wikipedia.org/wiki/M%C3%ADrn%C3%A9_p%C3%A1sm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Noc" TargetMode="External"/><Relationship Id="rId2" Type="http://schemas.openxmlformats.org/officeDocument/2006/relationships/hyperlink" Target="http://cs.wikipedia.org/wiki/Den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1/10/Nightfall_europe-and-afrika_20050507-184500.jpg/250px-Nightfall_europe-and-afrika_20050507-184500.jpg" TargetMode="External"/><Relationship Id="rId2" Type="http://schemas.openxmlformats.org/officeDocument/2006/relationships/hyperlink" Target="http://upload.wikimedia.org/wikipedia/commons/thumb/9/97/The_Earth_seen_from_Apollo_17.jpg/280px-The_Earth_seen_from_Apollo_17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/>
          <a:lstStyle/>
          <a:p>
            <a:r>
              <a:rPr lang="cs-CZ" dirty="0" smtClean="0"/>
              <a:t>Neživá příroda – </a:t>
            </a:r>
            <a:br>
              <a:rPr lang="cs-CZ" dirty="0" smtClean="0"/>
            </a:br>
            <a:r>
              <a:rPr lang="cs-CZ" dirty="0" smtClean="0"/>
              <a:t>roční období, střídání dne a noci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19672" y="1988840"/>
            <a:ext cx="7056784" cy="4536504"/>
          </a:xfrm>
        </p:spPr>
        <p:txBody>
          <a:bodyPr>
            <a:normAutofit/>
          </a:bodyPr>
          <a:lstStyle/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Autor:  Mgr. Renáta Jehličková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Název:  VY_32_INOVACE_10_B_01_NEŽIVÁ PŘÍRODA-</a:t>
            </a:r>
          </a:p>
          <a:p>
            <a:pPr algn="l"/>
            <a:r>
              <a:rPr lang="cs-CZ" sz="2300">
                <a:solidFill>
                  <a:schemeClr val="tx1"/>
                </a:solidFill>
              </a:rPr>
              <a:t> </a:t>
            </a:r>
            <a:r>
              <a:rPr lang="cs-CZ" sz="2300" smtClean="0">
                <a:solidFill>
                  <a:schemeClr val="tx1"/>
                </a:solidFill>
              </a:rPr>
              <a:t>             ROČNÍ OBDOBÍ, STŘÍDÁNÍ </a:t>
            </a:r>
            <a:r>
              <a:rPr lang="cs-CZ" sz="2300" dirty="0" smtClean="0">
                <a:solidFill>
                  <a:schemeClr val="tx1"/>
                </a:solidFill>
              </a:rPr>
              <a:t>DNE A NOCI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Téma:  ROZMANITOST PŘÍRODY 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Číslo projektu</a:t>
            </a:r>
            <a:r>
              <a:rPr lang="cs-CZ" sz="2300" dirty="0">
                <a:solidFill>
                  <a:schemeClr val="tx1"/>
                </a:solidFill>
              </a:rPr>
              <a:t>: CZ.1.07/1.4.00/21.2131</a:t>
            </a: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841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5857125"/>
              </p:ext>
            </p:extLst>
          </p:nvPr>
        </p:nvGraphicFramePr>
        <p:xfrm>
          <a:off x="1187624" y="1628800"/>
          <a:ext cx="6834212" cy="4130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31. března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2.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IV.B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Rozmanitost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přírody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Neživá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příroda – roční období, střídání dne a noci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674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roční období, Země, zemská osa, severní pól, jižní pól, mírné pásmo, jaro, léto, podzim, zima, rovnodennost, slunovrat, den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, noc </a:t>
                      </a: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151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778098"/>
          </a:xfrm>
          <a:solidFill>
            <a:srgbClr val="FF0000">
              <a:alpha val="50196"/>
            </a:srgbClr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/>
              <a:t>Roční období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856983" cy="5616624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500" b="1" dirty="0" smtClean="0"/>
              <a:t>Střídání ročních období </a:t>
            </a:r>
            <a:r>
              <a:rPr lang="cs-CZ" sz="2500" dirty="0" smtClean="0"/>
              <a:t>– způsobeno obíháním </a:t>
            </a:r>
            <a:r>
              <a:rPr lang="cs-CZ" sz="2500" dirty="0" smtClean="0">
                <a:hlinkClick r:id="rId2"/>
              </a:rPr>
              <a:t>Země</a:t>
            </a:r>
            <a:r>
              <a:rPr lang="cs-CZ" sz="2500" dirty="0" smtClean="0"/>
              <a:t> kolem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Slunce  (oběhne kolem něho za 1 rok)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– </a:t>
            </a:r>
            <a:r>
              <a:rPr lang="cs-CZ" sz="2500" dirty="0" smtClean="0">
                <a:hlinkClick r:id="rId3"/>
              </a:rPr>
              <a:t>zemská osa</a:t>
            </a:r>
            <a:r>
              <a:rPr lang="cs-CZ" sz="2500" dirty="0"/>
              <a:t> </a:t>
            </a:r>
            <a:r>
              <a:rPr lang="cs-CZ" sz="2500" dirty="0" smtClean="0"/>
              <a:t>- šikmá (naklání se ke Slunci)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množství dopadajícího slunečního záření na Zemi se mění:</a:t>
            </a:r>
          </a:p>
          <a:p>
            <a:pPr marL="0" indent="0">
              <a:buNone/>
            </a:pPr>
            <a:r>
              <a:rPr lang="cs-CZ" sz="2500" dirty="0" smtClean="0"/>
              <a:t>- </a:t>
            </a:r>
            <a:r>
              <a:rPr lang="cs-CZ" sz="2500" b="1" i="1" dirty="0" smtClean="0"/>
              <a:t>severní pól přikloněn ke Slunci</a:t>
            </a:r>
            <a:r>
              <a:rPr lang="cs-CZ" sz="2500" dirty="0" smtClean="0"/>
              <a:t> – na S nejtepleji a na J nejchladněji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(u nás léto – dny nejdelší a noci nejkratší)</a:t>
            </a:r>
          </a:p>
          <a:p>
            <a:pPr marL="0" indent="0">
              <a:buNone/>
            </a:pPr>
            <a:r>
              <a:rPr lang="cs-CZ" sz="2500" dirty="0" smtClean="0"/>
              <a:t>- </a:t>
            </a:r>
            <a:r>
              <a:rPr lang="cs-CZ" sz="2500" b="1" i="1" dirty="0" smtClean="0"/>
              <a:t>jižní pól přikloněn ke Slunci</a:t>
            </a:r>
            <a:r>
              <a:rPr lang="cs-CZ" sz="2500" dirty="0" smtClean="0"/>
              <a:t> – na J nejtepleji a na S nejchladněji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(u nás zima – dny nejkratší a noci nejdelší)</a:t>
            </a:r>
          </a:p>
          <a:p>
            <a:pPr marL="0" indent="0">
              <a:buNone/>
            </a:pPr>
            <a:r>
              <a:rPr lang="cs-CZ" sz="2500" dirty="0" smtClean="0"/>
              <a:t> </a:t>
            </a:r>
            <a:r>
              <a:rPr lang="cs-CZ" sz="2500" b="1" dirty="0" smtClean="0"/>
              <a:t>U nás – </a:t>
            </a:r>
            <a:r>
              <a:rPr lang="cs-CZ" sz="2500" b="1" dirty="0" smtClean="0">
                <a:hlinkClick r:id="rId4"/>
              </a:rPr>
              <a:t>mírné pásmo</a:t>
            </a:r>
            <a:r>
              <a:rPr lang="cs-CZ" sz="2500" b="1" dirty="0" smtClean="0"/>
              <a:t>          4 roční období:</a:t>
            </a:r>
          </a:p>
          <a:p>
            <a:pPr>
              <a:buFontTx/>
              <a:buChar char="-"/>
            </a:pPr>
            <a:r>
              <a:rPr lang="cs-CZ" sz="2500" b="1" dirty="0" smtClean="0">
                <a:hlinkClick r:id="rId5"/>
              </a:rPr>
              <a:t>jaro</a:t>
            </a:r>
            <a:r>
              <a:rPr lang="cs-CZ" sz="2500" dirty="0" smtClean="0"/>
              <a:t> (začíná 21. března - jarní rovnodennost)</a:t>
            </a:r>
          </a:p>
          <a:p>
            <a:pPr>
              <a:buFontTx/>
              <a:buChar char="-"/>
            </a:pPr>
            <a:r>
              <a:rPr lang="cs-CZ" sz="2500" dirty="0" smtClean="0">
                <a:hlinkClick r:id="rId6"/>
              </a:rPr>
              <a:t>léto</a:t>
            </a:r>
            <a:r>
              <a:rPr lang="cs-CZ" sz="2500" dirty="0" smtClean="0"/>
              <a:t> (začíná 21. června - letní slunovrat)</a:t>
            </a:r>
          </a:p>
          <a:p>
            <a:pPr>
              <a:buFontTx/>
              <a:buChar char="-"/>
            </a:pPr>
            <a:r>
              <a:rPr lang="cs-CZ" sz="2500" dirty="0" smtClean="0">
                <a:hlinkClick r:id="rId7"/>
              </a:rPr>
              <a:t>podzim</a:t>
            </a:r>
            <a:r>
              <a:rPr lang="cs-CZ" sz="2500" dirty="0" smtClean="0"/>
              <a:t> (začíná 23. října - podzimní rovnodennost)</a:t>
            </a:r>
            <a:endParaRPr lang="cs-CZ" sz="2500" dirty="0"/>
          </a:p>
          <a:p>
            <a:pPr>
              <a:buFontTx/>
              <a:buChar char="-"/>
            </a:pPr>
            <a:r>
              <a:rPr lang="cs-CZ" sz="2500" dirty="0" smtClean="0">
                <a:hlinkClick r:id="rId8"/>
              </a:rPr>
              <a:t>zima</a:t>
            </a:r>
            <a:r>
              <a:rPr lang="cs-CZ" sz="2500" dirty="0" smtClean="0"/>
              <a:t> (začíná 21. prosince - zimní slunovrat)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504381" y="2531751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3203848" y="4685709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036924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FF0000">
              <a:alpha val="50196"/>
            </a:srgbClr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/>
              <a:t>Roční období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47468"/>
            <a:ext cx="8784976" cy="5616624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  <a:p>
            <a:pPr marL="0" indent="0">
              <a:buNone/>
            </a:pPr>
            <a:r>
              <a:rPr lang="cs-CZ" sz="2300" i="1" dirty="0" smtClean="0"/>
              <a:t>Pohled na Zemi (snímek z Apolla 17 během cesty na Měsíc – 7. 11. 1972)</a:t>
            </a:r>
            <a:endParaRPr lang="cs-CZ" sz="2300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056793"/>
            <a:ext cx="504056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42891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FF0000">
              <a:alpha val="50196"/>
            </a:srgbClr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/>
              <a:t>Střídání dne a noci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/>
              <a:t>Střídání dne a noci</a:t>
            </a:r>
            <a:r>
              <a:rPr lang="cs-CZ" sz="2500" dirty="0"/>
              <a:t> – způsobeno otáčením Země kolem své </a:t>
            </a:r>
            <a:r>
              <a:rPr lang="cs-CZ" sz="2500" dirty="0" smtClean="0"/>
              <a:t>osy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(1 otočení – přibližně 24 hodin)</a:t>
            </a:r>
          </a:p>
          <a:p>
            <a:pPr marL="0" indent="0">
              <a:buNone/>
            </a:pPr>
            <a:r>
              <a:rPr lang="cs-CZ" sz="2500" dirty="0" smtClean="0"/>
              <a:t>polovina Země osvětlena – </a:t>
            </a:r>
            <a:r>
              <a:rPr lang="cs-CZ" sz="2500" dirty="0" smtClean="0">
                <a:hlinkClick r:id="rId2"/>
              </a:rPr>
              <a:t>den</a:t>
            </a:r>
            <a:endParaRPr lang="cs-CZ" sz="2500" dirty="0" smtClean="0"/>
          </a:p>
          <a:p>
            <a:pPr marL="0" indent="0">
              <a:buNone/>
            </a:pPr>
            <a:r>
              <a:rPr lang="cs-CZ" sz="2500" dirty="0" smtClean="0"/>
              <a:t>polovina Země ve stínu – </a:t>
            </a:r>
            <a:r>
              <a:rPr lang="cs-CZ" sz="2500" dirty="0" smtClean="0">
                <a:hlinkClick r:id="rId3"/>
              </a:rPr>
              <a:t>noc</a:t>
            </a: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r>
              <a:rPr lang="cs-CZ" sz="2500" i="1" dirty="0" smtClean="0"/>
              <a:t>            Začátek noci nad Evropou </a:t>
            </a:r>
          </a:p>
          <a:p>
            <a:pPr marL="0" indent="0">
              <a:buNone/>
            </a:pPr>
            <a:r>
              <a:rPr lang="cs-CZ" sz="2500" i="1" dirty="0" smtClean="0"/>
              <a:t>                                          a Afrikou </a:t>
            </a:r>
            <a:endParaRPr lang="cs-CZ" sz="2500" i="1" dirty="0"/>
          </a:p>
          <a:p>
            <a:pPr marL="0" indent="0">
              <a:buNone/>
            </a:pPr>
            <a:endParaRPr lang="cs-CZ" sz="2300" i="1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7146473" y="1772816"/>
            <a:ext cx="122413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132856"/>
            <a:ext cx="4377166" cy="4377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42891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FF0000">
              <a:alpha val="50196"/>
            </a:srgbClr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/>
              <a:t>Roční období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616624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Odpovězte na otázky: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Jaký vliv mají pohyby Země na střídání ročních období?</a:t>
            </a:r>
          </a:p>
          <a:p>
            <a:pPr marL="0" indent="0">
              <a:buNone/>
            </a:pPr>
            <a:r>
              <a:rPr lang="cs-CZ" sz="2500" dirty="0" smtClean="0"/>
              <a:t>Za jak dlouho se otočí Země kolem Slunce?</a:t>
            </a:r>
          </a:p>
          <a:p>
            <a:pPr marL="0" indent="0">
              <a:buNone/>
            </a:pPr>
            <a:r>
              <a:rPr lang="cs-CZ" sz="2500" dirty="0" smtClean="0"/>
              <a:t>Co je to zemská osa?</a:t>
            </a:r>
          </a:p>
          <a:p>
            <a:pPr marL="0" indent="0">
              <a:buNone/>
            </a:pPr>
            <a:r>
              <a:rPr lang="cs-CZ" sz="2500" dirty="0" smtClean="0"/>
              <a:t>Kolik ročních období se v našem mírném pásmu střídá? </a:t>
            </a:r>
          </a:p>
          <a:p>
            <a:pPr marL="0" indent="0">
              <a:buNone/>
            </a:pPr>
            <a:r>
              <a:rPr lang="cs-CZ" sz="2500" dirty="0" smtClean="0"/>
              <a:t>Kdy začínají jednotlivá období a jak se den jejich začátku nazývá?</a:t>
            </a:r>
          </a:p>
          <a:p>
            <a:pPr marL="0" indent="0">
              <a:buNone/>
            </a:pPr>
            <a:r>
              <a:rPr lang="cs-CZ" sz="2500" dirty="0" smtClean="0"/>
              <a:t>Co je příčinou střídání dne a noci?</a:t>
            </a:r>
          </a:p>
          <a:p>
            <a:pPr marL="0" indent="0">
              <a:buNone/>
            </a:pPr>
            <a:r>
              <a:rPr lang="cs-CZ" sz="2500" dirty="0" smtClean="0"/>
              <a:t>Za jak dlouho se otočí Země okolo své osy?</a:t>
            </a:r>
          </a:p>
        </p:txBody>
      </p:sp>
    </p:spTree>
    <p:extLst>
      <p:ext uri="{BB962C8B-B14F-4D97-AF65-F5344CB8AC3E}">
        <p14:creationId xmlns:p14="http://schemas.microsoft.com/office/powerpoint/2010/main" val="3944405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300" dirty="0">
                <a:solidFill>
                  <a:prstClr val="black"/>
                </a:solidFill>
              </a:rPr>
              <a:t>Mgr. Renáta Jehličková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 smtClean="0">
                <a:solidFill>
                  <a:prstClr val="black"/>
                </a:solidFill>
              </a:rPr>
              <a:t>31. března </a:t>
            </a:r>
            <a:r>
              <a:rPr lang="cs-CZ" sz="2300" dirty="0">
                <a:solidFill>
                  <a:prstClr val="black"/>
                </a:solidFill>
              </a:rPr>
              <a:t>2012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Určeno pro </a:t>
            </a:r>
            <a:r>
              <a:rPr lang="cs-CZ" sz="2300" dirty="0" smtClean="0">
                <a:solidFill>
                  <a:prstClr val="black"/>
                </a:solidFill>
              </a:rPr>
              <a:t>4.ročník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352928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ANOTACE</a:t>
            </a:r>
            <a:endParaRPr lang="cs-CZ" sz="2300" b="1" u="sng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>
                <a:solidFill>
                  <a:prstClr val="black"/>
                </a:solidFill>
              </a:rPr>
              <a:t>Výklad</a:t>
            </a:r>
          </a:p>
          <a:p>
            <a:pPr lvl="0">
              <a:buFontTx/>
              <a:buChar char="-"/>
            </a:pPr>
            <a:r>
              <a:rPr lang="cs-CZ" sz="2300" dirty="0">
                <a:solidFill>
                  <a:prstClr val="black"/>
                </a:solidFill>
              </a:rPr>
              <a:t>Seznámení s </a:t>
            </a:r>
            <a:r>
              <a:rPr lang="cs-CZ" sz="2300" dirty="0" smtClean="0">
                <a:solidFill>
                  <a:prstClr val="black"/>
                </a:solidFill>
              </a:rPr>
              <a:t>průběhem střídání ročních období 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(pohyb Země kolem Slunce)</a:t>
            </a:r>
            <a:endParaRPr lang="cs-CZ" sz="2300" dirty="0">
              <a:solidFill>
                <a:prstClr val="black"/>
              </a:solidFill>
            </a:endParaRP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Vysvětlení příčin střídání dne a noci na Zemi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(pohyb Země kolem zemské osy)</a:t>
            </a: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Praktické činnosti</a:t>
            </a: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– odpovědi na otázky jako kontrola zapamatování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                               si učiva</a:t>
            </a:r>
            <a:endParaRPr lang="cs-CZ" sz="23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824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dirty="0" smtClean="0"/>
              <a:t>Obrázky a webové stránky z internetu na hypertextových odkazech.</a:t>
            </a:r>
          </a:p>
          <a:p>
            <a:pPr marL="0" indent="0">
              <a:buNone/>
            </a:pPr>
            <a:r>
              <a:rPr lang="cs-CZ" sz="2300" dirty="0" smtClean="0"/>
              <a:t>Prezentace obsahuje animace.</a:t>
            </a:r>
          </a:p>
          <a:p>
            <a:pPr marL="0" indent="0">
              <a:buNone/>
            </a:pPr>
            <a:r>
              <a:rPr lang="cs-CZ" sz="2300" dirty="0" smtClean="0"/>
              <a:t>Výukový materiál doplňující učebnici:</a:t>
            </a:r>
          </a:p>
          <a:p>
            <a:pPr marL="0" indent="0">
              <a:buNone/>
            </a:pPr>
            <a:r>
              <a:rPr lang="cs-CZ" sz="2300" dirty="0"/>
              <a:t>Dančák, Martin, Mgr., PhD.: Rozmanitost přírody: Člověk a jeho svět. Učebnice pro 4.a 5. ročník základní školy. </a:t>
            </a:r>
            <a:r>
              <a:rPr lang="cs-CZ" sz="2300" dirty="0" err="1"/>
              <a:t>Prodos</a:t>
            </a:r>
            <a:r>
              <a:rPr lang="cs-CZ" sz="2300" dirty="0"/>
              <a:t> spol. s. r. o., pedagogické nakladatelství. Kollárovo nám. 7, 722 00 Olomouc, 2010. Modrá řada učebnic. </a:t>
            </a:r>
            <a:r>
              <a:rPr lang="cs-CZ" sz="2300"/>
              <a:t>ISBN </a:t>
            </a:r>
            <a:r>
              <a:rPr lang="cs-CZ" sz="2300" smtClean="0"/>
              <a:t>978-80-7230-227-7</a:t>
            </a:r>
            <a:endParaRPr lang="cs-CZ" sz="2300" dirty="0" smtClean="0"/>
          </a:p>
          <a:p>
            <a:r>
              <a:rPr lang="cs-CZ" sz="2300" dirty="0">
                <a:hlinkClick r:id="rId2"/>
              </a:rPr>
              <a:t>http://</a:t>
            </a:r>
            <a:r>
              <a:rPr lang="cs-CZ" sz="2300" dirty="0" smtClean="0">
                <a:hlinkClick r:id="rId2"/>
              </a:rPr>
              <a:t>upload.wikimedia.org/wikipedia/commons/thumb/9/97/The_Earth_seen_from_Apollo_17.jpg/280px-The_Earth_seen_from_Apollo_17.jpg</a:t>
            </a:r>
            <a:endParaRPr lang="cs-CZ" sz="2300" dirty="0" smtClean="0"/>
          </a:p>
          <a:p>
            <a:r>
              <a:rPr lang="cs-CZ" sz="2300" dirty="0">
                <a:hlinkClick r:id="rId3"/>
              </a:rPr>
              <a:t>http://</a:t>
            </a:r>
            <a:r>
              <a:rPr lang="cs-CZ" sz="2300" dirty="0" smtClean="0">
                <a:hlinkClick r:id="rId3"/>
              </a:rPr>
              <a:t>upload.wikimedia.org/wikipedia/commons/thumb/1/10/Nightfall_europe-and-afrika_20050507-184500.jpg/250px-Nightfall_europe-and-afrika_20050507-184500.jpg</a:t>
            </a:r>
            <a:endParaRPr lang="cs-CZ" sz="2300" dirty="0" smtClean="0"/>
          </a:p>
          <a:p>
            <a:endParaRPr lang="cs-CZ" sz="2300" dirty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31536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523</Words>
  <Application>Microsoft Office PowerPoint</Application>
  <PresentationFormat>Předvádění na obrazovce (4:3)</PresentationFormat>
  <Paragraphs>97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Neživá příroda –  roční období, střídání dne a noci</vt:lpstr>
      <vt:lpstr>Prezentace aplikace PowerPoint</vt:lpstr>
      <vt:lpstr>Roční období</vt:lpstr>
      <vt:lpstr>Roční období</vt:lpstr>
      <vt:lpstr>Střídání dne a noci</vt:lpstr>
      <vt:lpstr>Roční období</vt:lpstr>
      <vt:lpstr>Mgr. Renáta Jehličková 31. března 2012 Určeno pro 4.ročník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Neživá příroda –  střídání dne a noci</dc:title>
  <dc:creator>Renata Jehličková</dc:creator>
  <cp:lastModifiedBy>Jehličková Renáta</cp:lastModifiedBy>
  <cp:revision>49</cp:revision>
  <dcterms:created xsi:type="dcterms:W3CDTF">2012-03-31T20:27:53Z</dcterms:created>
  <dcterms:modified xsi:type="dcterms:W3CDTF">2012-06-29T08:31:23Z</dcterms:modified>
</cp:coreProperties>
</file>