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5" r:id="rId5"/>
    <p:sldId id="264" r:id="rId6"/>
    <p:sldId id="266" r:id="rId7"/>
    <p:sldId id="267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751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158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750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375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861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677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082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302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259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145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31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1A5654-8413-4F9E-8376-4289D94F4037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0FE95-CEC2-4F09-AD61-CD392C47F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678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od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2/Watercycleczechhigh.jpg/440px-Watercycleczechhigh.jpg" TargetMode="External"/><Relationship Id="rId2" Type="http://schemas.openxmlformats.org/officeDocument/2006/relationships/hyperlink" Target="http://upload.wikimedia.org/wikipedia/commons/thumb/9/97/The_Earth_seen_from_Apollo_17.jpg/250px-The_Earth_seen_from_Apollo_17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dirty="0" smtClean="0"/>
              <a:t>Neživá příroda - voda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7344816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</a:t>
            </a:r>
            <a:r>
              <a:rPr lang="cs-CZ" sz="2300" smtClean="0">
                <a:solidFill>
                  <a:schemeClr val="tx1"/>
                </a:solidFill>
              </a:rPr>
              <a:t>:  VY_32_INOVACE_10_B_02_NEŽIVÁ </a:t>
            </a:r>
            <a:r>
              <a:rPr lang="cs-CZ" sz="2300" dirty="0" smtClean="0">
                <a:solidFill>
                  <a:schemeClr val="tx1"/>
                </a:solidFill>
              </a:rPr>
              <a:t>PŘÍRODA-VODA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923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817693"/>
              </p:ext>
            </p:extLst>
          </p:nvPr>
        </p:nvGraphicFramePr>
        <p:xfrm>
          <a:off x="1187624" y="1484784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31.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příroda – voda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voda, skupenství, kapalné, plynné, pevné, led, vodní pára, oceány, moře, jezera, řeky, rybníky, voda povrchová, podzemní, hydrosféra, znečišťování, pitná voda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568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1">
              <a:lumMod val="75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052736"/>
            <a:ext cx="8784976" cy="5616624"/>
          </a:xfr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u="sng" dirty="0" smtClean="0">
                <a:hlinkClick r:id="rId2"/>
              </a:rPr>
              <a:t>Voda</a:t>
            </a:r>
            <a:r>
              <a:rPr lang="cs-CZ" sz="2500" b="1" u="sng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je všude na Zemi</a:t>
            </a:r>
            <a:r>
              <a:rPr lang="cs-CZ" sz="2500" dirty="0"/>
              <a:t> </a:t>
            </a:r>
            <a:r>
              <a:rPr lang="cs-CZ" sz="2500" dirty="0" smtClean="0"/>
              <a:t>(i v tělech organismů)</a:t>
            </a:r>
          </a:p>
          <a:p>
            <a:pPr>
              <a:buFontTx/>
              <a:buChar char="-"/>
            </a:pPr>
            <a:r>
              <a:rPr lang="cs-CZ" sz="2500" dirty="0" smtClean="0"/>
              <a:t>neustále obíhá</a:t>
            </a:r>
          </a:p>
          <a:p>
            <a:pPr>
              <a:buFontTx/>
              <a:buChar char="-"/>
            </a:pPr>
            <a:r>
              <a:rPr lang="cs-CZ" sz="2500" dirty="0" smtClean="0"/>
              <a:t>slaná i sladká</a:t>
            </a:r>
          </a:p>
          <a:p>
            <a:pPr>
              <a:buFontTx/>
              <a:buChar char="-"/>
            </a:pPr>
            <a:r>
              <a:rPr lang="cs-CZ" sz="2500" dirty="0" smtClean="0"/>
              <a:t>chemická látka</a:t>
            </a:r>
            <a:r>
              <a:rPr lang="cs-CZ" sz="2500" dirty="0"/>
              <a:t> </a:t>
            </a:r>
            <a:r>
              <a:rPr lang="cs-CZ" sz="2500" dirty="0" smtClean="0"/>
              <a:t>(H</a:t>
            </a:r>
            <a:r>
              <a:rPr lang="cs-CZ" sz="1200" dirty="0" smtClean="0"/>
              <a:t>2</a:t>
            </a:r>
            <a:r>
              <a:rPr lang="cs-CZ" sz="2500" dirty="0" smtClean="0"/>
              <a:t>O        vodík + kyslík)</a:t>
            </a:r>
          </a:p>
          <a:p>
            <a:pPr>
              <a:buFontTx/>
              <a:buChar char="-"/>
            </a:pPr>
            <a:r>
              <a:rPr lang="cs-CZ" sz="2500" dirty="0" smtClean="0"/>
              <a:t>vznikl v ní život</a:t>
            </a: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500" b="1" dirty="0" smtClean="0"/>
              <a:t>Voda se na Zemi vyskytuje ve 3 skupenstvích:</a:t>
            </a:r>
          </a:p>
          <a:p>
            <a:pPr>
              <a:buFontTx/>
              <a:buChar char="-"/>
            </a:pPr>
            <a:r>
              <a:rPr lang="cs-CZ" sz="2500" dirty="0" smtClean="0"/>
              <a:t>kapalné (tekutá voda)</a:t>
            </a:r>
          </a:p>
          <a:p>
            <a:pPr>
              <a:buFontTx/>
              <a:buChar char="-"/>
            </a:pPr>
            <a:r>
              <a:rPr lang="cs-CZ" sz="2500" dirty="0" smtClean="0"/>
              <a:t>plynné (vodní pára)</a:t>
            </a:r>
          </a:p>
          <a:p>
            <a:pPr>
              <a:buFontTx/>
              <a:buChar char="-"/>
            </a:pPr>
            <a:r>
              <a:rPr lang="cs-CZ" sz="2500" dirty="0" smtClean="0"/>
              <a:t>pevné (led)          </a:t>
            </a:r>
          </a:p>
          <a:p>
            <a:pPr marL="0" indent="0">
              <a:buNone/>
            </a:pPr>
            <a:r>
              <a:rPr lang="cs-CZ" sz="2500" b="1" i="1" dirty="0"/>
              <a:t> </a:t>
            </a:r>
            <a:r>
              <a:rPr lang="cs-CZ" sz="2500" b="1" i="1" dirty="0" smtClean="0"/>
              <a:t>                         (led) 0°C                100 °C (pára – vaří se)</a:t>
            </a:r>
          </a:p>
          <a:p>
            <a:pPr marL="0" indent="0">
              <a:buNone/>
            </a:pPr>
            <a:endParaRPr lang="cs-CZ" sz="2500" b="1" i="1" dirty="0" smtClean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75856" y="3131773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275856" y="6333954"/>
            <a:ext cx="10801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32946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1">
              <a:lumMod val="75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052736"/>
            <a:ext cx="8784976" cy="5616624"/>
          </a:xfr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           Voda tvoří 71 % povrch Země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052736"/>
            <a:ext cx="504056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0108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1">
              <a:lumMod val="75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16624"/>
          </a:xfr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Na Zemi </a:t>
            </a:r>
            <a:r>
              <a:rPr lang="cs-CZ" sz="2500" dirty="0" smtClean="0"/>
              <a:t>– nejvíce vody slané - moře a oceány,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méně vody sladké - jezera, řeky a ledovce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povrchová voda </a:t>
            </a:r>
            <a:r>
              <a:rPr lang="cs-CZ" sz="2500" dirty="0" smtClean="0"/>
              <a:t>(na povrchu – oceány, moře, řeky, jezera atd.)</a:t>
            </a:r>
          </a:p>
          <a:p>
            <a:pPr>
              <a:buFontTx/>
              <a:buChar char="-"/>
            </a:pPr>
            <a:r>
              <a:rPr lang="cs-CZ" sz="2500" b="1" i="1" dirty="0" smtClean="0"/>
              <a:t>podzemní voda </a:t>
            </a:r>
            <a:r>
              <a:rPr lang="cs-CZ" sz="2500" dirty="0" smtClean="0"/>
              <a:t>(pod zemským povrchem             ven prameny)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Vodní obal Země (veškerá voda na Zemi) = vodstvo (</a:t>
            </a:r>
            <a:r>
              <a:rPr lang="cs-CZ" sz="2500" b="1" dirty="0" smtClean="0">
                <a:hlinkClick r:id="rId2"/>
              </a:rPr>
              <a:t>hydrosféra</a:t>
            </a:r>
            <a:r>
              <a:rPr lang="cs-CZ" sz="2500" b="1" dirty="0" smtClean="0"/>
              <a:t>)</a:t>
            </a:r>
            <a:endParaRPr lang="cs-CZ" sz="2500" b="1" dirty="0"/>
          </a:p>
          <a:p>
            <a:pPr marL="0" indent="0">
              <a:buNone/>
            </a:pPr>
            <a:r>
              <a:rPr lang="cs-CZ" sz="2500" b="1" dirty="0" smtClean="0"/>
              <a:t>Voda i v tělech organismů:</a:t>
            </a:r>
          </a:p>
          <a:p>
            <a:pPr>
              <a:buFontTx/>
              <a:buChar char="-"/>
            </a:pPr>
            <a:r>
              <a:rPr lang="cs-CZ" sz="2500" dirty="0" smtClean="0"/>
              <a:t>nejvíce vody obsahují vodní organismy (medúzy, řasy...)</a:t>
            </a:r>
          </a:p>
          <a:p>
            <a:pPr>
              <a:buFontTx/>
              <a:buChar char="-"/>
            </a:pPr>
            <a:r>
              <a:rPr lang="cs-CZ" sz="2500" dirty="0" smtClean="0"/>
              <a:t>v lidském těle 2/3 vody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Dnes – velké znečišťování vody (z lidských sídel, průmyslu i z polí)</a:t>
            </a:r>
          </a:p>
          <a:p>
            <a:pPr marL="0" indent="0">
              <a:buNone/>
            </a:pPr>
            <a:r>
              <a:rPr lang="cs-CZ" sz="2500" i="1" dirty="0" smtClean="0"/>
              <a:t>             v některých částech Země nedostatek pitné vody</a:t>
            </a:r>
          </a:p>
          <a:p>
            <a:pPr marL="0" indent="0">
              <a:buNone/>
            </a:pPr>
            <a:endParaRPr lang="cs-CZ" sz="25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040220" y="2630147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23528" y="6283877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1081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1">
              <a:lumMod val="75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052736"/>
            <a:ext cx="8784976" cy="5616624"/>
          </a:xfr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                 Koloběh vody v přírodě</a:t>
            </a:r>
            <a:endParaRPr lang="cs-CZ" sz="25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124744"/>
            <a:ext cx="720090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5836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1">
              <a:lumMod val="75000"/>
              <a:alpha val="50196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Voda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052736"/>
            <a:ext cx="8784976" cy="5616624"/>
          </a:xfr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Jak se nazývá vodní obal Země?</a:t>
            </a: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Jaké je složení vody?</a:t>
            </a:r>
          </a:p>
          <a:p>
            <a:pPr marL="0" indent="0">
              <a:buNone/>
            </a:pPr>
            <a:r>
              <a:rPr lang="cs-CZ" sz="2500" dirty="0" smtClean="0"/>
              <a:t>V jakých skupenstvích se voda na Zemi vyskytuje?</a:t>
            </a:r>
          </a:p>
          <a:p>
            <a:pPr marL="0" indent="0">
              <a:buNone/>
            </a:pPr>
            <a:r>
              <a:rPr lang="cs-CZ" sz="2500" dirty="0" smtClean="0"/>
              <a:t>Jak ovlivňuje skupenství vody teplota?</a:t>
            </a:r>
          </a:p>
          <a:p>
            <a:pPr marL="0" indent="0">
              <a:buNone/>
            </a:pPr>
            <a:r>
              <a:rPr lang="cs-CZ" sz="2500" dirty="0" smtClean="0"/>
              <a:t>Kde je obsaženo největší množství vody?</a:t>
            </a:r>
          </a:p>
          <a:p>
            <a:pPr marL="0" indent="0">
              <a:buNone/>
            </a:pPr>
            <a:r>
              <a:rPr lang="cs-CZ" sz="2500" dirty="0" smtClean="0"/>
              <a:t>Kterou vodu označujeme jako povrchovou a kterou jako podzemní?</a:t>
            </a:r>
          </a:p>
          <a:p>
            <a:pPr marL="0" indent="0">
              <a:buNone/>
            </a:pPr>
            <a:r>
              <a:rPr lang="cs-CZ" sz="2500" dirty="0" smtClean="0"/>
              <a:t>Jak ovlivňuje voda život rostlin a živočichů?</a:t>
            </a:r>
          </a:p>
          <a:p>
            <a:pPr marL="0" indent="0">
              <a:buNone/>
            </a:pPr>
            <a:r>
              <a:rPr lang="cs-CZ" sz="2500" dirty="0" smtClean="0"/>
              <a:t>Kolik vody je obsaženo v lidském těle?</a:t>
            </a:r>
          </a:p>
          <a:p>
            <a:pPr marL="0" indent="0">
              <a:buNone/>
            </a:pPr>
            <a:r>
              <a:rPr lang="cs-CZ" sz="2500" dirty="0" smtClean="0"/>
              <a:t>Proč je v některých místech na Zemi nedostatek pitné vody?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19158369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</a:t>
            </a:r>
            <a:r>
              <a:rPr lang="cs-CZ" sz="2300"/>
              <a:t>ISBN </a:t>
            </a:r>
            <a:r>
              <a:rPr lang="cs-CZ" sz="2300" smtClean="0"/>
              <a:t>978-80-7230-227-7</a:t>
            </a:r>
            <a:endParaRPr lang="cs-CZ" sz="2300" dirty="0" smtClean="0"/>
          </a:p>
          <a:p>
            <a:r>
              <a:rPr lang="cs-CZ" sz="2300" dirty="0" smtClean="0">
                <a:hlinkClick r:id="rId2"/>
              </a:rPr>
              <a:t>http://upload.wikimedia.org/wikipedia/commons/thumb/9/97/The_Earth_seen_from_Apollo_17.jpg/250px-The_Earth_seen_from_Apollo_17.jpg</a:t>
            </a:r>
            <a:endParaRPr lang="cs-CZ" sz="2300" dirty="0" smtClean="0"/>
          </a:p>
          <a:p>
            <a:r>
              <a:rPr lang="cs-CZ" sz="2300" dirty="0" smtClean="0">
                <a:hlinkClick r:id="rId3"/>
              </a:rPr>
              <a:t>http://upload.wikimedia.org/wikipedia/commons/thumb/4/42/Watercycleczechhigh.jpg/440px-Watercycleczechhigh.jpg</a:t>
            </a: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44874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31. března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</a:t>
            </a:r>
            <a:r>
              <a:rPr lang="cs-CZ" sz="2300" dirty="0" smtClean="0">
                <a:solidFill>
                  <a:prstClr val="black"/>
                </a:solidFill>
              </a:rPr>
              <a:t>s podobami vody i koloběhem vody na Zemi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Vysvětlení příčin nedostatku pitné vody na některých místech Země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606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485</Words>
  <Application>Microsoft Office PowerPoint</Application>
  <PresentationFormat>Předvádění na obrazovce (4:3)</PresentationFormat>
  <Paragraphs>112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Neživá příroda - voda</vt:lpstr>
      <vt:lpstr>Prezentace aplikace PowerPoint</vt:lpstr>
      <vt:lpstr>Voda</vt:lpstr>
      <vt:lpstr>Voda</vt:lpstr>
      <vt:lpstr>Voda</vt:lpstr>
      <vt:lpstr>Voda</vt:lpstr>
      <vt:lpstr>Voda</vt:lpstr>
      <vt:lpstr>Použité zdroje</vt:lpstr>
      <vt:lpstr>Mgr. Renáta Jehličková 31. března 2012 Určeno pro 4.ročník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Neživá příroda - voda</dc:title>
  <dc:creator>Renata Jehličková</dc:creator>
  <cp:lastModifiedBy>Renata Jehličková</cp:lastModifiedBy>
  <cp:revision>32</cp:revision>
  <dcterms:created xsi:type="dcterms:W3CDTF">2012-03-31T21:55:51Z</dcterms:created>
  <dcterms:modified xsi:type="dcterms:W3CDTF">2012-07-04T08:46:28Z</dcterms:modified>
</cp:coreProperties>
</file>