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5" r:id="rId5"/>
    <p:sldId id="266" r:id="rId6"/>
    <p:sldId id="267" r:id="rId7"/>
    <p:sldId id="268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51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80F38-9F54-4ED1-895B-92F88BA571BC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E876F-9176-4EBD-AEA6-C712206E02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8243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80F38-9F54-4ED1-895B-92F88BA571BC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E876F-9176-4EBD-AEA6-C712206E02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892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80F38-9F54-4ED1-895B-92F88BA571BC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E876F-9176-4EBD-AEA6-C712206E02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34363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80F38-9F54-4ED1-895B-92F88BA571BC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E876F-9176-4EBD-AEA6-C712206E02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2555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80F38-9F54-4ED1-895B-92F88BA571BC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E876F-9176-4EBD-AEA6-C712206E02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5226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80F38-9F54-4ED1-895B-92F88BA571BC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E876F-9176-4EBD-AEA6-C712206E02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9201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80F38-9F54-4ED1-895B-92F88BA571BC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E876F-9176-4EBD-AEA6-C712206E02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39342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80F38-9F54-4ED1-895B-92F88BA571BC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E876F-9176-4EBD-AEA6-C712206E02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1390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80F38-9F54-4ED1-895B-92F88BA571BC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E876F-9176-4EBD-AEA6-C712206E02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24010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80F38-9F54-4ED1-895B-92F88BA571BC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E876F-9176-4EBD-AEA6-C712206E02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0949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80F38-9F54-4ED1-895B-92F88BA571BC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E876F-9176-4EBD-AEA6-C712206E02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5154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980F38-9F54-4ED1-895B-92F88BA571BC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1E876F-9176-4EBD-AEA6-C712206E02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4104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hyperlink" Target="http://cs.wikipedia.org/wiki/Litosf%C3%A9ra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%C4%8Cedi%C4%8D" TargetMode="External"/><Relationship Id="rId5" Type="http://schemas.openxmlformats.org/officeDocument/2006/relationships/hyperlink" Target="http://cs.wikipedia.org/wiki/%C5%BDula" TargetMode="External"/><Relationship Id="rId4" Type="http://schemas.openxmlformats.org/officeDocument/2006/relationships/hyperlink" Target="http://cs.wikipedia.org/wiki/Horniny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hyperlink" Target="http://cs.wikipedia.org/wiki/V%C3%A1penec" TargetMode="External"/><Relationship Id="rId4" Type="http://schemas.openxmlformats.org/officeDocument/2006/relationships/hyperlink" Target="http://cs.wikipedia.org/wiki/P%C3%ADskovec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8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hyperlink" Target="http://cs.wikipedia.org/wiki/Rula_(hornina)" TargetMode="External"/><Relationship Id="rId4" Type="http://schemas.openxmlformats.org/officeDocument/2006/relationships/hyperlink" Target="http://cs.wikipedia.org/wiki/Mramor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f/ff/Panska_skala.jpg/120px-Panska_skala.jpg" TargetMode="External"/><Relationship Id="rId2" Type="http://schemas.openxmlformats.org/officeDocument/2006/relationships/hyperlink" Target="http://upload.wikimedia.org/wikipedia/commons/thumb/0/0e/Pr%C5%AF%C5%99ez_Zem%C3%AD.png/300px-Pr%C5%AF%C5%99ez_Zem%C3%AD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f/f3/Capitoline_Aphrodite_Louvre_Ma_571.jpg/120px-Capitoline_Aphrodite_Louvre_Ma_571.jpg" TargetMode="External"/><Relationship Id="rId5" Type="http://schemas.openxmlformats.org/officeDocument/2006/relationships/hyperlink" Target="http://upload.wikimedia.org/wikipedia/commons/thumb/c/ce/2006_01_21_Ath%C3%A8nes_Parth%C3%A9non.JPG/120px-2006_01_21_Ath%C3%A8nes_Parth%C3%A9non.JPG" TargetMode="External"/><Relationship Id="rId4" Type="http://schemas.openxmlformats.org/officeDocument/2006/relationships/hyperlink" Target="http://upload.wikimedia.org/wikipedia/commons/thumb/b/b0/P%C3%ADskovcov%C3%BD_%C3%BAtvar.JPG/220px-P%C3%ADskovcov%C3%BD_%C3%BAtva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76672"/>
            <a:ext cx="8064896" cy="1470025"/>
          </a:xfrm>
        </p:spPr>
        <p:txBody>
          <a:bodyPr/>
          <a:lstStyle/>
          <a:p>
            <a:r>
              <a:rPr lang="cs-CZ" dirty="0" smtClean="0"/>
              <a:t>Neživá příroda – horniny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2132856"/>
            <a:ext cx="7632848" cy="4392488"/>
          </a:xfrm>
        </p:spPr>
        <p:txBody>
          <a:bodyPr>
            <a:normAutofit/>
          </a:bodyPr>
          <a:lstStyle/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Autor:  Mgr. Renáta Jehličková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Název:  VY_32_INOVACE_10_B_04_NEŽIVÁ PŘÍRODA-HORNINY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Téma:  ROZMANITOST PŘÍRODY 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Číslo projektu</a:t>
            </a:r>
            <a:r>
              <a:rPr lang="cs-CZ" sz="2300" dirty="0">
                <a:solidFill>
                  <a:schemeClr val="tx1"/>
                </a:solidFill>
              </a:rPr>
              <a:t>: CZ.1.07/1.4.00/21.2131</a:t>
            </a: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1626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9453673"/>
              </p:ext>
            </p:extLst>
          </p:nvPr>
        </p:nvGraphicFramePr>
        <p:xfrm>
          <a:off x="1187624" y="1628800"/>
          <a:ext cx="6834212" cy="41943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1. dubna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19.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dubna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IV.B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Rozmanitost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přírody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Neživá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příroda – horniny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litosféra, zemská kůra, plášť, jádro, horniny, vyvřelé, žula, čedič, usazené, pískovec, skalní města, vápenec, krasy, přeměněné, mramor, rula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0978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blipFill>
            <a:blip r:embed="rId2"/>
            <a:tile tx="0" ty="0" sx="100000" sy="100000" flip="none" algn="tl"/>
          </a:blip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Horniny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blipFill>
            <a:blip r:embed="rId3"/>
            <a:tile tx="0" ty="0" sx="100000" sy="100000" flip="none" algn="tl"/>
          </a:blip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dirty="0" smtClean="0"/>
              <a:t>Pevný obal Země – </a:t>
            </a:r>
            <a:r>
              <a:rPr lang="cs-CZ" sz="2500" b="1" dirty="0" smtClean="0">
                <a:hlinkClick r:id="rId4"/>
              </a:rPr>
              <a:t>litosféra</a:t>
            </a:r>
            <a:r>
              <a:rPr lang="cs-CZ" sz="2500" b="1" dirty="0" smtClean="0"/>
              <a:t>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(zemská kůra + svrchní vrstva zemského pláště)</a:t>
            </a:r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</a:t>
            </a:r>
            <a:r>
              <a:rPr lang="cs-CZ" sz="2500" i="1" dirty="0" smtClean="0"/>
              <a:t>Řez Zemí:</a:t>
            </a:r>
          </a:p>
          <a:p>
            <a:pPr marL="0" indent="0">
              <a:buNone/>
            </a:pPr>
            <a:r>
              <a:rPr lang="cs-CZ" sz="2500" i="1" dirty="0" smtClean="0"/>
              <a:t>     - zemská kůra</a:t>
            </a:r>
          </a:p>
          <a:p>
            <a:pPr marL="0" indent="0">
              <a:buNone/>
            </a:pPr>
            <a:r>
              <a:rPr lang="cs-CZ" sz="2500" i="1" dirty="0"/>
              <a:t> </a:t>
            </a:r>
            <a:r>
              <a:rPr lang="cs-CZ" sz="2500" i="1" dirty="0" smtClean="0"/>
              <a:t>    - svrchní plášť</a:t>
            </a:r>
          </a:p>
          <a:p>
            <a:pPr marL="0" indent="0">
              <a:buNone/>
            </a:pPr>
            <a:r>
              <a:rPr lang="cs-CZ" sz="2500" i="1" dirty="0"/>
              <a:t> </a:t>
            </a:r>
            <a:r>
              <a:rPr lang="cs-CZ" sz="2500" i="1" dirty="0" smtClean="0"/>
              <a:t>    - spodní plášť</a:t>
            </a:r>
          </a:p>
          <a:p>
            <a:pPr marL="0" indent="0">
              <a:buNone/>
            </a:pPr>
            <a:r>
              <a:rPr lang="cs-CZ" sz="2500" i="1" dirty="0"/>
              <a:t> </a:t>
            </a:r>
            <a:r>
              <a:rPr lang="cs-CZ" sz="2500" i="1" dirty="0" smtClean="0"/>
              <a:t>    - vnější jádro</a:t>
            </a:r>
          </a:p>
          <a:p>
            <a:pPr marL="0" indent="0">
              <a:buNone/>
            </a:pPr>
            <a:r>
              <a:rPr lang="cs-CZ" sz="2500" i="1" dirty="0"/>
              <a:t> </a:t>
            </a:r>
            <a:r>
              <a:rPr lang="cs-CZ" sz="2500" i="1" dirty="0" smtClean="0"/>
              <a:t>    - vnitřní jádro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                                    </a:t>
            </a:r>
          </a:p>
          <a:p>
            <a:pPr marL="0" indent="0">
              <a:buNone/>
            </a:pPr>
            <a:endParaRPr lang="cs-CZ" sz="2500" i="1" dirty="0" smtClean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120775"/>
            <a:ext cx="5976664" cy="43240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572994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blipFill>
            <a:blip r:embed="rId2"/>
            <a:tile tx="0" ty="0" sx="100000" sy="100000" flip="none" algn="tl"/>
          </a:blip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Horniny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blipFill>
            <a:blip r:embed="rId3"/>
            <a:tile tx="0" ty="0" sx="100000" sy="100000" flip="none" algn="tl"/>
          </a:blip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dirty="0" smtClean="0"/>
              <a:t>                                                                                                   </a:t>
            </a:r>
            <a:r>
              <a:rPr lang="cs-CZ" sz="2500" b="1" dirty="0" smtClean="0"/>
              <a:t>vyvřelé</a:t>
            </a:r>
            <a:endParaRPr lang="cs-CZ" sz="2500" b="1" dirty="0"/>
          </a:p>
          <a:p>
            <a:pPr marL="0" indent="0">
              <a:buNone/>
            </a:pPr>
            <a:r>
              <a:rPr lang="cs-CZ" sz="2500" b="1" dirty="0" smtClean="0">
                <a:hlinkClick r:id="rId4"/>
              </a:rPr>
              <a:t>Horniny</a:t>
            </a:r>
            <a:r>
              <a:rPr lang="cs-CZ" sz="2500" b="1" dirty="0" smtClean="0"/>
              <a:t> mohou vznikat různým způsobem                     usazené</a:t>
            </a:r>
          </a:p>
          <a:p>
            <a:pPr marL="0" indent="0">
              <a:buNone/>
            </a:pPr>
            <a:r>
              <a:rPr lang="cs-CZ" sz="2500" i="1" dirty="0"/>
              <a:t> </a:t>
            </a:r>
            <a:r>
              <a:rPr lang="cs-CZ" sz="2500" i="1" dirty="0" smtClean="0"/>
              <a:t>                                                                                                  </a:t>
            </a:r>
            <a:r>
              <a:rPr lang="cs-CZ" sz="2500" b="1" dirty="0" smtClean="0"/>
              <a:t>přeměněné</a:t>
            </a:r>
          </a:p>
          <a:p>
            <a:pPr marL="0" indent="0">
              <a:buNone/>
            </a:pPr>
            <a:r>
              <a:rPr lang="cs-CZ" sz="2500" b="1" dirty="0" smtClean="0"/>
              <a:t>Horniny vyvřelé:</a:t>
            </a:r>
          </a:p>
          <a:p>
            <a:pPr>
              <a:buFontTx/>
              <a:buChar char="-"/>
            </a:pPr>
            <a:r>
              <a:rPr lang="cs-CZ" sz="2500" dirty="0" smtClean="0"/>
              <a:t>z nitra Země na povrch v tekuté podobě           pak ztuhnou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(při výbuchu sopky)</a:t>
            </a:r>
          </a:p>
          <a:p>
            <a:pPr>
              <a:buFontTx/>
              <a:buChar char="-"/>
            </a:pPr>
            <a:r>
              <a:rPr lang="cs-CZ" sz="2500" dirty="0" smtClean="0"/>
              <a:t>např. </a:t>
            </a:r>
            <a:r>
              <a:rPr lang="cs-CZ" sz="2500" dirty="0" smtClean="0">
                <a:hlinkClick r:id="rId5"/>
              </a:rPr>
              <a:t>žula</a:t>
            </a:r>
            <a:r>
              <a:rPr lang="cs-CZ" sz="2500" dirty="0" smtClean="0"/>
              <a:t> – ztuhla ještě před dosažením povrchu,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</a:t>
            </a:r>
            <a:r>
              <a:rPr lang="cs-CZ" sz="2500" dirty="0" smtClean="0">
                <a:hlinkClick r:id="rId6"/>
              </a:rPr>
              <a:t>čedič</a:t>
            </a:r>
            <a:r>
              <a:rPr lang="cs-CZ" sz="2500" dirty="0" smtClean="0"/>
              <a:t> – v podobě lávy na povrch Země</a:t>
            </a:r>
          </a:p>
          <a:p>
            <a:pPr marL="0" indent="0">
              <a:buNone/>
            </a:pPr>
            <a:r>
              <a:rPr lang="cs-CZ" sz="2500" i="1" dirty="0" smtClean="0"/>
              <a:t>Naše sopky jsou však dávno vyhaslé </a:t>
            </a:r>
          </a:p>
          <a:p>
            <a:pPr marL="0" indent="0">
              <a:buNone/>
            </a:pPr>
            <a:r>
              <a:rPr lang="cs-CZ" sz="2500" i="1" dirty="0" smtClean="0"/>
              <a:t>(nejvíce v SZ Čechách a na S Moravě</a:t>
            </a:r>
            <a:r>
              <a:rPr lang="cs-CZ" sz="2500" dirty="0" smtClean="0"/>
              <a:t>)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i="1" dirty="0" smtClean="0"/>
              <a:t>                    Panská skála u Kamenického Šenova</a:t>
            </a:r>
            <a:endParaRPr lang="cs-CZ" sz="2500" i="1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5868144" y="1340768"/>
            <a:ext cx="1368152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868144" y="1772816"/>
            <a:ext cx="13681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894873" y="1772816"/>
            <a:ext cx="1368152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5796136" y="3140968"/>
            <a:ext cx="64807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655902"/>
            <a:ext cx="2403140" cy="18023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0479196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blipFill>
            <a:blip r:embed="rId2"/>
            <a:tile tx="0" ty="0" sx="100000" sy="100000" flip="none" algn="tl"/>
          </a:blip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Horniny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blipFill>
            <a:blip r:embed="rId3"/>
            <a:tile tx="0" ty="0" sx="100000" sy="100000" flip="none" algn="tl"/>
          </a:blip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Horniny usazené:</a:t>
            </a:r>
          </a:p>
          <a:p>
            <a:pPr>
              <a:buFontTx/>
              <a:buChar char="-"/>
            </a:pPr>
            <a:r>
              <a:rPr lang="cs-CZ" sz="2500" dirty="0" smtClean="0"/>
              <a:t>drobné částečky různého původu se usazují na dně moří a oceánů</a:t>
            </a:r>
          </a:p>
          <a:p>
            <a:pPr>
              <a:buFontTx/>
              <a:buChar char="-"/>
            </a:pPr>
            <a:r>
              <a:rPr lang="cs-CZ" sz="2500" dirty="0" smtClean="0"/>
              <a:t>jsou méně odolné než vyvřelé horniny, ale lépe se opracovávají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(umělecká díla – sochy)</a:t>
            </a:r>
          </a:p>
          <a:p>
            <a:pPr>
              <a:buFontTx/>
              <a:buChar char="-"/>
            </a:pPr>
            <a:r>
              <a:rPr lang="cs-CZ" sz="2500" dirty="0" smtClean="0">
                <a:hlinkClick r:id="rId4"/>
              </a:rPr>
              <a:t>pískovec</a:t>
            </a:r>
            <a:r>
              <a:rPr lang="cs-CZ" sz="2500" dirty="0" smtClean="0"/>
              <a:t> (skalní města)           slepená zrnka písku,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</a:t>
            </a:r>
            <a:r>
              <a:rPr lang="cs-CZ" sz="2500" dirty="0" smtClean="0">
                <a:hlinkClick r:id="rId5"/>
              </a:rPr>
              <a:t>vápenec</a:t>
            </a:r>
            <a:r>
              <a:rPr lang="cs-CZ" sz="2500" dirty="0" smtClean="0"/>
              <a:t> (krasy)            vyrábí se z něho vápni a cement,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těžba však poškozuje přírodu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(usazené a slepené schránky drobných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mořských živočichů)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dirty="0" smtClean="0"/>
              <a:t>                                           </a:t>
            </a:r>
            <a:r>
              <a:rPr lang="cs-CZ" sz="2500" i="1" dirty="0" smtClean="0"/>
              <a:t>Pískovcový útvar nedaleko Pravčické brány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605630" y="3535115"/>
            <a:ext cx="72008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671987" y="3971205"/>
            <a:ext cx="794111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221088"/>
            <a:ext cx="2592288" cy="2333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0479196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blipFill>
            <a:blip r:embed="rId2"/>
            <a:tile tx="0" ty="0" sx="100000" sy="100000" flip="none" algn="tl"/>
          </a:blip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Horniny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blipFill>
            <a:blip r:embed="rId3"/>
            <a:tile tx="0" ty="0" sx="100000" sy="100000" flip="none" algn="tl"/>
          </a:blip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Horniny přeměněné:</a:t>
            </a:r>
          </a:p>
          <a:p>
            <a:pPr>
              <a:buFontTx/>
              <a:buChar char="-"/>
            </a:pPr>
            <a:r>
              <a:rPr lang="cs-CZ" sz="2500" dirty="0" smtClean="0"/>
              <a:t>mohou vznikat z vyvřelých i z usazených hornin</a:t>
            </a:r>
          </a:p>
          <a:p>
            <a:pPr>
              <a:buFontTx/>
              <a:buChar char="-"/>
            </a:pPr>
            <a:r>
              <a:rPr lang="cs-CZ" sz="2500" dirty="0" smtClean="0"/>
              <a:t>přeměňují se díky vysoké teplotě a tlaku v některých oblastech litosféry (mění se vnitřní uspořádání i vzhled horniny)</a:t>
            </a:r>
          </a:p>
          <a:p>
            <a:pPr>
              <a:buFontTx/>
              <a:buChar char="-"/>
            </a:pPr>
            <a:r>
              <a:rPr lang="cs-CZ" sz="2500" dirty="0" smtClean="0">
                <a:hlinkClick r:id="rId4"/>
              </a:rPr>
              <a:t>mramor</a:t>
            </a:r>
            <a:r>
              <a:rPr lang="cs-CZ" sz="2500" dirty="0" smtClean="0"/>
              <a:t> (vzácný)           dá se dobře leštit</a:t>
            </a:r>
          </a:p>
          <a:p>
            <a:pPr marL="0" indent="0">
              <a:buNone/>
            </a:pPr>
            <a:r>
              <a:rPr lang="cs-CZ" sz="2500" dirty="0" smtClean="0"/>
              <a:t>                                             (sochy, okrasný kámen),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</a:t>
            </a:r>
            <a:r>
              <a:rPr lang="cs-CZ" sz="2500" dirty="0" smtClean="0">
                <a:hlinkClick r:id="rId5"/>
              </a:rPr>
              <a:t>rula</a:t>
            </a:r>
            <a:endParaRPr lang="cs-CZ" sz="2500" dirty="0" smtClean="0"/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                </a:t>
            </a:r>
            <a:r>
              <a:rPr lang="cs-CZ" sz="2500" i="1" dirty="0" smtClean="0"/>
              <a:t>Hlava Afrodity                                               </a:t>
            </a:r>
          </a:p>
          <a:p>
            <a:pPr marL="0" indent="0">
              <a:buNone/>
            </a:pPr>
            <a:r>
              <a:rPr lang="cs-CZ" sz="2500" i="1" dirty="0"/>
              <a:t> </a:t>
            </a:r>
            <a:r>
              <a:rPr lang="cs-CZ" sz="2500" i="1" dirty="0" smtClean="0"/>
              <a:t>                                                               (z mramoru)</a:t>
            </a:r>
          </a:p>
          <a:p>
            <a:pPr marL="0" indent="0">
              <a:buNone/>
            </a:pPr>
            <a:endParaRPr lang="cs-CZ" sz="2500" i="1" dirty="0"/>
          </a:p>
          <a:p>
            <a:pPr marL="0" indent="0">
              <a:buNone/>
            </a:pPr>
            <a:r>
              <a:rPr lang="cs-CZ" sz="2500" i="1" dirty="0" smtClean="0"/>
              <a:t>                                                Parthenón v Athénách</a:t>
            </a:r>
          </a:p>
          <a:p>
            <a:pPr marL="0" indent="0">
              <a:buNone/>
            </a:pPr>
            <a:r>
              <a:rPr lang="cs-CZ" sz="2500" i="1" dirty="0"/>
              <a:t> </a:t>
            </a:r>
            <a:r>
              <a:rPr lang="cs-CZ" sz="2500" i="1" dirty="0" smtClean="0"/>
              <a:t>                                               (z mramoru)</a:t>
            </a:r>
          </a:p>
          <a:p>
            <a:pPr marL="0" indent="0">
              <a:buNone/>
            </a:pPr>
            <a:endParaRPr lang="cs-CZ" sz="2500" i="1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4221088"/>
            <a:ext cx="3000332" cy="21962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455431"/>
            <a:ext cx="2223120" cy="2982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2843808" y="3062211"/>
            <a:ext cx="64807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479196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blipFill>
            <a:blip r:embed="rId2"/>
            <a:tile tx="0" ty="0" sx="100000" sy="100000" flip="none" algn="tl"/>
          </a:blip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Horniny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blipFill>
            <a:blip r:embed="rId3"/>
            <a:tile tx="0" ty="0" sx="100000" sy="100000" flip="none" algn="tl"/>
          </a:blip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Odpovězte na otázky:</a:t>
            </a:r>
          </a:p>
          <a:p>
            <a:pPr marL="0" indent="0">
              <a:buNone/>
            </a:pPr>
            <a:endParaRPr lang="cs-CZ" sz="2500" b="1" dirty="0" smtClean="0"/>
          </a:p>
          <a:p>
            <a:pPr marL="0" indent="0">
              <a:buNone/>
            </a:pPr>
            <a:r>
              <a:rPr lang="cs-CZ" sz="2500" dirty="0" smtClean="0"/>
              <a:t>Jak dělíme horniny podle jejich vzniku?</a:t>
            </a:r>
          </a:p>
          <a:p>
            <a:pPr marL="0" indent="0">
              <a:buNone/>
            </a:pPr>
            <a:r>
              <a:rPr lang="cs-CZ" sz="2500" dirty="0" smtClean="0"/>
              <a:t>Máme v naší zemi sopky?</a:t>
            </a:r>
          </a:p>
          <a:p>
            <a:pPr marL="0" indent="0">
              <a:buNone/>
            </a:pPr>
            <a:r>
              <a:rPr lang="cs-CZ" sz="2500" dirty="0" smtClean="0"/>
              <a:t>Co je to skalní město?</a:t>
            </a:r>
          </a:p>
          <a:p>
            <a:pPr marL="0" indent="0">
              <a:buNone/>
            </a:pPr>
            <a:r>
              <a:rPr lang="cs-CZ" sz="2500" dirty="0" smtClean="0"/>
              <a:t>Kde se u nás vzaly usazené horniny, když tu není moře ani oceán?</a:t>
            </a:r>
          </a:p>
          <a:p>
            <a:pPr marL="0" indent="0">
              <a:buNone/>
            </a:pPr>
            <a:r>
              <a:rPr lang="cs-CZ" sz="2500" dirty="0" smtClean="0"/>
              <a:t>Na co se používá vápno a cement?</a:t>
            </a:r>
          </a:p>
          <a:p>
            <a:pPr marL="0" indent="0">
              <a:buNone/>
            </a:pPr>
            <a:r>
              <a:rPr lang="cs-CZ" sz="2500" dirty="0" smtClean="0"/>
              <a:t>V jaké hornině vznikají krápníkové jeskyně?</a:t>
            </a:r>
          </a:p>
        </p:txBody>
      </p:sp>
    </p:spTree>
    <p:extLst>
      <p:ext uri="{BB962C8B-B14F-4D97-AF65-F5344CB8AC3E}">
        <p14:creationId xmlns:p14="http://schemas.microsoft.com/office/powerpoint/2010/main" val="290479196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300" dirty="0">
                <a:solidFill>
                  <a:prstClr val="black"/>
                </a:solidFill>
              </a:rPr>
              <a:t>Mgr. Renáta Jehličková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 smtClean="0">
                <a:solidFill>
                  <a:prstClr val="black"/>
                </a:solidFill>
              </a:rPr>
              <a:t>1. dubna </a:t>
            </a:r>
            <a:r>
              <a:rPr lang="cs-CZ" sz="2300" dirty="0">
                <a:solidFill>
                  <a:prstClr val="black"/>
                </a:solidFill>
              </a:rPr>
              <a:t>2012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>
                <a:solidFill>
                  <a:prstClr val="black"/>
                </a:solidFill>
              </a:rPr>
              <a:t>Určeno pro </a:t>
            </a:r>
            <a:r>
              <a:rPr lang="cs-CZ" sz="2300" dirty="0" smtClean="0">
                <a:solidFill>
                  <a:prstClr val="black"/>
                </a:solidFill>
              </a:rPr>
              <a:t>4.ročník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352928" cy="452596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300" b="1" u="sng" dirty="0" smtClean="0">
                <a:solidFill>
                  <a:prstClr val="black"/>
                </a:solidFill>
              </a:rPr>
              <a:t>ANOTACE</a:t>
            </a:r>
            <a:endParaRPr lang="cs-CZ" sz="2300" b="1" u="sng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b="1" u="sng" dirty="0">
                <a:solidFill>
                  <a:prstClr val="black"/>
                </a:solidFill>
              </a:rPr>
              <a:t>Výklad</a:t>
            </a:r>
          </a:p>
          <a:p>
            <a:pPr lvl="0">
              <a:buFontTx/>
              <a:buChar char="-"/>
            </a:pPr>
            <a:r>
              <a:rPr lang="cs-CZ" sz="2300" dirty="0" smtClean="0">
                <a:solidFill>
                  <a:prstClr val="black"/>
                </a:solidFill>
              </a:rPr>
              <a:t>Výklad pojmu </a:t>
            </a:r>
            <a:r>
              <a:rPr lang="cs-CZ" sz="2300" i="1" dirty="0" smtClean="0">
                <a:solidFill>
                  <a:prstClr val="black"/>
                </a:solidFill>
              </a:rPr>
              <a:t>litosféra </a:t>
            </a:r>
            <a:r>
              <a:rPr lang="cs-CZ" sz="2300" dirty="0" smtClean="0">
                <a:solidFill>
                  <a:prstClr val="black"/>
                </a:solidFill>
              </a:rPr>
              <a:t>a obrázek průřezu Zemí</a:t>
            </a:r>
            <a:endParaRPr lang="cs-CZ" sz="2300" i="1" dirty="0" smtClean="0">
              <a:solidFill>
                <a:prstClr val="black"/>
              </a:solidFill>
            </a:endParaRPr>
          </a:p>
          <a:p>
            <a:pPr lvl="0">
              <a:buFontTx/>
              <a:buChar char="-"/>
            </a:pPr>
            <a:r>
              <a:rPr lang="cs-CZ" sz="2300" dirty="0" smtClean="0">
                <a:solidFill>
                  <a:prstClr val="black"/>
                </a:solidFill>
              </a:rPr>
              <a:t>Charakteristika tří druhů hornin podle způsobu jejich vzniku</a:t>
            </a:r>
          </a:p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 </a:t>
            </a:r>
            <a:r>
              <a:rPr lang="cs-CZ" sz="2300" dirty="0" smtClean="0">
                <a:solidFill>
                  <a:prstClr val="black"/>
                </a:solidFill>
              </a:rPr>
              <a:t>    (horniny vyvřelé, usazené a přeměněné)</a:t>
            </a:r>
          </a:p>
          <a:p>
            <a:pPr lvl="0">
              <a:buFontTx/>
              <a:buChar char="-"/>
            </a:pPr>
            <a:r>
              <a:rPr lang="cs-CZ" sz="2300" dirty="0" smtClean="0">
                <a:solidFill>
                  <a:prstClr val="black"/>
                </a:solidFill>
              </a:rPr>
              <a:t>Příklady jednotlivých typů hornin a jejich využití</a:t>
            </a: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b="1" u="sng" dirty="0" smtClean="0">
                <a:solidFill>
                  <a:prstClr val="black"/>
                </a:solidFill>
              </a:rPr>
              <a:t>Praktické činnosti</a:t>
            </a:r>
            <a:r>
              <a:rPr lang="cs-CZ" sz="2300" dirty="0">
                <a:solidFill>
                  <a:prstClr val="black"/>
                </a:solidFill>
              </a:rPr>
              <a:t> </a:t>
            </a:r>
            <a:r>
              <a:rPr lang="cs-CZ" sz="2300" dirty="0" smtClean="0">
                <a:solidFill>
                  <a:prstClr val="black"/>
                </a:solidFill>
              </a:rPr>
              <a:t>– odpovědi na otázky jako kontrola zapamatování</a:t>
            </a:r>
          </a:p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 </a:t>
            </a:r>
            <a:r>
              <a:rPr lang="cs-CZ" sz="2300" dirty="0" smtClean="0">
                <a:solidFill>
                  <a:prstClr val="black"/>
                </a:solidFill>
              </a:rPr>
              <a:t>                                   si učiva</a:t>
            </a:r>
            <a:endParaRPr lang="cs-CZ" sz="23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0158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Obrázky a webové stránky z internetu na hypertextových odkazech.</a:t>
            </a:r>
          </a:p>
          <a:p>
            <a:pPr marL="0" indent="0">
              <a:buNone/>
            </a:pPr>
            <a:r>
              <a:rPr lang="cs-CZ" sz="1800" dirty="0" smtClean="0"/>
              <a:t>Prezentace obsahuje animace.</a:t>
            </a:r>
          </a:p>
          <a:p>
            <a:pPr marL="0" indent="0">
              <a:buNone/>
            </a:pPr>
            <a:r>
              <a:rPr lang="cs-CZ" sz="1800" dirty="0" smtClean="0"/>
              <a:t>Výukový materiál doplňující učebnici:</a:t>
            </a:r>
          </a:p>
          <a:p>
            <a:pPr marL="0" indent="0">
              <a:buNone/>
            </a:pPr>
            <a:r>
              <a:rPr lang="cs-CZ" sz="1800" dirty="0" smtClean="0"/>
              <a:t>Dančák, Martin, Mgr., PhD.: </a:t>
            </a:r>
            <a:r>
              <a:rPr lang="cs-CZ" sz="1800" i="1" dirty="0" smtClean="0"/>
              <a:t>Rozmanitost přírody</a:t>
            </a:r>
            <a:r>
              <a:rPr lang="cs-CZ" sz="1800" dirty="0" smtClean="0"/>
              <a:t>: </a:t>
            </a:r>
            <a:r>
              <a:rPr lang="cs-CZ" sz="1800" i="1" dirty="0" smtClean="0"/>
              <a:t>Člověk a jeho svět</a:t>
            </a:r>
            <a:r>
              <a:rPr lang="cs-CZ" sz="1800" dirty="0" smtClean="0"/>
              <a:t>. Učebnice pro 4.a 5. ročník základní školy. </a:t>
            </a:r>
            <a:r>
              <a:rPr lang="cs-CZ" sz="1800" dirty="0" err="1" smtClean="0"/>
              <a:t>Prodos</a:t>
            </a:r>
            <a:r>
              <a:rPr lang="cs-CZ" sz="1800" dirty="0" smtClean="0"/>
              <a:t> spol. s. r. o., pedagogické nakladatelství. Kollárovo nám. 7, 722 00 Olomouc, 2010. Modrá řada učebnic. ISBN 978-80-7230-227-7</a:t>
            </a:r>
          </a:p>
          <a:p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upload.wikimedia.org/wikipedia/commons/thumb/0/0e/Pr%C5%AF%C5%99ez_Zem%C3%AD.png/300px-Pr%C5%AF%C5%99ez_Zem%C3%AD.png</a:t>
            </a:r>
            <a:endParaRPr lang="cs-CZ" sz="1800" dirty="0" smtClean="0"/>
          </a:p>
          <a:p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upload.wikimedia.org/wikipedia/commons/thumb/f/ff/Panska_skala.jpg/120px-Panska_skala.jpg</a:t>
            </a:r>
            <a:endParaRPr lang="cs-CZ" sz="1800" dirty="0" smtClean="0"/>
          </a:p>
          <a:p>
            <a:r>
              <a:rPr lang="cs-CZ" sz="1800" dirty="0">
                <a:hlinkClick r:id="rId4"/>
              </a:rPr>
              <a:t>http://upload.wikimedia.org/wikipedia/commons/thumb/b/b0/P%C3%ADskovcov%C3%BD_%C3%BAtvar.JPG/220px-P%C3%ADskovcov%C3%BD_%</a:t>
            </a:r>
            <a:r>
              <a:rPr lang="cs-CZ" sz="1800" dirty="0" smtClean="0">
                <a:hlinkClick r:id="rId4"/>
              </a:rPr>
              <a:t>C3%BAtvar.JPG</a:t>
            </a:r>
            <a:endParaRPr lang="cs-CZ" sz="1800" dirty="0" smtClean="0"/>
          </a:p>
          <a:p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upload.wikimedia.org/wikipedia/commons/thumb/c/ce/2006_01_21_Ath%C3%A8nes_Parth%C3%A9non.JPG/120px-2006_01_21_Ath%C3%A8nes_Parth%C3%A9non.JPG</a:t>
            </a:r>
            <a:endParaRPr lang="cs-CZ" sz="1800" dirty="0" smtClean="0"/>
          </a:p>
          <a:p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upload.wikimedia.org/wikipedia/commons/thumb/f/f3/Capitoline_Aphrodite_Louvre_Ma_571.jpg/120px-Capitoline_Aphrodite_Louvre_Ma_571.jpg</a:t>
            </a: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val="3198811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555</Words>
  <Application>Microsoft Office PowerPoint</Application>
  <PresentationFormat>Předvádění na obrazovce (4:3)</PresentationFormat>
  <Paragraphs>105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Neživá příroda – horniny</vt:lpstr>
      <vt:lpstr>Prezentace aplikace PowerPoint</vt:lpstr>
      <vt:lpstr>Horniny</vt:lpstr>
      <vt:lpstr>Horniny</vt:lpstr>
      <vt:lpstr>Horniny</vt:lpstr>
      <vt:lpstr>Horniny</vt:lpstr>
      <vt:lpstr>Horniny</vt:lpstr>
      <vt:lpstr>Mgr. Renáta Jehličková 1. dubna 2012 Určeno pro 4.ročník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Neživá příroda – horniny a nerosty</dc:title>
  <dc:creator>Renata Jehličková</dc:creator>
  <cp:lastModifiedBy>Renata Jehličková</cp:lastModifiedBy>
  <cp:revision>45</cp:revision>
  <dcterms:created xsi:type="dcterms:W3CDTF">2012-04-01T00:39:55Z</dcterms:created>
  <dcterms:modified xsi:type="dcterms:W3CDTF">2012-06-28T20:37:05Z</dcterms:modified>
</cp:coreProperties>
</file>