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7" r:id="rId10"/>
    <p:sldId id="268" r:id="rId11"/>
    <p:sldId id="269" r:id="rId12"/>
    <p:sldId id="270" r:id="rId13"/>
    <p:sldId id="264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1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3214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50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224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31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4969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888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7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3746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1318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8324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442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C6F77F-4343-497F-A28E-55815B6C271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A75F9-8DAE-43E5-9528-F412A3D5A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2951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BDab%C3%AD_vlas" TargetMode="External"/><Relationship Id="rId2" Type="http://schemas.openxmlformats.org/officeDocument/2006/relationships/hyperlink" Target="http://cs.wikipedia.org/wiki/%C5%98as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V%C3%BDtrusn%C3%A9_rostlin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lavu%C5%88_vidla%C4%8Dka" TargetMode="External"/><Relationship Id="rId2" Type="http://schemas.openxmlformats.org/officeDocument/2006/relationships/hyperlink" Target="http://cs.wikipedia.org/wiki/M%C4%9B%C5%99%C3%ADk_%C4%8De%C5%99it%C3%B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pra%C4%8F_samec" TargetMode="External"/><Relationship Id="rId2" Type="http://schemas.openxmlformats.org/officeDocument/2006/relationships/hyperlink" Target="http://cs.wikipedia.org/wiki/P%C5%99esli%C4%8Dka_roln%C3%A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s.wikipedia.org/wiki/Semenn%C3%A9_rostliny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Buk_lesn%C3%AD" TargetMode="External"/><Relationship Id="rId2" Type="http://schemas.openxmlformats.org/officeDocument/2006/relationships/hyperlink" Target="http://cs.wikipedia.org/wiki/Jedle_b%C4%9Blokor%C3%A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opretina_b%C3%ADl%C3%A1" TargetMode="External"/><Relationship Id="rId2" Type="http://schemas.openxmlformats.org/officeDocument/2006/relationships/hyperlink" Target="http://cs.wikipedia.org/wiki/Prvosenka_jarn%C3%A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R%C3%A1kos_obecn%C3%BD" TargetMode="External"/><Relationship Id="rId2" Type="http://schemas.openxmlformats.org/officeDocument/2006/relationships/hyperlink" Target="http://cs.wikipedia.org/wiki/Sn%C4%9B%C5%BEenka_podsn%C4%9B%C5%BEn%C3%ADk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0/0a/Abies_alba_Slovakia.jpg/200px-Abies_alba_Slovakia.jpg" TargetMode="External"/><Relationship Id="rId13" Type="http://schemas.openxmlformats.org/officeDocument/2006/relationships/hyperlink" Target="http://upload.wikimedia.org/wikipedia/commons/thumb/e/ec/Phragmites_australis_Schilfrohr.jpg/258px-Phragmites_australis_Schilfrohr.jpg" TargetMode="External"/><Relationship Id="rId3" Type="http://schemas.openxmlformats.org/officeDocument/2006/relationships/hyperlink" Target="http://upload.wikimedia.org/wikipedia/commons/thumb/8/86/Plagiomnium_undulatum_p7250027.jpg/250px-Plagiomnium_undulatum_p7250027.jpg" TargetMode="External"/><Relationship Id="rId7" Type="http://schemas.openxmlformats.org/officeDocument/2006/relationships/hyperlink" Target="http://upload.wikimedia.org/wikipedia/commons/thumb/c/cb/Viscum_album_fruit.jpg/258px-Viscum_album_fruit.jpg" TargetMode="External"/><Relationship Id="rId12" Type="http://schemas.openxmlformats.org/officeDocument/2006/relationships/hyperlink" Target="http://upload.wikimedia.org/wikipedia/commons/thumb/2/23/Galanthus_nivalis.jpg/255px-Galanthus_nivalis.jpg" TargetMode="External"/><Relationship Id="rId2" Type="http://schemas.openxmlformats.org/officeDocument/2006/relationships/hyperlink" Target="http://upload.wikimedia.org/wikipedia/commons/thumb/c/c1/Cladophora.JPG/250px-Cladophor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6/60/Dryopteris_filix-mas_-_K%C3%B6hler%E2%80%93s_Medizinal-Pflanzen-202.jpg/250px-Dryopteris_filix-mas_-_K%C3%B6hler%E2%80%93s_Medizinal-Pflanzen-202.jpg" TargetMode="External"/><Relationship Id="rId11" Type="http://schemas.openxmlformats.org/officeDocument/2006/relationships/hyperlink" Target="http://upload.wikimedia.org/wikipedia/commons/thumb/b/bd/Leucanthemum_vulgare_Kaldari.jpg/120px-Leucanthemum_vulgare_Kaldari.jpg" TargetMode="External"/><Relationship Id="rId5" Type="http://schemas.openxmlformats.org/officeDocument/2006/relationships/hyperlink" Target="http://upload.wikimedia.org/wikipedia/commons/thumb/6/60/Equisetum-arvense-vegetative.JPG/258px-Equisetum-arvense-vegetative.JPG" TargetMode="External"/><Relationship Id="rId10" Type="http://schemas.openxmlformats.org/officeDocument/2006/relationships/hyperlink" Target="http://upload.wikimedia.org/wikipedia/commons/thumb/3/31/Primula_veris_0x.JPG/250px-Primula_veris_0x.JPG" TargetMode="External"/><Relationship Id="rId4" Type="http://schemas.openxmlformats.org/officeDocument/2006/relationships/hyperlink" Target="http://upload.wikimedia.org/wikipedia/commons/thumb/1/1d/Lycopodium_clavatum_151207.jpg/258px-Lycopodium_clavatum_151207.jpg" TargetMode="External"/><Relationship Id="rId9" Type="http://schemas.openxmlformats.org/officeDocument/2006/relationships/hyperlink" Target="http://upload.wikimedia.org/wikipedia/commons/thumb/b/b1/Buchenwald_1.jpg/258px-Buchenwald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4896" cy="1470025"/>
          </a:xfrm>
        </p:spPr>
        <p:txBody>
          <a:bodyPr/>
          <a:lstStyle/>
          <a:p>
            <a:r>
              <a:rPr lang="cs-CZ" dirty="0"/>
              <a:t>Ž</a:t>
            </a:r>
            <a:r>
              <a:rPr lang="cs-CZ" dirty="0" smtClean="0"/>
              <a:t>ivá příroda – rostliny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2132856"/>
            <a:ext cx="7632848" cy="4392488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Název:  VY_32_INOVACE_10_B_08_ŽIVÁ PŘÍRODA-ROSTLINY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Téma:  ROZMANITOST PŘÍRODY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579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3035111"/>
              </p:ext>
            </p:extLst>
          </p:nvPr>
        </p:nvGraphicFramePr>
        <p:xfrm>
          <a:off x="1187624" y="1268760"/>
          <a:ext cx="6834212" cy="47430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6.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května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IV.B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Rozmanitost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Živá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příroda – rostliny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rostliny, nižší, vyšší, výtrusné, semenné, řasy, výtrusy, mechorosty, plavuně, přesličky, kapradiny, měřík čeřitý, plavuň vidlačka, přeslička rolní, kapraď samec, jedle bělokorá, buk lesní, prvosenka jarní, kopretina bílá, sněženka podsněžník, rákos obecný, orobinec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921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b="1" u="sng" dirty="0" smtClean="0"/>
              <a:t>Rostliny</a:t>
            </a:r>
          </a:p>
          <a:p>
            <a:pPr>
              <a:buFontTx/>
              <a:buChar char="-"/>
            </a:pPr>
            <a:r>
              <a:rPr lang="cs-CZ" sz="2500" dirty="0" smtClean="0"/>
              <a:t>udávají podobu přírodě (u nás – louky a lesy, zelená barva)</a:t>
            </a:r>
          </a:p>
          <a:p>
            <a:pPr>
              <a:buFontTx/>
              <a:buChar char="-"/>
            </a:pPr>
            <a:r>
              <a:rPr lang="cs-CZ" sz="2500" dirty="0" smtClean="0"/>
              <a:t>vznikly v pravěkých oceánech (původně malé o jednoduché, později se přemístily i na pevninu)</a:t>
            </a:r>
          </a:p>
          <a:p>
            <a:pPr>
              <a:buFontTx/>
              <a:buChar char="-"/>
            </a:pPr>
            <a:r>
              <a:rPr lang="cs-CZ" sz="2500" dirty="0"/>
              <a:t>buňky zelených rostlin obsahují chlorofyl (zelené barvivo)</a:t>
            </a:r>
          </a:p>
          <a:p>
            <a:pPr marL="0" indent="0">
              <a:buNone/>
            </a:pPr>
            <a:r>
              <a:rPr lang="cs-CZ" sz="2500" dirty="0"/>
              <a:t>                                  fotosyntéza</a:t>
            </a:r>
          </a:p>
          <a:p>
            <a:pPr>
              <a:buFontTx/>
              <a:buChar char="-"/>
            </a:pPr>
            <a:r>
              <a:rPr lang="cs-CZ" sz="2500" dirty="0" smtClean="0"/>
              <a:t>rostliny </a:t>
            </a:r>
            <a:r>
              <a:rPr lang="cs-CZ" sz="2500" dirty="0"/>
              <a:t>jsou schopné neustále růst ( i v dospělosti), </a:t>
            </a:r>
            <a:endParaRPr lang="cs-CZ" sz="2500" dirty="0" smtClean="0"/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ale </a:t>
            </a:r>
            <a:r>
              <a:rPr lang="cs-CZ" sz="2500" dirty="0"/>
              <a:t>nedokáží se pohybovat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                                                  nižší</a:t>
            </a:r>
          </a:p>
          <a:p>
            <a:pPr marL="0" indent="0">
              <a:buNone/>
            </a:pPr>
            <a:r>
              <a:rPr lang="cs-CZ" sz="2500" dirty="0" smtClean="0"/>
              <a:t>ROSTLINY                                                                       výtrusné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vyšší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                                       semenné</a:t>
            </a:r>
          </a:p>
          <a:p>
            <a:pPr marL="0" indent="0">
              <a:buNone/>
            </a:pPr>
            <a:endParaRPr lang="cs-CZ" sz="2500" dirty="0" smtClean="0"/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1643122" y="4961678"/>
            <a:ext cx="2088232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643122" y="5321831"/>
            <a:ext cx="2088232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4572000" y="5357835"/>
            <a:ext cx="1872208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572000" y="5788003"/>
            <a:ext cx="1872208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683568" y="3284984"/>
            <a:ext cx="187220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53427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Nižší rostliny – </a:t>
            </a:r>
            <a:r>
              <a:rPr lang="cs-CZ" sz="2500" b="1" dirty="0" smtClean="0">
                <a:hlinkClick r:id="rId2"/>
              </a:rPr>
              <a:t>řasy</a:t>
            </a:r>
            <a:r>
              <a:rPr lang="cs-CZ" sz="2500" b="1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/>
              <a:t>nejjednodušší a nejmenší rostlinné organismy</a:t>
            </a:r>
          </a:p>
          <a:p>
            <a:pPr marL="0" indent="0">
              <a:buNone/>
            </a:pPr>
            <a:r>
              <a:rPr lang="cs-CZ" sz="2500" b="1" i="1" dirty="0"/>
              <a:t> </a:t>
            </a:r>
            <a:r>
              <a:rPr lang="cs-CZ" sz="2500" b="1" i="1" dirty="0" smtClean="0"/>
              <a:t>    </a:t>
            </a:r>
            <a:r>
              <a:rPr lang="cs-CZ" sz="2500" dirty="0" smtClean="0"/>
              <a:t>(často jen z jedné buňky – mikroskopické)</a:t>
            </a:r>
          </a:p>
          <a:p>
            <a:pPr>
              <a:buFontTx/>
              <a:buChar char="-"/>
            </a:pPr>
            <a:r>
              <a:rPr lang="cs-CZ" sz="2500" dirty="0" smtClean="0"/>
              <a:t>jen některé řasy tvoří větší těla – stélky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(největší řasy – chaluhy             v mořích, i více desítek metrů)</a:t>
            </a:r>
          </a:p>
          <a:p>
            <a:pPr>
              <a:buFontTx/>
              <a:buChar char="-"/>
            </a:pPr>
            <a:r>
              <a:rPr lang="cs-CZ" sz="2500" dirty="0" smtClean="0"/>
              <a:t>žijí ve vodě nebo ve vlhku, nesnášejí sucho</a:t>
            </a:r>
          </a:p>
          <a:p>
            <a:pPr>
              <a:buFontTx/>
              <a:buChar char="-"/>
            </a:pPr>
            <a:r>
              <a:rPr lang="cs-CZ" sz="2500" dirty="0" smtClean="0"/>
              <a:t>většina řas se nepohybuje, jen některé mají bičíky</a:t>
            </a:r>
          </a:p>
          <a:p>
            <a:pPr>
              <a:buFontTx/>
              <a:buChar char="-"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dirty="0" smtClean="0"/>
              <a:t>                                   </a:t>
            </a:r>
            <a:r>
              <a:rPr lang="cs-CZ" sz="2500" i="1" dirty="0" smtClean="0">
                <a:hlinkClick r:id="rId3"/>
              </a:rPr>
              <a:t>žabí vlas               </a:t>
            </a:r>
            <a:endParaRPr lang="cs-CZ" sz="2500" i="1" dirty="0" smtClean="0"/>
          </a:p>
          <a:p>
            <a:pPr marL="0" indent="0">
              <a:buNone/>
            </a:pPr>
            <a:r>
              <a:rPr lang="cs-CZ" sz="2500" i="1" dirty="0" smtClean="0"/>
              <a:t>                                  (na kamenech v potocích, řekách, </a:t>
            </a:r>
          </a:p>
          <a:p>
            <a:pPr marL="0" indent="0">
              <a:buNone/>
            </a:pPr>
            <a:r>
              <a:rPr lang="cs-CZ" sz="2500" i="1" dirty="0"/>
              <a:t> </a:t>
            </a:r>
            <a:r>
              <a:rPr lang="cs-CZ" sz="2500" i="1" dirty="0" smtClean="0"/>
              <a:t>                                  rybnících aj.,</a:t>
            </a:r>
          </a:p>
          <a:p>
            <a:pPr marL="0" indent="0">
              <a:buNone/>
            </a:pPr>
            <a:r>
              <a:rPr lang="cs-CZ" sz="2500" i="1" dirty="0"/>
              <a:t> </a:t>
            </a:r>
            <a:r>
              <a:rPr lang="cs-CZ" sz="2500" i="1" dirty="0" smtClean="0"/>
              <a:t>                                  často i v akváriích – tvoří husté porosty)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707904" y="3140968"/>
            <a:ext cx="79208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80" y="4238624"/>
            <a:ext cx="1942696" cy="2335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4560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Vyšší rostliny – </a:t>
            </a:r>
            <a:r>
              <a:rPr lang="cs-CZ" sz="2500" b="1" dirty="0" smtClean="0">
                <a:hlinkClick r:id="rId2"/>
              </a:rPr>
              <a:t>výtrusné</a:t>
            </a:r>
            <a:r>
              <a:rPr lang="cs-CZ" sz="2500" b="1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/>
              <a:t>složitější a dokonalejší než řasy (všechny jsou mnohobuněčné)</a:t>
            </a:r>
          </a:p>
          <a:p>
            <a:pPr>
              <a:buFontTx/>
              <a:buChar char="-"/>
            </a:pPr>
            <a:r>
              <a:rPr lang="cs-CZ" sz="2500" dirty="0" smtClean="0"/>
              <a:t>tělo rozdělené na orgány (mají kořen, stonek, listy, avšak </a:t>
            </a:r>
          </a:p>
          <a:p>
            <a:pPr marL="0" indent="0">
              <a:buNone/>
            </a:pPr>
            <a:r>
              <a:rPr lang="cs-CZ" sz="2500" dirty="0" smtClean="0"/>
              <a:t>                                                    květy a plody chybí!)</a:t>
            </a:r>
          </a:p>
          <a:p>
            <a:pPr>
              <a:buFontTx/>
              <a:buChar char="-"/>
            </a:pPr>
            <a:r>
              <a:rPr lang="cs-CZ" sz="2500" dirty="0" smtClean="0"/>
              <a:t>rozmnožují se výtrusy (jednobuněčná tělíska – ve zvláštních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orgánech, nejčastěji na listech)                po uvolnění z rostliny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výtrus klíčí              prvoklíček                dospělá rostlina</a:t>
            </a:r>
          </a:p>
          <a:p>
            <a:pPr>
              <a:buFontTx/>
              <a:buChar char="-"/>
            </a:pPr>
            <a:r>
              <a:rPr lang="cs-CZ" sz="2500" dirty="0" smtClean="0"/>
              <a:t>převážně suchozemské, ale mají rády vlhko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(některé žijí i ve sladkých vodách)</a:t>
            </a:r>
          </a:p>
          <a:p>
            <a:pPr>
              <a:buFontTx/>
              <a:buChar char="-"/>
            </a:pPr>
            <a:r>
              <a:rPr lang="cs-CZ" sz="2500" dirty="0" smtClean="0"/>
              <a:t>u nás pouze výtrusné byliny, v tropech a subtropech i dřeviny</a:t>
            </a:r>
          </a:p>
          <a:p>
            <a:pPr>
              <a:buFontTx/>
              <a:buChar char="-"/>
            </a:pPr>
            <a:r>
              <a:rPr lang="cs-CZ" sz="2500" dirty="0" smtClean="0"/>
              <a:t>mechorosty, plavuně, přesličky, kapradiny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644008" y="3603419"/>
            <a:ext cx="100811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123728" y="4077072"/>
            <a:ext cx="79208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427984" y="4077072"/>
            <a:ext cx="93610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24560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dirty="0" smtClean="0">
                <a:hlinkClick r:id="rId2"/>
              </a:rPr>
              <a:t>Měřík čeřitý </a:t>
            </a:r>
            <a:r>
              <a:rPr lang="cs-CZ" sz="2500" dirty="0" smtClean="0"/>
              <a:t>(mechorost)</a:t>
            </a:r>
          </a:p>
          <a:p>
            <a:pPr>
              <a:buFontTx/>
              <a:buChar char="-"/>
            </a:pPr>
            <a:r>
              <a:rPr lang="cs-CZ" sz="2500" dirty="0" smtClean="0"/>
              <a:t>na mokrých loukách</a:t>
            </a:r>
          </a:p>
          <a:p>
            <a:pPr>
              <a:buFontTx/>
              <a:buChar char="-"/>
            </a:pPr>
            <a:r>
              <a:rPr lang="cs-CZ" sz="2500" dirty="0" smtClean="0"/>
              <a:t>na vrcholku rostliny – tobolka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(na stopce           štět)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v tobolce se tvoří výtrusy</a:t>
            </a:r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dirty="0" smtClean="0">
                <a:hlinkClick r:id="rId3"/>
              </a:rPr>
              <a:t>Plavuň vidlačka </a:t>
            </a:r>
            <a:r>
              <a:rPr lang="cs-CZ" sz="2500" dirty="0" smtClean="0"/>
              <a:t>(plavuně)</a:t>
            </a:r>
          </a:p>
          <a:p>
            <a:pPr>
              <a:buFontTx/>
              <a:buChar char="-"/>
            </a:pPr>
            <a:r>
              <a:rPr lang="cs-CZ" sz="2500" dirty="0" smtClean="0"/>
              <a:t>drobná, plazivá bylina</a:t>
            </a:r>
          </a:p>
          <a:p>
            <a:pPr>
              <a:buFontTx/>
              <a:buChar char="-"/>
            </a:pPr>
            <a:r>
              <a:rPr lang="cs-CZ" sz="2500" dirty="0" smtClean="0"/>
              <a:t>výtrusy se tvoří v klasech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vyrůstají po 2 až 3 na větvích</a:t>
            </a:r>
          </a:p>
          <a:p>
            <a:pPr>
              <a:buFontTx/>
              <a:buChar char="-"/>
            </a:pPr>
            <a:r>
              <a:rPr lang="cs-CZ" sz="2500" dirty="0" smtClean="0"/>
              <a:t>světlé lesy, lyžařské svahy</a:t>
            </a:r>
          </a:p>
          <a:p>
            <a:pPr>
              <a:buFontTx/>
              <a:buChar char="-"/>
            </a:pPr>
            <a:r>
              <a:rPr lang="cs-CZ" sz="2500" dirty="0" smtClean="0"/>
              <a:t>v pravěku tvořily lesy (stromy)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683568" y="3140968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051720" y="2689154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683568" y="5437271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203" y="3933056"/>
            <a:ext cx="2330203" cy="2637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054" y="1103241"/>
            <a:ext cx="2016366" cy="2685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4560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dirty="0" smtClean="0">
                <a:hlinkClick r:id="rId2"/>
              </a:rPr>
              <a:t>Přeslička rolní </a:t>
            </a:r>
            <a:r>
              <a:rPr lang="cs-CZ" sz="2500" dirty="0" smtClean="0"/>
              <a:t>(přesličky)</a:t>
            </a:r>
          </a:p>
          <a:p>
            <a:pPr>
              <a:buFontTx/>
              <a:buChar char="-"/>
            </a:pPr>
            <a:r>
              <a:rPr lang="cs-CZ" sz="2500" dirty="0" smtClean="0"/>
              <a:t>má zakrnělé listy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(jen rozvětvená lodyha s listy)</a:t>
            </a:r>
          </a:p>
          <a:p>
            <a:pPr>
              <a:buFontTx/>
              <a:buChar char="-"/>
            </a:pPr>
            <a:r>
              <a:rPr lang="cs-CZ" sz="2500" dirty="0" smtClean="0"/>
              <a:t>na vrcholech lodyh výtrusné klasy</a:t>
            </a:r>
          </a:p>
          <a:p>
            <a:pPr marL="0" indent="0">
              <a:buNone/>
            </a:pPr>
            <a:r>
              <a:rPr lang="cs-CZ" sz="2500" dirty="0" smtClean="0"/>
              <a:t>-    2 typy lodyh (jarní – hnědá, s výtrusným klasem,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ta poté usychá a vyroste letní – zelená)</a:t>
            </a:r>
            <a:endParaRPr lang="cs-CZ" sz="2500" dirty="0"/>
          </a:p>
          <a:p>
            <a:pPr marL="0" indent="0">
              <a:buNone/>
            </a:pPr>
            <a:r>
              <a:rPr lang="cs-CZ" sz="2500" dirty="0" smtClean="0">
                <a:hlinkClick r:id="rId3"/>
              </a:rPr>
              <a:t>Kapraď samec </a:t>
            </a:r>
            <a:r>
              <a:rPr lang="cs-CZ" sz="2500" dirty="0" smtClean="0"/>
              <a:t>(kapradiny)</a:t>
            </a:r>
          </a:p>
          <a:p>
            <a:pPr>
              <a:buFontTx/>
              <a:buChar char="-"/>
            </a:pPr>
            <a:r>
              <a:rPr lang="cs-CZ" sz="2500" dirty="0" smtClean="0"/>
              <a:t>velké, tmavě zelené listy v růžicích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(rašící listy má stočené do spirály)</a:t>
            </a:r>
          </a:p>
          <a:p>
            <a:pPr>
              <a:buFontTx/>
              <a:buChar char="-"/>
            </a:pPr>
            <a:r>
              <a:rPr lang="cs-CZ" sz="2500" dirty="0" smtClean="0"/>
              <a:t>na spodní straně listů – hnědavé kupky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v nich výtrusy</a:t>
            </a:r>
          </a:p>
          <a:p>
            <a:pPr marL="0" indent="0">
              <a:buNone/>
            </a:pPr>
            <a:r>
              <a:rPr lang="cs-CZ" sz="2500" dirty="0" smtClean="0"/>
              <a:t>-   vlhké smíšené lesy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16380"/>
            <a:ext cx="2808312" cy="179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166" y="3425867"/>
            <a:ext cx="238125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683568" y="5877272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24560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Vyšší rostliny – </a:t>
            </a:r>
            <a:r>
              <a:rPr lang="cs-CZ" sz="2500" b="1" dirty="0" smtClean="0">
                <a:hlinkClick r:id="rId2"/>
              </a:rPr>
              <a:t>semenné</a:t>
            </a:r>
            <a:r>
              <a:rPr lang="cs-CZ" sz="2500" b="1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/>
              <a:t>nejdokonalejší a nejsložitější rostliny</a:t>
            </a:r>
          </a:p>
          <a:p>
            <a:pPr>
              <a:buFontTx/>
              <a:buChar char="-"/>
            </a:pPr>
            <a:r>
              <a:rPr lang="cs-CZ" sz="2500" dirty="0" smtClean="0"/>
              <a:t>vytvářejí semena (slouží k rozmnožování)</a:t>
            </a:r>
          </a:p>
          <a:p>
            <a:pPr>
              <a:buFontTx/>
              <a:buChar char="-"/>
            </a:pPr>
            <a:r>
              <a:rPr lang="cs-CZ" sz="2500" dirty="0" smtClean="0"/>
              <a:t>tělo tvořeno orgány: kořen, stonek, listy + květy, plody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semeno = malá rostlinka, uzavřená v obalu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(zárodek             chráněn obalem semena)</a:t>
            </a:r>
          </a:p>
          <a:p>
            <a:pPr>
              <a:buFontTx/>
              <a:buChar char="-"/>
            </a:pPr>
            <a:r>
              <a:rPr lang="cs-CZ" sz="2500" dirty="0" smtClean="0"/>
              <a:t>rostou téměř všude na Zemi</a:t>
            </a:r>
          </a:p>
          <a:p>
            <a:pPr>
              <a:buFontTx/>
              <a:buChar char="-"/>
            </a:pPr>
            <a:r>
              <a:rPr lang="cs-CZ" sz="2500" dirty="0" smtClean="0"/>
              <a:t>některé jsou zvláštní (parazitické           např. jmelí – na stromech</a:t>
            </a:r>
          </a:p>
          <a:p>
            <a:pPr marL="0" indent="0">
              <a:buNone/>
            </a:pPr>
            <a:r>
              <a:rPr lang="cs-CZ" sz="2500" dirty="0" smtClean="0"/>
              <a:t>                                            </a:t>
            </a:r>
            <a:r>
              <a:rPr lang="cs-CZ" sz="2500" dirty="0" err="1" smtClean="0"/>
              <a:t>raflézie</a:t>
            </a:r>
            <a:r>
              <a:rPr lang="cs-CZ" sz="2500" dirty="0" smtClean="0"/>
              <a:t> z Bornea – má jen květ a plod)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                                        </a:t>
            </a:r>
            <a:r>
              <a:rPr lang="cs-CZ" sz="2500" i="1" dirty="0" smtClean="0"/>
              <a:t>jmelí bílé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683568" y="3140968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483768" y="3600534"/>
            <a:ext cx="79208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890402" y="4509120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82" y="4725144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2487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dirty="0" smtClean="0">
                <a:hlinkClick r:id="rId2"/>
              </a:rPr>
              <a:t>Jedle bělokorá</a:t>
            </a:r>
            <a:endParaRPr lang="cs-CZ" sz="2500" dirty="0" smtClean="0"/>
          </a:p>
          <a:p>
            <a:pPr>
              <a:buFontTx/>
              <a:buChar char="-"/>
            </a:pPr>
            <a:r>
              <a:rPr lang="cs-CZ" sz="2500" dirty="0" smtClean="0"/>
              <a:t>má jehlice (jehličnan)</a:t>
            </a:r>
          </a:p>
          <a:p>
            <a:pPr>
              <a:buFontTx/>
              <a:buChar char="-"/>
            </a:pPr>
            <a:r>
              <a:rPr lang="cs-CZ" sz="2500" dirty="0" smtClean="0"/>
              <a:t>výška až 60 m</a:t>
            </a:r>
          </a:p>
          <a:p>
            <a:pPr>
              <a:buFontTx/>
              <a:buChar char="-"/>
            </a:pPr>
            <a:r>
              <a:rPr lang="cs-CZ" sz="2500" dirty="0" smtClean="0"/>
              <a:t>podhorské a horské lesy</a:t>
            </a:r>
          </a:p>
          <a:p>
            <a:pPr>
              <a:buFontTx/>
              <a:buChar char="-"/>
            </a:pPr>
            <a:r>
              <a:rPr lang="cs-CZ" sz="2500" dirty="0" smtClean="0"/>
              <a:t>kůra hladká a šedá</a:t>
            </a:r>
          </a:p>
          <a:p>
            <a:pPr>
              <a:buFontTx/>
              <a:buChar char="-"/>
            </a:pPr>
            <a:r>
              <a:rPr lang="cs-CZ" sz="2500" dirty="0" smtClean="0"/>
              <a:t>tvoří šišky (nemá květy)</a:t>
            </a:r>
          </a:p>
          <a:p>
            <a:pPr>
              <a:buFontTx/>
              <a:buChar char="-"/>
            </a:pPr>
            <a:r>
              <a:rPr lang="cs-CZ" sz="2500" dirty="0" smtClean="0"/>
              <a:t>další: smrk, borovice, modřín</a:t>
            </a:r>
          </a:p>
          <a:p>
            <a:pPr marL="0" indent="0">
              <a:buNone/>
            </a:pPr>
            <a:r>
              <a:rPr lang="cs-CZ" sz="2500" dirty="0" smtClean="0">
                <a:hlinkClick r:id="rId3"/>
              </a:rPr>
              <a:t>Buk lesní</a:t>
            </a:r>
            <a:endParaRPr lang="cs-CZ" sz="2500" dirty="0" smtClean="0"/>
          </a:p>
          <a:p>
            <a:pPr>
              <a:buFontTx/>
              <a:buChar char="-"/>
            </a:pPr>
            <a:r>
              <a:rPr lang="cs-CZ" sz="2500" dirty="0" smtClean="0"/>
              <a:t>opadavý (listnatý strom)</a:t>
            </a:r>
          </a:p>
          <a:p>
            <a:pPr>
              <a:buFontTx/>
              <a:buChar char="-"/>
            </a:pPr>
            <a:r>
              <a:rPr lang="cs-CZ" sz="2500" dirty="0" smtClean="0"/>
              <a:t>podhorské a horské oblasti (bučiny)</a:t>
            </a:r>
          </a:p>
          <a:p>
            <a:pPr>
              <a:buFontTx/>
              <a:buChar char="-"/>
            </a:pPr>
            <a:r>
              <a:rPr lang="cs-CZ" sz="2500" dirty="0" smtClean="0"/>
              <a:t>kvete          plody (nažky v bukvicích)</a:t>
            </a:r>
          </a:p>
          <a:p>
            <a:pPr>
              <a:buFontTx/>
              <a:buChar char="-"/>
            </a:pPr>
            <a:r>
              <a:rPr lang="cs-CZ" sz="2500" dirty="0" smtClean="0"/>
              <a:t>dřevo světlé, tvrdé, kůra hladká a šedá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426185" y="5821143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823" y="3501008"/>
            <a:ext cx="2134766" cy="2846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121746"/>
            <a:ext cx="2049016" cy="2955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2487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dirty="0" smtClean="0">
                <a:hlinkClick r:id="rId2"/>
              </a:rPr>
              <a:t>Prvosenka jarní</a:t>
            </a:r>
            <a:endParaRPr lang="cs-CZ" sz="2500" dirty="0" smtClean="0"/>
          </a:p>
          <a:p>
            <a:pPr>
              <a:buFontTx/>
              <a:buChar char="-"/>
            </a:pPr>
            <a:r>
              <a:rPr lang="cs-CZ" sz="2500" dirty="0" smtClean="0"/>
              <a:t>známá pod názvem </a:t>
            </a:r>
            <a:r>
              <a:rPr lang="cs-CZ" sz="2500" i="1" dirty="0" smtClean="0"/>
              <a:t>petrklíč</a:t>
            </a:r>
          </a:p>
          <a:p>
            <a:pPr>
              <a:buFontTx/>
              <a:buChar char="-"/>
            </a:pPr>
            <a:r>
              <a:rPr lang="cs-CZ" sz="2500" dirty="0" smtClean="0"/>
              <a:t>vytrvalá bylina (10 – 30 cm)</a:t>
            </a:r>
          </a:p>
          <a:p>
            <a:pPr>
              <a:buFontTx/>
              <a:buChar char="-"/>
            </a:pPr>
            <a:r>
              <a:rPr lang="cs-CZ" sz="2500" dirty="0" smtClean="0"/>
              <a:t>kvete brzy na jaře (sytě žluté květy)</a:t>
            </a:r>
          </a:p>
          <a:p>
            <a:pPr>
              <a:buFontTx/>
              <a:buChar char="-"/>
            </a:pPr>
            <a:r>
              <a:rPr lang="cs-CZ" sz="2500" dirty="0"/>
              <a:t>l</a:t>
            </a:r>
            <a:r>
              <a:rPr lang="cs-CZ" sz="2500" dirty="0" smtClean="0"/>
              <a:t>isty v přízemní růžici (stvol)</a:t>
            </a:r>
          </a:p>
          <a:p>
            <a:pPr>
              <a:buFontTx/>
              <a:buChar char="-"/>
            </a:pPr>
            <a:r>
              <a:rPr lang="cs-CZ" sz="2500" dirty="0"/>
              <a:t>p</a:t>
            </a:r>
            <a:r>
              <a:rPr lang="cs-CZ" sz="2500" dirty="0" smtClean="0"/>
              <a:t>od zemí silný oddenek</a:t>
            </a:r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dirty="0" smtClean="0">
                <a:hlinkClick r:id="rId3"/>
              </a:rPr>
              <a:t>Kopretina bílá</a:t>
            </a:r>
            <a:endParaRPr lang="cs-CZ" sz="2500" dirty="0" smtClean="0"/>
          </a:p>
          <a:p>
            <a:pPr>
              <a:buFontTx/>
              <a:buChar char="-"/>
            </a:pPr>
            <a:r>
              <a:rPr lang="cs-CZ" sz="2500" dirty="0" smtClean="0"/>
              <a:t>vytrvalá bylina (až 60 cm)</a:t>
            </a:r>
          </a:p>
          <a:p>
            <a:pPr>
              <a:buFontTx/>
              <a:buChar char="-"/>
            </a:pPr>
            <a:r>
              <a:rPr lang="cs-CZ" sz="2500" dirty="0" smtClean="0"/>
              <a:t>zdánlivě má 1 velký květ,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ale je to soubor květů (květenství)</a:t>
            </a:r>
          </a:p>
          <a:p>
            <a:pPr marL="0" indent="0">
              <a:buNone/>
            </a:pPr>
            <a:r>
              <a:rPr lang="cs-CZ" sz="2500" dirty="0" smtClean="0"/>
              <a:t>-   lodyha, pod zemí oddenek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67927"/>
            <a:ext cx="2238104" cy="2981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334873"/>
            <a:ext cx="2955994" cy="211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2487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dirty="0" smtClean="0">
                <a:hlinkClick r:id="rId2"/>
              </a:rPr>
              <a:t>Sněženka podsněžník</a:t>
            </a:r>
            <a:endParaRPr lang="cs-CZ" sz="2500" dirty="0" smtClean="0"/>
          </a:p>
          <a:p>
            <a:pPr>
              <a:buFontTx/>
              <a:buChar char="-"/>
            </a:pPr>
            <a:r>
              <a:rPr lang="cs-CZ" sz="2500" dirty="0" smtClean="0"/>
              <a:t>kvete brzy na jaře (bíle)</a:t>
            </a:r>
          </a:p>
          <a:p>
            <a:pPr>
              <a:buFontTx/>
              <a:buChar char="-"/>
            </a:pPr>
            <a:r>
              <a:rPr lang="cs-CZ" sz="2500" dirty="0" smtClean="0"/>
              <a:t>listy vyrůstají z podzemní cibule</a:t>
            </a:r>
          </a:p>
          <a:p>
            <a:pPr>
              <a:buFontTx/>
              <a:buChar char="-"/>
            </a:pPr>
            <a:r>
              <a:rPr lang="cs-CZ" sz="2500" dirty="0" smtClean="0"/>
              <a:t>je vzácná          chráněná rostlina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>
                <a:hlinkClick r:id="rId3"/>
              </a:rPr>
              <a:t>Rákos obecný</a:t>
            </a:r>
            <a:endParaRPr lang="cs-CZ" sz="2500" dirty="0" smtClean="0"/>
          </a:p>
          <a:p>
            <a:pPr>
              <a:buFontTx/>
              <a:buChar char="-"/>
            </a:pPr>
            <a:r>
              <a:rPr lang="cs-CZ" sz="2500" dirty="0" smtClean="0"/>
              <a:t>patří mezi trávy (až 3 m)</a:t>
            </a:r>
          </a:p>
          <a:p>
            <a:pPr>
              <a:buFontTx/>
              <a:buChar char="-"/>
            </a:pPr>
            <a:r>
              <a:rPr lang="cs-CZ" sz="2500" dirty="0" smtClean="0"/>
              <a:t>roste na mokřadech a na březích rybníků</a:t>
            </a:r>
          </a:p>
          <a:p>
            <a:pPr>
              <a:buFontTx/>
              <a:buChar char="-"/>
            </a:pPr>
            <a:r>
              <a:rPr lang="cs-CZ" sz="2500" dirty="0" smtClean="0"/>
              <a:t>má stéblo (dutý, článkovaný stonek s kolénky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lodyha)</a:t>
            </a:r>
          </a:p>
          <a:p>
            <a:pPr>
              <a:buFontTx/>
              <a:buChar char="-"/>
            </a:pPr>
            <a:r>
              <a:rPr lang="cs-CZ" sz="2500" dirty="0" smtClean="0"/>
              <a:t>často se plete s orobincem (doutník)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ten však nepatří mezi trávy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871700" y="2689154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123728" y="5433077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1196753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796" y="3585750"/>
            <a:ext cx="219858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>
            <a:off x="683568" y="6333954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62487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3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Živá příroda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Kde a kdy se rostliny vyvinuly? Jak se zdokonalovala jejich stavba?</a:t>
            </a:r>
          </a:p>
          <a:p>
            <a:pPr marL="0" indent="0">
              <a:buNone/>
            </a:pPr>
            <a:r>
              <a:rPr lang="cs-CZ" sz="2500" dirty="0" smtClean="0"/>
              <a:t>Co označujeme jako nižší rostliny a proč?</a:t>
            </a:r>
          </a:p>
          <a:p>
            <a:pPr marL="0" indent="0">
              <a:buNone/>
            </a:pPr>
            <a:r>
              <a:rPr lang="cs-CZ" sz="2500" dirty="0" smtClean="0"/>
              <a:t>Jak dělíme vyšší rostliny?</a:t>
            </a:r>
          </a:p>
          <a:p>
            <a:pPr marL="0" indent="0">
              <a:buNone/>
            </a:pPr>
            <a:r>
              <a:rPr lang="cs-CZ" sz="2500" dirty="0" smtClean="0"/>
              <a:t>Co obsahují jenom buňky rostlin?</a:t>
            </a:r>
          </a:p>
          <a:p>
            <a:pPr marL="0" indent="0">
              <a:buNone/>
            </a:pPr>
            <a:r>
              <a:rPr lang="cs-CZ" sz="2500" dirty="0" smtClean="0"/>
              <a:t>Co potřebují všechny rostliny nezbytně k životu?</a:t>
            </a:r>
          </a:p>
          <a:p>
            <a:pPr marL="0" indent="0">
              <a:buNone/>
            </a:pPr>
            <a:r>
              <a:rPr lang="cs-CZ" sz="2500" dirty="0" smtClean="0"/>
              <a:t>Jak vypadají řasy? Co všechno o nich víte?</a:t>
            </a:r>
          </a:p>
          <a:p>
            <a:pPr marL="0" indent="0">
              <a:buNone/>
            </a:pPr>
            <a:r>
              <a:rPr lang="cs-CZ" sz="2500" dirty="0" smtClean="0"/>
              <a:t>Podle čeho dostaly název výtrusné rostliny? Které znáš?</a:t>
            </a:r>
          </a:p>
          <a:p>
            <a:pPr marL="0" indent="0">
              <a:buNone/>
            </a:pPr>
            <a:r>
              <a:rPr lang="cs-CZ" sz="2500" dirty="0" smtClean="0"/>
              <a:t>Jak se liší semenné rostliny od výtrusných?</a:t>
            </a:r>
          </a:p>
          <a:p>
            <a:pPr marL="0" indent="0">
              <a:buNone/>
            </a:pPr>
            <a:r>
              <a:rPr lang="cs-CZ" sz="2500" dirty="0" smtClean="0"/>
              <a:t>Kde se vytvářejí semena?</a:t>
            </a:r>
          </a:p>
          <a:p>
            <a:pPr marL="0" indent="0">
              <a:buNone/>
            </a:pPr>
            <a:r>
              <a:rPr lang="cs-CZ" sz="2500" dirty="0" smtClean="0"/>
              <a:t>Které semenné rostliny znáte? Kde všude se vyskytují?</a:t>
            </a:r>
          </a:p>
        </p:txBody>
      </p:sp>
    </p:spTree>
    <p:extLst>
      <p:ext uri="{BB962C8B-B14F-4D97-AF65-F5344CB8AC3E}">
        <p14:creationId xmlns:p14="http://schemas.microsoft.com/office/powerpoint/2010/main" val="12218555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6</a:t>
            </a:r>
            <a:r>
              <a:rPr lang="cs-CZ" sz="2300" dirty="0" smtClean="0">
                <a:solidFill>
                  <a:prstClr val="black"/>
                </a:solidFill>
              </a:rPr>
              <a:t>. dubna </a:t>
            </a:r>
            <a:r>
              <a:rPr lang="cs-CZ" sz="2300" dirty="0">
                <a:solidFill>
                  <a:prstClr val="black"/>
                </a:solidFill>
              </a:rPr>
              <a:t>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4.ročník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352928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Charakteristika obecných vlastností rostlin a jejich rozdělení 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Popis jednotlivých druhů rostlin jako zástupců skupin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(seznámení i s obrázky jednotlivých rostlin)</a:t>
            </a: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činnosti</a:t>
            </a: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– odpovědi na otázky jako kontrola zapamatování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   si učiva</a:t>
            </a:r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766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/>
              <a:t>Dančák, Martin, Mgr., PhD.: Rozmanitost přírody: Člověk a jeho svět. Učebnice pro 4.a 5. ročník základní školy. </a:t>
            </a:r>
            <a:r>
              <a:rPr lang="cs-CZ" sz="2300" dirty="0" err="1"/>
              <a:t>Prodos</a:t>
            </a:r>
            <a:r>
              <a:rPr lang="cs-CZ" sz="2300" dirty="0"/>
              <a:t> spol. s. r. o., pedagogické nakladatelství. Kollárovo nám. 7, 722 00 Olomouc, 2010. Modrá řada učebnic. ISBN </a:t>
            </a:r>
            <a:r>
              <a:rPr lang="cs-CZ" sz="2300" dirty="0" smtClean="0"/>
              <a:t>978-80-7230-227-7</a:t>
            </a:r>
          </a:p>
          <a:p>
            <a:r>
              <a:rPr lang="cs-CZ" sz="2300" dirty="0">
                <a:hlinkClick r:id="rId2"/>
              </a:rPr>
              <a:t>http://</a:t>
            </a:r>
            <a:r>
              <a:rPr lang="cs-CZ" sz="2300" dirty="0" smtClean="0">
                <a:hlinkClick r:id="rId2"/>
              </a:rPr>
              <a:t>upload.wikimedia.org/wikipedia/commons/thumb/c/c1/Cladophora.JPG/250px-Cladophora.JPG</a:t>
            </a:r>
            <a:endParaRPr lang="cs-CZ" sz="2300" dirty="0" smtClean="0"/>
          </a:p>
          <a:p>
            <a:r>
              <a:rPr lang="cs-CZ" sz="2300" dirty="0">
                <a:hlinkClick r:id="rId3"/>
              </a:rPr>
              <a:t>http://</a:t>
            </a:r>
            <a:r>
              <a:rPr lang="cs-CZ" sz="2300" dirty="0" smtClean="0">
                <a:hlinkClick r:id="rId3"/>
              </a:rPr>
              <a:t>upload.wikimedia.org/wikipedia/commons/thumb/8/86/Plagiomnium_undulatum_p7250027.jpg/250px-Plagiomnium_undulatum_p7250027.jpg</a:t>
            </a:r>
            <a:endParaRPr lang="cs-CZ" sz="2300" dirty="0" smtClean="0"/>
          </a:p>
          <a:p>
            <a:r>
              <a:rPr lang="cs-CZ" sz="2300" dirty="0">
                <a:hlinkClick r:id="rId4"/>
              </a:rPr>
              <a:t>http://</a:t>
            </a:r>
            <a:r>
              <a:rPr lang="cs-CZ" sz="2300" dirty="0" smtClean="0">
                <a:hlinkClick r:id="rId4"/>
              </a:rPr>
              <a:t>upload.wikimedia.org/wikipedia/commons/thumb/1/1d/Lycopodium_clavatum_151207.jpg/258px-Lycopodium_clavatum_151207.jpg</a:t>
            </a:r>
            <a:endParaRPr lang="cs-CZ" sz="2300" dirty="0" smtClean="0"/>
          </a:p>
          <a:p>
            <a:r>
              <a:rPr lang="cs-CZ" sz="2300" dirty="0">
                <a:hlinkClick r:id="rId5"/>
              </a:rPr>
              <a:t>http://</a:t>
            </a:r>
            <a:r>
              <a:rPr lang="cs-CZ" sz="2300" dirty="0" smtClean="0">
                <a:hlinkClick r:id="rId5"/>
              </a:rPr>
              <a:t>upload.wikimedia.org/wikipedia/commons/thumb/6/60/Equisetum-arvense-vegetative.JPG/258px-Equisetum-arvense-vegetative.JPG</a:t>
            </a:r>
            <a:endParaRPr lang="cs-CZ" sz="2300" dirty="0" smtClean="0"/>
          </a:p>
          <a:p>
            <a:r>
              <a:rPr lang="cs-CZ" sz="2300" dirty="0">
                <a:hlinkClick r:id="rId6"/>
              </a:rPr>
              <a:t>http://upload.wikimedia.org/wikipedia/commons/thumb/6/60/Dryopteris_filix-mas_-_K%C3%B6hler%E2%80%93s_Medizinal-Pflanzen-202.jpg/250px-Dryopteris_filix-mas_-_</a:t>
            </a:r>
            <a:r>
              <a:rPr lang="cs-CZ" sz="2300" dirty="0" smtClean="0">
                <a:hlinkClick r:id="rId6"/>
              </a:rPr>
              <a:t>K%C3%B6hler%E2%80%93s_Medizinal-Pflanzen-202.jpg</a:t>
            </a:r>
            <a:endParaRPr lang="cs-CZ" sz="2300" dirty="0" smtClean="0"/>
          </a:p>
          <a:p>
            <a:r>
              <a:rPr lang="cs-CZ" sz="2300" dirty="0">
                <a:hlinkClick r:id="rId7"/>
              </a:rPr>
              <a:t>http://</a:t>
            </a:r>
            <a:r>
              <a:rPr lang="cs-CZ" sz="2300" dirty="0" smtClean="0">
                <a:hlinkClick r:id="rId7"/>
              </a:rPr>
              <a:t>upload.wikimedia.org/wikipedia/commons/thumb/c/cb/Viscum_album_fruit.jpg/258px-Viscum_album_fruit.jpg</a:t>
            </a:r>
            <a:endParaRPr lang="cs-CZ" sz="2300" dirty="0" smtClean="0"/>
          </a:p>
          <a:p>
            <a:r>
              <a:rPr lang="cs-CZ" sz="2300" dirty="0">
                <a:hlinkClick r:id="rId8"/>
              </a:rPr>
              <a:t>http://</a:t>
            </a:r>
            <a:r>
              <a:rPr lang="cs-CZ" sz="2300" dirty="0" smtClean="0">
                <a:hlinkClick r:id="rId8"/>
              </a:rPr>
              <a:t>upload.wikimedia.org/wikipedia/commons/thumb/0/0a/Abies_alba_Slovakia.jpg/200px-Abies_alba_Slovakia.jpg</a:t>
            </a:r>
            <a:endParaRPr lang="cs-CZ" sz="2300" dirty="0" smtClean="0"/>
          </a:p>
          <a:p>
            <a:r>
              <a:rPr lang="cs-CZ" sz="2300" dirty="0" smtClean="0">
                <a:hlinkClick r:id="rId9"/>
              </a:rPr>
              <a:t>http</a:t>
            </a:r>
            <a:r>
              <a:rPr lang="cs-CZ" sz="2300" dirty="0">
                <a:hlinkClick r:id="rId9"/>
              </a:rPr>
              <a:t>://</a:t>
            </a:r>
            <a:r>
              <a:rPr lang="cs-CZ" sz="2300" dirty="0" smtClean="0">
                <a:hlinkClick r:id="rId9"/>
              </a:rPr>
              <a:t>upload.wikimedia.org/wikipedia/commons/thumb/b/b1/Buchenwald_1.jpg/258px-Buchenwald_1.jpg</a:t>
            </a:r>
            <a:endParaRPr lang="cs-CZ" sz="2300" dirty="0" smtClean="0"/>
          </a:p>
          <a:p>
            <a:r>
              <a:rPr lang="cs-CZ" sz="2300" dirty="0">
                <a:hlinkClick r:id="rId10"/>
              </a:rPr>
              <a:t>http://</a:t>
            </a:r>
            <a:r>
              <a:rPr lang="cs-CZ" sz="2300" dirty="0" smtClean="0">
                <a:hlinkClick r:id="rId10"/>
              </a:rPr>
              <a:t>upload.wikimedia.org/wikipedia/commons/thumb/3/31/Primula_veris_0x.JPG/250px-Primula_veris_0x.JPG</a:t>
            </a:r>
            <a:endParaRPr lang="cs-CZ" sz="2300" dirty="0" smtClean="0"/>
          </a:p>
          <a:p>
            <a:r>
              <a:rPr lang="cs-CZ" sz="2300" dirty="0">
                <a:hlinkClick r:id="rId11"/>
              </a:rPr>
              <a:t>http://</a:t>
            </a:r>
            <a:r>
              <a:rPr lang="cs-CZ" sz="2300" dirty="0" smtClean="0">
                <a:hlinkClick r:id="rId11"/>
              </a:rPr>
              <a:t>upload.wikimedia.org/wikipedia/commons/thumb/b/bd/Leucanthemum_vulgare_Kaldari.jpg/120px-Leucanthemum_vulgare_Kaldari.jpg</a:t>
            </a:r>
            <a:endParaRPr lang="cs-CZ" sz="2300" dirty="0" smtClean="0"/>
          </a:p>
          <a:p>
            <a:r>
              <a:rPr lang="cs-CZ" sz="2300" dirty="0">
                <a:hlinkClick r:id="rId12"/>
              </a:rPr>
              <a:t>http://</a:t>
            </a:r>
            <a:r>
              <a:rPr lang="cs-CZ" sz="2300" dirty="0" smtClean="0">
                <a:hlinkClick r:id="rId12"/>
              </a:rPr>
              <a:t>upload.wikimedia.org/wikipedia/commons/thumb/2/23/Galanthus_nivalis.jpg/255px-Galanthus_nivalis.jpg</a:t>
            </a:r>
            <a:endParaRPr lang="cs-CZ" sz="2300" dirty="0" smtClean="0"/>
          </a:p>
          <a:p>
            <a:r>
              <a:rPr lang="cs-CZ" sz="2300" dirty="0">
                <a:hlinkClick r:id="rId13"/>
              </a:rPr>
              <a:t>http://</a:t>
            </a:r>
            <a:r>
              <a:rPr lang="cs-CZ" sz="2300" dirty="0" smtClean="0">
                <a:hlinkClick r:id="rId13"/>
              </a:rPr>
              <a:t>upload.wikimedia.org/wikipedia/commons/thumb/e/ec/Phragmites_australis_Schilfrohr.jpg/258px-Phragmites_australis_Schilfrohr.jpg</a:t>
            </a: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137779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1055</Words>
  <Application>Microsoft Office PowerPoint</Application>
  <PresentationFormat>Předvádění na obrazovce (4:3)</PresentationFormat>
  <Paragraphs>200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Živá příroda – rostliny</vt:lpstr>
      <vt:lpstr>Prezentace aplikace PowerPoint</vt:lpstr>
      <vt:lpstr>Živá příroda - rostliny</vt:lpstr>
      <vt:lpstr>Živá příroda - rostliny</vt:lpstr>
      <vt:lpstr>Živá příroda - rostliny</vt:lpstr>
      <vt:lpstr>Živá příroda - rostliny</vt:lpstr>
      <vt:lpstr>Živá příroda - rostliny</vt:lpstr>
      <vt:lpstr>Živá příroda - rostliny</vt:lpstr>
      <vt:lpstr>Živá příroda - rostliny</vt:lpstr>
      <vt:lpstr>Živá příroda - rostliny</vt:lpstr>
      <vt:lpstr>Živá příroda - rostliny</vt:lpstr>
      <vt:lpstr>Živá příroda - rostliny</vt:lpstr>
      <vt:lpstr>Mgr. Renáta Jehličková 6. dubna 2012 Určeno pro 4.ročník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Živá příroda – rostliny</dc:title>
  <dc:creator>Renata Jehličková</dc:creator>
  <cp:lastModifiedBy>Renata Jehličková</cp:lastModifiedBy>
  <cp:revision>60</cp:revision>
  <dcterms:created xsi:type="dcterms:W3CDTF">2012-04-06T23:29:24Z</dcterms:created>
  <dcterms:modified xsi:type="dcterms:W3CDTF">2012-06-28T20:33:46Z</dcterms:modified>
</cp:coreProperties>
</file>