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7" r:id="rId5"/>
    <p:sldId id="266" r:id="rId6"/>
    <p:sldId id="265" r:id="rId7"/>
    <p:sldId id="268" r:id="rId8"/>
    <p:sldId id="269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6A388"/>
    <a:srgbClr val="8342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477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882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849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117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861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392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530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199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588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386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99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0FEBEF-D1B7-48DD-8F38-7834041EC50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E63702-5772-4CB8-A600-51A540816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0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oub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mr%C5%BE_ku%C5%BEelovit%C3%BD" TargetMode="External"/><Relationship Id="rId2" Type="http://schemas.openxmlformats.org/officeDocument/2006/relationships/hyperlink" Target="http://cs.wikipedia.org/wiki/Pl%C3%ADse%C5%88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Bedla_vysok%C3%A1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%C5%99ib_hn%C4%9Bd%C3%BD" TargetMode="External"/><Relationship Id="rId7" Type="http://schemas.openxmlformats.org/officeDocument/2006/relationships/image" Target="../media/image7.png"/><Relationship Id="rId2" Type="http://schemas.openxmlformats.org/officeDocument/2006/relationships/hyperlink" Target="http://cs.wikipedia.org/wiki/Muchom%C5%AFrka_%C4%8Derven%C3%A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://cs.wikipedia.org/wiki/P%C3%BDchavka_obecn%C3%A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utohl%C3%A1vka_sob%C3%AD" TargetMode="External"/><Relationship Id="rId2" Type="http://schemas.openxmlformats.org/officeDocument/2006/relationships/hyperlink" Target="http://cs.wikipedia.org/wiki/Li%C5%A1ejn%C3%ADk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2/Cladonia_rangiferina.jpeg/258px-Cladonia_rangiferina.jpeg" TargetMode="External"/><Relationship Id="rId3" Type="http://schemas.openxmlformats.org/officeDocument/2006/relationships/hyperlink" Target="http://upload.wikimedia.org/wikipedia/commons/thumb/8/82/Morchella_conica_1_beentree.jpg/250px-Morchella_conica_1_beentree.jpg" TargetMode="External"/><Relationship Id="rId7" Type="http://schemas.openxmlformats.org/officeDocument/2006/relationships/hyperlink" Target="http://upload.wikimedia.org/wikipedia/commons/thumb/3/35/Single_lycoperdon_perlatum.jpg/258px-Single_lycoperdon_perlatum.jpg" TargetMode="External"/><Relationship Id="rId2" Type="http://schemas.openxmlformats.org/officeDocument/2006/relationships/hyperlink" Target="http://t0.gstatic.com/images?q=tbn:ANd9GcQdBfgpHOXZFh5uuys2bI1PpNkitK7oA6eFYjk4dexJsRTtpA8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8/H%C5%99ib_hn%C4%9Bd%C3%BD_1.jpg/250px-H%C5%99ib_hn%C4%9Bd%C3%BD_1.jpg" TargetMode="External"/><Relationship Id="rId5" Type="http://schemas.openxmlformats.org/officeDocument/2006/relationships/hyperlink" Target="http://upload.wikimedia.org/wikipedia/commons/thumb/3/32/Amanita_muscaria_3_vliegenzwammen_op_rij.jpg/258px-Amanita_muscaria_3_vliegenzwammen_op_rij.jpg" TargetMode="External"/><Relationship Id="rId4" Type="http://schemas.openxmlformats.org/officeDocument/2006/relationships/hyperlink" Target="http://upload.wikimedia.org/wikipedia/commons/thumb/8/8c/Parasol-1.jpg/295px-Parasol-1.jpg" TargetMode="External"/><Relationship Id="rId9" Type="http://schemas.openxmlformats.org/officeDocument/2006/relationships/hyperlink" Target="http://upload.wikimedia.org/wikipedia/commons/thumb/a/af/20070818-0001-strolling_reindeer.jpg/220px-20070818-0001-strolling_reinde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64896" cy="1470025"/>
          </a:xfrm>
        </p:spPr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ivá příroda – houby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132856"/>
            <a:ext cx="7632848" cy="4392488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VY_32_INOVACE_10_B_09_ŽIVÁ PŘÍRODA-HOUBY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ROZMANITOST PŘÍRODY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957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0657574"/>
              </p:ext>
            </p:extLst>
          </p:nvPr>
        </p:nvGraphicFramePr>
        <p:xfrm>
          <a:off x="1187624" y="1268760"/>
          <a:ext cx="6834212" cy="47430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7.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příroda – houby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houby, nepravé, pravé, nižší, vyšší, jedlé, jedovaté, podhoubí, plodnice, klobouk, třeň, kvasinky, plíseň, kropidlovec, smrž kuželovitý, bedla vysoká, muchomůrka červená, hřib hnědý, pýchavka obecná, lišejníky, dutohlávka sobí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250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834235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houby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rgbClr val="B6A388"/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u="sng" dirty="0" smtClean="0">
                <a:hlinkClick r:id="rId2"/>
              </a:rPr>
              <a:t>Houby</a:t>
            </a:r>
            <a:endParaRPr lang="cs-CZ" sz="2500" b="1" u="sng" dirty="0" smtClean="0"/>
          </a:p>
          <a:p>
            <a:pPr>
              <a:buFontTx/>
              <a:buChar char="-"/>
            </a:pPr>
            <a:r>
              <a:rPr lang="cs-CZ" sz="2500" dirty="0" smtClean="0"/>
              <a:t>samostatná skupina živých organismů</a:t>
            </a:r>
          </a:p>
          <a:p>
            <a:pPr>
              <a:buFontTx/>
              <a:buChar char="-"/>
            </a:pPr>
            <a:r>
              <a:rPr lang="cs-CZ" sz="2500" dirty="0" smtClean="0"/>
              <a:t>suchozemské, ale některé žijí i ve vodě</a:t>
            </a:r>
          </a:p>
          <a:p>
            <a:pPr>
              <a:buFontTx/>
              <a:buChar char="-"/>
            </a:pPr>
            <a:r>
              <a:rPr lang="cs-CZ" sz="2500" dirty="0" smtClean="0"/>
              <a:t>vlhké prostředí</a:t>
            </a:r>
          </a:p>
          <a:p>
            <a:pPr>
              <a:buFontTx/>
              <a:buChar char="-"/>
            </a:pPr>
            <a:r>
              <a:rPr lang="cs-CZ" sz="2500" dirty="0" smtClean="0"/>
              <a:t>sbíráme plodnice hub (část houby sloužící k rozmnožování)</a:t>
            </a:r>
          </a:p>
          <a:p>
            <a:pPr>
              <a:buFontTx/>
              <a:buChar char="-"/>
            </a:pPr>
            <a:r>
              <a:rPr lang="cs-CZ" sz="2500" dirty="0" smtClean="0"/>
              <a:t>podhoubí (ukryté pod zemí)</a:t>
            </a:r>
          </a:p>
          <a:p>
            <a:pPr>
              <a:buFontTx/>
              <a:buChar char="-"/>
            </a:pPr>
            <a:r>
              <a:rPr lang="cs-CZ" sz="2500" dirty="0" smtClean="0"/>
              <a:t>mnoho hub tvořeno 1 buňkou (např. kvasinky)</a:t>
            </a:r>
          </a:p>
          <a:p>
            <a:pPr>
              <a:buFontTx/>
              <a:buChar char="-"/>
            </a:pPr>
            <a:r>
              <a:rPr lang="cs-CZ" sz="2500" dirty="0" smtClean="0"/>
              <a:t>rozmnožování hub – pomocí výtrusů, ale i rozpadem podhoubí</a:t>
            </a:r>
          </a:p>
          <a:p>
            <a:pPr>
              <a:buFontTx/>
              <a:buChar char="-"/>
            </a:pPr>
            <a:r>
              <a:rPr lang="cs-CZ" sz="2500" dirty="0" smtClean="0"/>
              <a:t>nejsou schopné fotosyntézy</a:t>
            </a:r>
          </a:p>
          <a:p>
            <a:pPr>
              <a:buFontTx/>
              <a:buChar char="-"/>
            </a:pPr>
            <a:r>
              <a:rPr lang="cs-CZ" sz="2500" dirty="0" smtClean="0"/>
              <a:t>mají v přírodě velký význam (napomáhají rozkladu odumřelých těl, obohacují půdu humusem)</a:t>
            </a:r>
          </a:p>
          <a:p>
            <a:pPr>
              <a:buFontTx/>
              <a:buChar char="-"/>
            </a:pPr>
            <a:r>
              <a:rPr lang="cs-CZ" sz="2500" dirty="0" smtClean="0"/>
              <a:t>z hub se vyrábí léky i potraviny (některé jsou však jedovaté)</a:t>
            </a:r>
          </a:p>
        </p:txBody>
      </p:sp>
    </p:spTree>
    <p:extLst>
      <p:ext uri="{BB962C8B-B14F-4D97-AF65-F5344CB8AC3E}">
        <p14:creationId xmlns:p14="http://schemas.microsoft.com/office/powerpoint/2010/main" val="37418347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834235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houby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rgbClr val="B6A388"/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                                           </a:t>
            </a:r>
            <a:r>
              <a:rPr lang="cs-CZ" sz="2500" b="1" dirty="0" smtClean="0"/>
              <a:t>nepravé</a:t>
            </a:r>
          </a:p>
          <a:p>
            <a:pPr marL="0" indent="0">
              <a:buNone/>
            </a:pPr>
            <a:r>
              <a:rPr lang="cs-CZ" sz="2500" b="1" dirty="0" smtClean="0"/>
              <a:t>HOUBY                                                                 nižší (plísně)</a:t>
            </a:r>
          </a:p>
          <a:p>
            <a:pPr marL="0" indent="0">
              <a:buNone/>
            </a:pPr>
            <a:r>
              <a:rPr lang="cs-CZ" sz="2500" b="1" dirty="0"/>
              <a:t> </a:t>
            </a:r>
            <a:r>
              <a:rPr lang="cs-CZ" sz="2500" b="1" dirty="0" smtClean="0"/>
              <a:t>                                          pravé  </a:t>
            </a:r>
          </a:p>
          <a:p>
            <a:pPr marL="0" indent="0">
              <a:buNone/>
            </a:pPr>
            <a:r>
              <a:rPr lang="cs-CZ" sz="2500" b="1" dirty="0"/>
              <a:t> </a:t>
            </a:r>
            <a:r>
              <a:rPr lang="cs-CZ" sz="2500" b="1" dirty="0" smtClean="0"/>
              <a:t>                                                                             vyšší (v lese)</a:t>
            </a:r>
            <a:endParaRPr lang="cs-CZ" sz="2500" b="1" dirty="0"/>
          </a:p>
          <a:p>
            <a:pPr marL="0" indent="0">
              <a:buNone/>
            </a:pPr>
            <a:r>
              <a:rPr lang="cs-CZ" sz="2500" b="1" dirty="0" smtClean="0"/>
              <a:t>Tělo houby: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pod zemí vlákna = podhoubí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331640" y="1772816"/>
            <a:ext cx="1944216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331640" y="2204864"/>
            <a:ext cx="1944216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139952" y="2276872"/>
            <a:ext cx="165618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139952" y="2708920"/>
            <a:ext cx="165618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748" y="3672204"/>
            <a:ext cx="5148572" cy="2421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9310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834235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houby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rgbClr val="B6A388"/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Kropidlovec </a:t>
            </a:r>
            <a:r>
              <a:rPr lang="cs-CZ" sz="2500" dirty="0" smtClean="0"/>
              <a:t>(</a:t>
            </a:r>
            <a:r>
              <a:rPr lang="cs-CZ" sz="2500" dirty="0" smtClean="0">
                <a:hlinkClick r:id="rId2"/>
              </a:rPr>
              <a:t>plíseň</a:t>
            </a:r>
            <a:r>
              <a:rPr lang="cs-CZ" sz="2500" dirty="0" smtClean="0"/>
              <a:t>)</a:t>
            </a:r>
          </a:p>
          <a:p>
            <a:pPr>
              <a:buFontTx/>
              <a:buChar char="-"/>
            </a:pPr>
            <a:r>
              <a:rPr lang="cs-CZ" sz="2500" dirty="0" smtClean="0"/>
              <a:t>často roste na potravinách</a:t>
            </a:r>
          </a:p>
          <a:p>
            <a:pPr marL="0" indent="0">
              <a:buNone/>
            </a:pPr>
            <a:r>
              <a:rPr lang="cs-CZ" sz="2500" dirty="0" smtClean="0"/>
              <a:t>     (nejprve bílý povlak a později i malé, černé plodničky)</a:t>
            </a:r>
          </a:p>
          <a:p>
            <a:pPr>
              <a:buFontTx/>
              <a:buChar char="-"/>
            </a:pPr>
            <a:r>
              <a:rPr lang="cs-CZ" sz="2500" dirty="0" smtClean="0"/>
              <a:t>další druhy plísní: zelené – paličkovec, kropidlák</a:t>
            </a:r>
          </a:p>
          <a:p>
            <a:pPr marL="0" indent="0">
              <a:buNone/>
            </a:pPr>
            <a:r>
              <a:rPr lang="cs-CZ" sz="2500" dirty="0" smtClean="0">
                <a:hlinkClick r:id="rId3"/>
              </a:rPr>
              <a:t>Smrž kuželovitý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max. 15 cm vysoká houba</a:t>
            </a:r>
          </a:p>
          <a:p>
            <a:pPr>
              <a:buFontTx/>
              <a:buChar char="-"/>
            </a:pPr>
            <a:r>
              <a:rPr lang="cs-CZ" sz="2500" dirty="0" smtClean="0"/>
              <a:t>plodnice rostou na jaře</a:t>
            </a:r>
          </a:p>
          <a:p>
            <a:pPr>
              <a:buFontTx/>
              <a:buChar char="-"/>
            </a:pPr>
            <a:r>
              <a:rPr lang="cs-CZ" sz="2500" dirty="0" smtClean="0"/>
              <a:t>jedlý a chutný</a:t>
            </a:r>
          </a:p>
          <a:p>
            <a:pPr marL="0" indent="0">
              <a:buNone/>
            </a:pPr>
            <a:r>
              <a:rPr lang="cs-CZ" sz="2500" dirty="0" smtClean="0">
                <a:hlinkClick r:id="rId4"/>
              </a:rPr>
              <a:t>Bedla vysoká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jedna z našich největších hub (až 40 cm)</a:t>
            </a:r>
          </a:p>
          <a:p>
            <a:pPr>
              <a:buFontTx/>
              <a:buChar char="-"/>
            </a:pPr>
            <a:r>
              <a:rPr lang="cs-CZ" sz="2500" dirty="0" smtClean="0"/>
              <a:t>hlavně louky, pastviny</a:t>
            </a:r>
          </a:p>
          <a:p>
            <a:pPr>
              <a:buFontTx/>
              <a:buChar char="-"/>
            </a:pPr>
            <a:r>
              <a:rPr lang="cs-CZ" sz="2500" dirty="0" smtClean="0"/>
              <a:t>jedlá a chutná</a:t>
            </a:r>
          </a:p>
          <a:p>
            <a:pPr>
              <a:buFontTx/>
              <a:buChar char="-"/>
            </a:pPr>
            <a:endParaRPr lang="cs-CZ" sz="25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879395"/>
            <a:ext cx="1778641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79396"/>
            <a:ext cx="2382884" cy="3634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9310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834235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houby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rgbClr val="B6A388"/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>
                <a:hlinkClick r:id="rId2"/>
              </a:rPr>
              <a:t>Muchomůrka červená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jedovatá</a:t>
            </a:r>
          </a:p>
          <a:p>
            <a:pPr>
              <a:buFontTx/>
              <a:buChar char="-"/>
            </a:pPr>
            <a:r>
              <a:rPr lang="cs-CZ" sz="2500" dirty="0" smtClean="0"/>
              <a:t>hlavně v jehličnatých lesích</a:t>
            </a:r>
          </a:p>
          <a:p>
            <a:pPr>
              <a:buFontTx/>
              <a:buChar char="-"/>
            </a:pPr>
            <a:endParaRPr lang="cs-CZ" sz="2500" dirty="0" smtClean="0"/>
          </a:p>
          <a:p>
            <a:pPr>
              <a:buFontTx/>
              <a:buChar char="-"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>
                <a:hlinkClick r:id="rId3"/>
              </a:rPr>
              <a:t>Hřib hnědý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suchohřib</a:t>
            </a:r>
          </a:p>
          <a:p>
            <a:pPr>
              <a:buFontTx/>
              <a:buChar char="-"/>
            </a:pPr>
            <a:r>
              <a:rPr lang="cs-CZ" sz="2500" dirty="0" smtClean="0"/>
              <a:t>roste hlavně na podzim ve smrkových lesích</a:t>
            </a:r>
          </a:p>
          <a:p>
            <a:pPr marL="0" indent="0">
              <a:buNone/>
            </a:pPr>
            <a:r>
              <a:rPr lang="cs-CZ" sz="2500" dirty="0" smtClean="0">
                <a:hlinkClick r:id="rId4"/>
              </a:rPr>
              <a:t>Pýchavka obecná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roste na pastvinách a loukách</a:t>
            </a:r>
          </a:p>
          <a:p>
            <a:pPr>
              <a:buFontTx/>
              <a:buChar char="-"/>
            </a:pPr>
            <a:r>
              <a:rPr lang="cs-CZ" sz="2500" dirty="0" smtClean="0"/>
              <a:t>plodnice drobné, bílé, později hnědnou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(u starých hub unikají z plodnice výtrusy malým otvorem)</a:t>
            </a:r>
            <a:endParaRPr lang="cs-CZ" sz="25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613" y="1122211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383908"/>
            <a:ext cx="2910503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155599"/>
            <a:ext cx="2284564" cy="2966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9310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834235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houby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rgbClr val="B6A388"/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Lišejníky</a:t>
            </a:r>
            <a:r>
              <a:rPr lang="cs-CZ" sz="2500" b="1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zvláštní skupina hub, jejichž tělo je prostoupeno řasou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(jejich soužití má výhody i nevýhody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rostou i v drsných podmínkách, ale neumí se rychle přizpůsobit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náhlým změnám – např. znečištění)</a:t>
            </a:r>
          </a:p>
          <a:p>
            <a:pPr marL="0" indent="0">
              <a:buNone/>
            </a:pPr>
            <a:r>
              <a:rPr lang="cs-CZ" sz="2500" dirty="0" smtClean="0"/>
              <a:t>-   např. </a:t>
            </a:r>
            <a:r>
              <a:rPr lang="cs-CZ" sz="2500" i="1" dirty="0" smtClean="0">
                <a:hlinkClick r:id="rId3"/>
              </a:rPr>
              <a:t>dutohlávka sobí</a:t>
            </a:r>
            <a:endParaRPr lang="cs-CZ" sz="2500" i="1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292080" y="2204864"/>
            <a:ext cx="151216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3933056"/>
            <a:ext cx="3351713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39344"/>
            <a:ext cx="4448713" cy="3113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01352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834235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houby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rgbClr val="B6A388"/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r>
              <a:rPr lang="cs-CZ" sz="2500" dirty="0" smtClean="0"/>
              <a:t>Obsahují houby chlorofyl?</a:t>
            </a:r>
          </a:p>
          <a:p>
            <a:pPr marL="0" indent="0">
              <a:buNone/>
            </a:pPr>
            <a:r>
              <a:rPr lang="cs-CZ" sz="2500" dirty="0" smtClean="0"/>
              <a:t>V jakém prostředí houby obvykle rostou?</a:t>
            </a:r>
          </a:p>
          <a:p>
            <a:pPr marL="0" indent="0">
              <a:buNone/>
            </a:pPr>
            <a:r>
              <a:rPr lang="cs-CZ" sz="2500" dirty="0" smtClean="0"/>
              <a:t>Jak vypadá běžná lesní houba?</a:t>
            </a:r>
          </a:p>
          <a:p>
            <a:pPr marL="0" indent="0">
              <a:buNone/>
            </a:pPr>
            <a:r>
              <a:rPr lang="cs-CZ" sz="2500" dirty="0" smtClean="0"/>
              <a:t>Které lesní houby bezpečně poznáte, a tedy sbíráte?</a:t>
            </a:r>
          </a:p>
          <a:p>
            <a:pPr marL="0" indent="0">
              <a:buNone/>
            </a:pPr>
            <a:r>
              <a:rPr lang="cs-CZ" sz="2500" dirty="0" smtClean="0"/>
              <a:t>Co patří mezi jednobuněčné houby?</a:t>
            </a:r>
          </a:p>
          <a:p>
            <a:pPr marL="0" indent="0">
              <a:buNone/>
            </a:pPr>
            <a:r>
              <a:rPr lang="cs-CZ" sz="2500" dirty="0" smtClean="0"/>
              <a:t>Jak houby získávají živiny?</a:t>
            </a:r>
          </a:p>
          <a:p>
            <a:pPr marL="0" indent="0">
              <a:buNone/>
            </a:pPr>
            <a:r>
              <a:rPr lang="cs-CZ" sz="2500" dirty="0" smtClean="0"/>
              <a:t>Proč mají houby v přírodě velký význam?</a:t>
            </a:r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27401352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 smtClean="0">
                <a:solidFill>
                  <a:prstClr val="black"/>
                </a:solidFill>
              </a:rPr>
              <a:t>7. dubna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Charakteristika hub jako samostatné skupiny organismů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Seznámení s dělením hub na skupiny a popis těla klasické lesní houby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Popis jednotlivých druhů hub včetně seznámení s jejich obrázky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– odpovědi na otázky jako kontrola zapamatování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   si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2655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/>
              <a:t>Dančák, Martin, Mgr., PhD.: Rozmanitost přírody: Člověk a jeho svět. Učebnice pro 4.a 5. ročník základní školy. </a:t>
            </a:r>
            <a:r>
              <a:rPr lang="cs-CZ" sz="2300" dirty="0" err="1"/>
              <a:t>Prodos</a:t>
            </a:r>
            <a:r>
              <a:rPr lang="cs-CZ" sz="2300" dirty="0"/>
              <a:t> spol. s. r. o., pedagogické nakladatelství. Kollárovo nám. 7, 722 00 Olomouc, 2010. Modrá řada učebnic. ISBN </a:t>
            </a:r>
            <a:r>
              <a:rPr lang="cs-CZ" sz="2300" dirty="0" smtClean="0"/>
              <a:t>978-80-7230-227-7</a:t>
            </a:r>
          </a:p>
          <a:p>
            <a:r>
              <a:rPr lang="cs-CZ" sz="2300" smtClean="0">
                <a:hlinkClick r:id="rId2"/>
              </a:rPr>
              <a:t>http</a:t>
            </a:r>
            <a:r>
              <a:rPr lang="cs-CZ" sz="2300" dirty="0">
                <a:hlinkClick r:id="rId2"/>
              </a:rPr>
              <a:t>://</a:t>
            </a:r>
            <a:r>
              <a:rPr lang="cs-CZ" sz="2300" dirty="0" smtClean="0">
                <a:hlinkClick r:id="rId2"/>
              </a:rPr>
              <a:t>t0.gstatic.com/images?q=tbn:ANd9GcQdBfgpHOXZFh5uuys2bI1PpNkitK7oA6eFYjk4dexJsRTtpA8S</a:t>
            </a:r>
            <a:endParaRPr lang="cs-CZ" sz="2300" dirty="0" smtClean="0"/>
          </a:p>
          <a:p>
            <a:r>
              <a:rPr lang="cs-CZ" sz="2300" dirty="0">
                <a:hlinkClick r:id="rId3"/>
              </a:rPr>
              <a:t>http://</a:t>
            </a:r>
            <a:r>
              <a:rPr lang="cs-CZ" sz="2300" dirty="0" smtClean="0">
                <a:hlinkClick r:id="rId3"/>
              </a:rPr>
              <a:t>upload.wikimedia.org/wikipedia/commons/thumb/8/82/Morchella_conica_1_beentree.jpg/250px-Morchella_conica_1_beentree.jpg</a:t>
            </a:r>
            <a:endParaRPr lang="cs-CZ" sz="2300" dirty="0" smtClean="0"/>
          </a:p>
          <a:p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upload.wikimedia.org/wikipedia/commons/thumb/8/8c/Parasol-1.jpg/295px-Parasol-1.jpg</a:t>
            </a:r>
            <a:endParaRPr lang="cs-CZ" sz="2300" dirty="0" smtClean="0"/>
          </a:p>
          <a:p>
            <a:r>
              <a:rPr lang="cs-CZ" sz="2300" dirty="0">
                <a:hlinkClick r:id="rId5"/>
              </a:rPr>
              <a:t>http://</a:t>
            </a:r>
            <a:r>
              <a:rPr lang="cs-CZ" sz="2300" dirty="0" smtClean="0">
                <a:hlinkClick r:id="rId5"/>
              </a:rPr>
              <a:t>upload.wikimedia.org/wikipedia/commons/thumb/3/32/Amanita_muscaria_3_vliegenzwammen_op_rij.jpg/258px-Amanita_muscaria_3_vliegenzwammen_op_rij.jpg</a:t>
            </a:r>
            <a:endParaRPr lang="cs-CZ" sz="2300" dirty="0" smtClean="0"/>
          </a:p>
          <a:p>
            <a:r>
              <a:rPr lang="cs-CZ" sz="2300" dirty="0">
                <a:hlinkClick r:id="rId6"/>
              </a:rPr>
              <a:t>http://</a:t>
            </a:r>
            <a:r>
              <a:rPr lang="cs-CZ" sz="2300" dirty="0" smtClean="0">
                <a:hlinkClick r:id="rId6"/>
              </a:rPr>
              <a:t>upload.wikimedia.org/wikipedia/commons/thumb/a/a8/H%C5%99ib_hn%C4%9Bd%C3%BD_1.jpg/250px-H%C5%99ib_hn%C4%9Bd%C3%BD_1.jpg</a:t>
            </a:r>
            <a:endParaRPr lang="cs-CZ" sz="2300" dirty="0" smtClean="0"/>
          </a:p>
          <a:p>
            <a:r>
              <a:rPr lang="cs-CZ" sz="2300" dirty="0">
                <a:hlinkClick r:id="rId7"/>
              </a:rPr>
              <a:t>http://</a:t>
            </a:r>
            <a:r>
              <a:rPr lang="cs-CZ" sz="2300" dirty="0" smtClean="0">
                <a:hlinkClick r:id="rId7"/>
              </a:rPr>
              <a:t>upload.wikimedia.org/wikipedia/commons/thumb/3/35/Single_lycoperdon_perlatum.jpg/258px-Single_lycoperdon_perlatum.jpg</a:t>
            </a:r>
            <a:endParaRPr lang="cs-CZ" sz="2300" dirty="0" smtClean="0"/>
          </a:p>
          <a:p>
            <a:r>
              <a:rPr lang="cs-CZ" sz="2300" dirty="0">
                <a:hlinkClick r:id="rId8"/>
              </a:rPr>
              <a:t>http://</a:t>
            </a:r>
            <a:r>
              <a:rPr lang="cs-CZ" sz="2300" dirty="0" smtClean="0">
                <a:hlinkClick r:id="rId8"/>
              </a:rPr>
              <a:t>upload.wikimedia.org/wikipedia/commons/thumb/7/72/Cladonia_rangiferina.jpeg/258px-Cladonia_rangiferina.jpeg</a:t>
            </a:r>
            <a:endParaRPr lang="cs-CZ" sz="2300" dirty="0" smtClean="0"/>
          </a:p>
          <a:p>
            <a:r>
              <a:rPr lang="cs-CZ" sz="2300" dirty="0">
                <a:hlinkClick r:id="rId9"/>
              </a:rPr>
              <a:t>http://</a:t>
            </a:r>
            <a:r>
              <a:rPr lang="cs-CZ" sz="2300" dirty="0" smtClean="0">
                <a:hlinkClick r:id="rId9"/>
              </a:rPr>
              <a:t>upload.wikimedia.org/wikipedia/commons/thumb/a/af/20070818-0001-strolling_reindeer.jpg/220px-20070818-0001-strolling_reindeer.jpg</a:t>
            </a: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47141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592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Živá příroda – houby</vt:lpstr>
      <vt:lpstr>Prezentace aplikace PowerPoint</vt:lpstr>
      <vt:lpstr>Živá příroda - houby</vt:lpstr>
      <vt:lpstr>Živá příroda - houby</vt:lpstr>
      <vt:lpstr>Živá příroda - houby</vt:lpstr>
      <vt:lpstr>Živá příroda - houby</vt:lpstr>
      <vt:lpstr>Živá příroda - houby</vt:lpstr>
      <vt:lpstr>Živá příroda - houby</vt:lpstr>
      <vt:lpstr>Mgr. Renáta Jehličková 7. dubna 2012 Určeno pro 4.ročník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Živá příroda – houby</dc:title>
  <dc:creator>Renata Jehličková</dc:creator>
  <cp:lastModifiedBy>Renata Jehličková</cp:lastModifiedBy>
  <cp:revision>45</cp:revision>
  <dcterms:created xsi:type="dcterms:W3CDTF">2012-04-06T23:32:39Z</dcterms:created>
  <dcterms:modified xsi:type="dcterms:W3CDTF">2012-07-04T08:53:39Z</dcterms:modified>
</cp:coreProperties>
</file>