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73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68" r:id="rId17"/>
    <p:sldId id="269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A26F"/>
    <a:srgbClr val="FD66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9" autoAdjust="0"/>
    <p:restoredTop sz="94660"/>
  </p:normalViewPr>
  <p:slideViewPr>
    <p:cSldViewPr>
      <p:cViewPr>
        <p:scale>
          <a:sx n="70" d="100"/>
          <a:sy n="70" d="100"/>
        </p:scale>
        <p:origin x="-141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93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335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8611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885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891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436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824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325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078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416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182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2BB6F-5CA3-4D95-8720-14B53A8C720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F68E6-0868-4BBA-B24F-07B7D99479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483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Trepka_velk%C3%A1" TargetMode="External"/><Relationship Id="rId2" Type="http://schemas.openxmlformats.org/officeDocument/2006/relationships/hyperlink" Target="http://cs.wikipedia.org/wiki/Prvoc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cs.wikipedia.org/wiki/M%C4%9B%C5%88avka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or%C3%BD%C5%A1i" TargetMode="External"/><Relationship Id="rId3" Type="http://schemas.openxmlformats.org/officeDocument/2006/relationships/hyperlink" Target="http://cs.wikipedia.org/wiki/Krou%C5%BEkovci" TargetMode="External"/><Relationship Id="rId7" Type="http://schemas.openxmlformats.org/officeDocument/2006/relationships/hyperlink" Target="http://cs.wikipedia.org/wiki/Pavouci" TargetMode="External"/><Relationship Id="rId2" Type="http://schemas.openxmlformats.org/officeDocument/2006/relationships/hyperlink" Target="http://cs.wikipedia.org/wiki/Bezobratl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Blanok%C5%99%C3%ADdl%C3%AD" TargetMode="External"/><Relationship Id="rId5" Type="http://schemas.openxmlformats.org/officeDocument/2006/relationships/hyperlink" Target="http://cs.wikipedia.org/wiki/Brouci" TargetMode="External"/><Relationship Id="rId4" Type="http://schemas.openxmlformats.org/officeDocument/2006/relationships/hyperlink" Target="http://cs.wikipedia.org/wiki/M%C4%9Bkk%C3%BD%C5%A1i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aryby" TargetMode="External"/><Relationship Id="rId2" Type="http://schemas.openxmlformats.org/officeDocument/2006/relationships/hyperlink" Target="http://cs.wikipedia.org/wiki/Obratlovc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cs.wikipedia.org/wiki/Kruho%C3%BAst%C3%AD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hyperlink" Target="http://cs.wikipedia.org/wiki/%C5%BD%C3%AD%C5%BEala_obecn%C3%A1" TargetMode="External"/><Relationship Id="rId7" Type="http://schemas.openxmlformats.org/officeDocument/2006/relationships/hyperlink" Target="http://cs.wikipedia.org/wiki/Rak_%C5%99%C3%AD%C4%8Dn%C3%AD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cs.wikipedia.org/wiki/Hlem%C3%BD%C5%BE%C4%8F_zahradn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%C5%99i%C5%BE%C3%A1k_obecn%C3%BD" TargetMode="External"/><Relationship Id="rId11" Type="http://schemas.openxmlformats.org/officeDocument/2006/relationships/image" Target="../media/image9.png"/><Relationship Id="rId5" Type="http://schemas.openxmlformats.org/officeDocument/2006/relationships/hyperlink" Target="http://cs.wikipedia.org/wiki/Mravenec_lesn%C3%AD" TargetMode="External"/><Relationship Id="rId10" Type="http://schemas.openxmlformats.org/officeDocument/2006/relationships/image" Target="../media/image8.png"/><Relationship Id="rId4" Type="http://schemas.openxmlformats.org/officeDocument/2006/relationships/hyperlink" Target="http://cs.wikipedia.org/wiki/Hroba%C5%99%C3%ADk_obecn%C3%BD" TargetMode="External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A0tika_obecn%C3%A1" TargetMode="External"/><Relationship Id="rId2" Type="http://schemas.openxmlformats.org/officeDocument/2006/relationships/hyperlink" Target="http://cs.wikipedia.org/wiki/Kapr_obecn%C3%B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cs.wikipedia.org/wiki/Ropucha_obecn%C3%A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U%C5%BEovka_obojkov%C3%A1" TargetMode="External"/><Relationship Id="rId2" Type="http://schemas.openxmlformats.org/officeDocument/2006/relationships/hyperlink" Target="http://cs.wikipedia.org/wiki/Zmije_obecn%C3%A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%C3%A1n%C4%9B_lesn%C3%AD" TargetMode="External"/><Relationship Id="rId2" Type="http://schemas.openxmlformats.org/officeDocument/2006/relationships/hyperlink" Target="http://cs.wikipedia.org/wiki/Kos_%C4%8Dern%C3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rase_divok%C3%A9" TargetMode="External"/><Relationship Id="rId2" Type="http://schemas.openxmlformats.org/officeDocument/2006/relationships/hyperlink" Target="http://cs.wikipedia.org/wiki/Je%C5%BEek_z%C3%A1padn%C3%A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Li%C5%A1ka_obecn%C3%A1_(%C5%A1elma)" TargetMode="External"/><Relationship Id="rId2" Type="http://schemas.openxmlformats.org/officeDocument/2006/relationships/hyperlink" Target="http://cs.wikipedia.org/wiki/Rys_ostrovi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7/70/Krompootdoodgraver_Nicrophorus_vespillo_achter_grassprietje.jpg/258px-Krompootdoodgraver_Nicrophorus_vespillo_achter_grassprietje.jpg" TargetMode="External"/><Relationship Id="rId3" Type="http://schemas.openxmlformats.org/officeDocument/2006/relationships/hyperlink" Target="http://upload.wikimedia.org/wikipedia/commons/thumb/3/3f/Wilson1900Fig3.jpg/250px-Wilson1900Fig3.jpg" TargetMode="External"/><Relationship Id="rId7" Type="http://schemas.openxmlformats.org/officeDocument/2006/relationships/hyperlink" Target="http://upload.wikimedia.org/wikipedia/commons/thumb/c/cc/Snail.jpg/200px-Snail.jpg" TargetMode="External"/><Relationship Id="rId2" Type="http://schemas.openxmlformats.org/officeDocument/2006/relationships/hyperlink" Target="http://upload.wikimedia.org/wikipedia/commons/thumb/c/cb/Paramecium.jpg/258px-Parameciu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3/30/Regenwurm1.jpg/258px-Regenwurm1.jpg" TargetMode="External"/><Relationship Id="rId11" Type="http://schemas.openxmlformats.org/officeDocument/2006/relationships/hyperlink" Target="http://upload.wikimedia.org/wikipedia/commons/thumb/d/da/Potamobius_astacus.jpg/258px-Potamobius_astacus.jpg" TargetMode="External"/><Relationship Id="rId5" Type="http://schemas.openxmlformats.org/officeDocument/2006/relationships/hyperlink" Target="http://upload.wikimedia.org/wikipedia/commons/thumb/3/3f/Lampetra_fluviatilis.jpg/250px-Lampetra_fluviatilis.jpg" TargetMode="External"/><Relationship Id="rId10" Type="http://schemas.openxmlformats.org/officeDocument/2006/relationships/hyperlink" Target="http://upload.wikimedia.org/wikipedia/commons/thumb/6/66/Araneus_diadematus_(Gartenkreuzspinne_mit_Wespe).jpg/258px-Araneus_diadematus_(Gartenkreuzspinne_mit_Wespe).jpg" TargetMode="External"/><Relationship Id="rId4" Type="http://schemas.openxmlformats.org/officeDocument/2006/relationships/hyperlink" Target="http://upload.wikimedia.org/wikipedia/commons/thumb/8/82/Carcharhinus_melanopterus2.jpg/280px-Carcharhinus_melanopterus2.jpg" TargetMode="External"/><Relationship Id="rId9" Type="http://schemas.openxmlformats.org/officeDocument/2006/relationships/hyperlink" Target="http://upload.wikimedia.org/wikipedia/commons/thumb/b/be/Mrowka_rudnica_formica_rufa_small.jpg/258px-Mrowka_rudnica_formica_rufa_small.jpg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f/fc/Kos_cerny.jpg/225px-Kos_cerny.jpg" TargetMode="External"/><Relationship Id="rId13" Type="http://schemas.openxmlformats.org/officeDocument/2006/relationships/hyperlink" Target="http://upload.wikimedia.org/wikipedia/commons/thumb/6/68/Lynx_lynx_poing.jpg/280px-Lynx_lynx_poing.jpg" TargetMode="External"/><Relationship Id="rId3" Type="http://schemas.openxmlformats.org/officeDocument/2006/relationships/hyperlink" Target="http://upload.wikimedia.org/wikipedia/commons/thumb/1/1a/Hecht.jpg/258px-Hecht.jpg" TargetMode="External"/><Relationship Id="rId7" Type="http://schemas.openxmlformats.org/officeDocument/2006/relationships/hyperlink" Target="http://upload.wikimedia.org/wikipedia/commons/thumb/3/38/Natrix_natrix_(Karl_L).jpg/258px-Natrix_natrix_(Karl_L).jpg" TargetMode="External"/><Relationship Id="rId12" Type="http://schemas.openxmlformats.org/officeDocument/2006/relationships/hyperlink" Target="http://upload.wikimedia.org/wikipedia/commons/thumb/f/f0/Wild_Boar_Habbitat_3.jpg/240px-Wild_Boar_Habbitat_3.jpg" TargetMode="External"/><Relationship Id="rId2" Type="http://schemas.openxmlformats.org/officeDocument/2006/relationships/hyperlink" Target="http://upload.wikimedia.org/wikipedia/commons/thumb/a/a8/Common_carp.jpg/300px-Common_carp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b/ba/Viperaberus2.jpg/200px-Viperaberus2.jpg" TargetMode="External"/><Relationship Id="rId11" Type="http://schemas.openxmlformats.org/officeDocument/2006/relationships/hyperlink" Target="http://upload.wikimedia.org/wikipedia/commons/thumb/e/e1/Erinaceus_europaeus_(Marek_Szczepanek).jpg/255px-Erinaceus_europaeus_(Marek_Szczepanek).jpg" TargetMode="External"/><Relationship Id="rId5" Type="http://schemas.openxmlformats.org/officeDocument/2006/relationships/hyperlink" Target="http://upload.wikimedia.org/wikipedia/commons/thumb/d/da/Bufo_bufo_-_larvas_2_(aka).jpg/220px-Bufo_bufo_-_larvas_2_(aka).jpg" TargetMode="External"/><Relationship Id="rId10" Type="http://schemas.openxmlformats.org/officeDocument/2006/relationships/hyperlink" Target="http://upload.wikimedia.org/wikipedia/commons/thumb/6/67/Buteo_buteo_1_(Lukasz_Lukasik).jpg/225px-Buteo_buteo_1_(Lukasz_Lukasik).jpg" TargetMode="External"/><Relationship Id="rId4" Type="http://schemas.openxmlformats.org/officeDocument/2006/relationships/hyperlink" Target="http://upload.wikimedia.org/wikipedia/commons/thumb/d/d9/Bufo_Bufo.jpg/250px-Bufo_Bufo.jpg" TargetMode="External"/><Relationship Id="rId9" Type="http://schemas.openxmlformats.org/officeDocument/2006/relationships/hyperlink" Target="http://upload.wikimedia.org/wikipedia/commons/thumb/2/2c/Turdus_merula_female_(d1).jpg/150px-Turdus_merula_female_(d1).jpg" TargetMode="External"/><Relationship Id="rId14" Type="http://schemas.openxmlformats.org/officeDocument/2006/relationships/hyperlink" Target="http://upload.wikimedia.org/wikipedia/commons/thumb/d/d0/Vulpes_vulpes_standing_in_snow.jpg/250px-Vulpes_vulpes_standing_in_snow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4896" cy="1470025"/>
          </a:xfrm>
        </p:spPr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ivá příroda – živočichové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2132856"/>
            <a:ext cx="7848872" cy="4392488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VY_32_INOVACE_10_B_10_ŽIVÁ PŘÍRODA-ŽIVOČICHOVÉ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85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2158418"/>
              </p:ext>
            </p:extLst>
          </p:nvPr>
        </p:nvGraphicFramePr>
        <p:xfrm>
          <a:off x="1187624" y="1196752"/>
          <a:ext cx="6834212" cy="4743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7.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17.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května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Živá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příroda – živočichové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živočichové, býložravci, masožravci, všežravci, jednobuněční, mnohobuněční, bezobratlí, obratlovci, prvoci, trepka velká, měňavka, kroužkovci, měkkýši, brouci, blanokřídlí, pavouci, korýši, ryby, obojživelníci, plazi, ptáci, savci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709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u="sng" dirty="0" smtClean="0"/>
              <a:t>Živočichové</a:t>
            </a:r>
          </a:p>
          <a:p>
            <a:pPr>
              <a:buFontTx/>
              <a:buChar char="-"/>
            </a:pPr>
            <a:r>
              <a:rPr lang="cs-CZ" sz="2500" dirty="0" smtClean="0"/>
              <a:t>velmi rozmanitá skupina </a:t>
            </a:r>
          </a:p>
          <a:p>
            <a:pPr>
              <a:buFontTx/>
              <a:buChar char="-"/>
            </a:pPr>
            <a:r>
              <a:rPr lang="cs-CZ" sz="2500" dirty="0" smtClean="0"/>
              <a:t>vyvinuli se v mořích, poté i na souš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(když rostliny vyrobily fotosyntézou dostatek kyslíku)</a:t>
            </a:r>
          </a:p>
          <a:p>
            <a:pPr>
              <a:buFontTx/>
              <a:buChar char="-"/>
            </a:pPr>
            <a:r>
              <a:rPr lang="cs-CZ" sz="2500" dirty="0" smtClean="0"/>
              <a:t>nepotřebují nezbytně světlo  (jsou i tam, kde nejsou rostliny)</a:t>
            </a:r>
          </a:p>
          <a:p>
            <a:pPr>
              <a:buFontTx/>
              <a:buChar char="-"/>
            </a:pPr>
            <a:r>
              <a:rPr lang="cs-CZ" sz="2500" dirty="0" smtClean="0"/>
              <a:t>od rostlin a hub se liší stavbou živočišné buňky</a:t>
            </a:r>
          </a:p>
          <a:p>
            <a:pPr>
              <a:buFontTx/>
              <a:buChar char="-"/>
            </a:pPr>
            <a:r>
              <a:rPr lang="cs-CZ" sz="2500" dirty="0" smtClean="0"/>
              <a:t>mají schopnost aktivního pohybu</a:t>
            </a:r>
          </a:p>
          <a:p>
            <a:pPr>
              <a:buFontTx/>
              <a:buChar char="-"/>
            </a:pPr>
            <a:r>
              <a:rPr lang="cs-CZ" sz="2500" dirty="0" smtClean="0"/>
              <a:t>vyvinuly se u nich smyslové orgány</a:t>
            </a:r>
          </a:p>
          <a:p>
            <a:pPr>
              <a:buFontTx/>
              <a:buChar char="-"/>
            </a:pPr>
            <a:r>
              <a:rPr lang="cs-CZ" sz="2500" dirty="0" smtClean="0"/>
              <a:t>v dospělosti ztrácejí schopnost dalšího růstu</a:t>
            </a:r>
          </a:p>
          <a:p>
            <a:pPr>
              <a:buFontTx/>
              <a:buChar char="-"/>
            </a:pPr>
            <a:r>
              <a:rPr lang="cs-CZ" sz="2500" dirty="0" smtClean="0"/>
              <a:t>neumí si sami vyrobit látky potřebné k životu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přijímají potravu (býložravci, masožravci, všežravci)</a:t>
            </a:r>
          </a:p>
          <a:p>
            <a:pPr>
              <a:buFontTx/>
              <a:buChar char="-"/>
            </a:pPr>
            <a:endParaRPr lang="cs-CZ" sz="2500" dirty="0" smtClean="0"/>
          </a:p>
        </p:txBody>
      </p:sp>
    </p:spTree>
    <p:extLst>
      <p:ext uri="{BB962C8B-B14F-4D97-AF65-F5344CB8AC3E}">
        <p14:creationId xmlns:p14="http://schemas.microsoft.com/office/powerpoint/2010/main" val="7802500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                                                 jednobuněční</a:t>
            </a:r>
          </a:p>
          <a:p>
            <a:pPr marL="0" indent="0">
              <a:buNone/>
            </a:pPr>
            <a:r>
              <a:rPr lang="cs-CZ" sz="2500" dirty="0" smtClean="0"/>
              <a:t>ŽIVOČICHOVÉ                                                                          bezobratlí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mnohobuněční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                                            obratlovci</a:t>
            </a:r>
          </a:p>
          <a:p>
            <a:pPr marL="0" indent="0">
              <a:buNone/>
            </a:pPr>
            <a:endParaRPr lang="cs-CZ" sz="2500" dirty="0"/>
          </a:p>
          <a:p>
            <a:pPr>
              <a:buFontTx/>
              <a:buChar char="-"/>
            </a:pPr>
            <a:r>
              <a:rPr lang="cs-CZ" sz="2500" dirty="0" smtClean="0"/>
              <a:t>přispívají k udržování přírodní rovnováhy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(živí se jinými organismy, někteří i jejich odumřelými těly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rozkládají)</a:t>
            </a:r>
          </a:p>
          <a:p>
            <a:pPr>
              <a:buFontTx/>
              <a:buChar char="-"/>
            </a:pPr>
            <a:r>
              <a:rPr lang="cs-CZ" sz="2500" dirty="0" smtClean="0"/>
              <a:t>někteří i přetvářejí neživou přírodu (korálové ostrovy)</a:t>
            </a:r>
          </a:p>
          <a:p>
            <a:pPr>
              <a:buFontTx/>
              <a:buChar char="-"/>
            </a:pPr>
            <a:r>
              <a:rPr lang="cs-CZ" sz="2500" dirty="0" smtClean="0"/>
              <a:t>jsou nepostradatelné pro člověka (zdroj potravy i pomocníci)</a:t>
            </a: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2195736" y="1844824"/>
            <a:ext cx="1584176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195736" y="2204864"/>
            <a:ext cx="1584176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5940152" y="2204864"/>
            <a:ext cx="1296144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940152" y="2708920"/>
            <a:ext cx="1296144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683568" y="4974615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2"/>
              </a:rPr>
              <a:t>Prvoci</a:t>
            </a:r>
            <a:r>
              <a:rPr lang="cs-CZ" sz="2500" b="1" dirty="0" smtClean="0"/>
              <a:t> (jednobuněční):</a:t>
            </a:r>
          </a:p>
          <a:p>
            <a:pPr>
              <a:buFontTx/>
              <a:buChar char="-"/>
            </a:pPr>
            <a:r>
              <a:rPr lang="cs-CZ" sz="2500" dirty="0" smtClean="0"/>
              <a:t>tvořeni jen jednou buňkou</a:t>
            </a:r>
          </a:p>
          <a:p>
            <a:pPr>
              <a:buFontTx/>
              <a:buChar char="-"/>
            </a:pPr>
            <a:r>
              <a:rPr lang="cs-CZ" sz="2500" dirty="0" smtClean="0"/>
              <a:t>s pravými živočichy jen málo příbuzní</a:t>
            </a:r>
          </a:p>
          <a:p>
            <a:pPr>
              <a:buFontTx/>
              <a:buChar char="-"/>
            </a:pPr>
            <a:r>
              <a:rPr lang="cs-CZ" sz="2500" dirty="0" smtClean="0"/>
              <a:t>žijí ve vodě nebo ve vlhku</a:t>
            </a:r>
          </a:p>
          <a:p>
            <a:pPr>
              <a:buFontTx/>
              <a:buChar char="-"/>
            </a:pPr>
            <a:r>
              <a:rPr lang="cs-CZ" sz="2500" dirty="0" smtClean="0"/>
              <a:t>někteří způsobují nemoci (malárie, spavá nemoc)</a:t>
            </a:r>
          </a:p>
          <a:p>
            <a:pPr>
              <a:buFontTx/>
              <a:buChar char="-"/>
            </a:pPr>
            <a:r>
              <a:rPr lang="cs-CZ" sz="2500" dirty="0" smtClean="0"/>
              <a:t>např. </a:t>
            </a:r>
            <a:r>
              <a:rPr lang="cs-CZ" sz="2500" i="1" dirty="0" smtClean="0">
                <a:hlinkClick r:id="rId3"/>
              </a:rPr>
              <a:t>trepka velká</a:t>
            </a:r>
            <a:r>
              <a:rPr lang="cs-CZ" sz="2500" i="1" dirty="0"/>
              <a:t> </a:t>
            </a:r>
            <a:r>
              <a:rPr lang="cs-CZ" sz="2500" i="1" dirty="0" smtClean="0"/>
              <a:t>                                          </a:t>
            </a:r>
            <a:r>
              <a:rPr lang="cs-CZ" sz="2500" i="1" dirty="0" smtClean="0">
                <a:hlinkClick r:id="rId4"/>
              </a:rPr>
              <a:t>měňavka</a:t>
            </a:r>
            <a:endParaRPr lang="cs-CZ" sz="2500" i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33056"/>
            <a:ext cx="2457450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3933056"/>
            <a:ext cx="3234425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2"/>
              </a:rPr>
              <a:t>Bezobratlí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velká skupina živočichů</a:t>
            </a:r>
          </a:p>
          <a:p>
            <a:pPr>
              <a:buFontTx/>
              <a:buChar char="-"/>
            </a:pPr>
            <a:r>
              <a:rPr lang="cs-CZ" sz="2500" dirty="0" smtClean="0"/>
              <a:t>nejvíc jich žije v mořích a oceánech</a:t>
            </a:r>
          </a:p>
          <a:p>
            <a:pPr>
              <a:buFontTx/>
              <a:buChar char="-"/>
            </a:pPr>
            <a:r>
              <a:rPr lang="cs-CZ" sz="2500" dirty="0" smtClean="0"/>
              <a:t>nemají žádnou vnitřní kostru ani pevné části těla</a:t>
            </a:r>
          </a:p>
          <a:p>
            <a:pPr>
              <a:buFontTx/>
              <a:buChar char="-"/>
            </a:pPr>
            <a:r>
              <a:rPr lang="cs-CZ" sz="2500" dirty="0" smtClean="0"/>
              <a:t>někteří tvořeni i jen několika buňkami</a:t>
            </a:r>
          </a:p>
          <a:p>
            <a:pPr>
              <a:buFontTx/>
              <a:buChar char="-"/>
            </a:pPr>
            <a:r>
              <a:rPr lang="cs-CZ" sz="2500" dirty="0" smtClean="0"/>
              <a:t>někteří mají vnější kostru (tvrdý obal těla           např. rak)</a:t>
            </a:r>
          </a:p>
          <a:p>
            <a:pPr marL="0" indent="0">
              <a:buNone/>
            </a:pPr>
            <a:r>
              <a:rPr lang="cs-CZ" sz="2500" b="1" dirty="0" smtClean="0"/>
              <a:t>Zástupci:</a:t>
            </a:r>
          </a:p>
          <a:p>
            <a:pPr marL="0" indent="0">
              <a:buNone/>
            </a:pPr>
            <a:r>
              <a:rPr lang="cs-CZ" sz="2500" dirty="0" smtClean="0"/>
              <a:t>žížala obecná (</a:t>
            </a:r>
            <a:r>
              <a:rPr lang="cs-CZ" sz="2500" dirty="0" smtClean="0">
                <a:hlinkClick r:id="rId3"/>
              </a:rPr>
              <a:t>kroužkovci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r>
              <a:rPr lang="cs-CZ" sz="2500" dirty="0" smtClean="0"/>
              <a:t>hlemýžď zahradní (</a:t>
            </a:r>
            <a:r>
              <a:rPr lang="cs-CZ" sz="2500" dirty="0" smtClean="0">
                <a:hlinkClick r:id="rId4"/>
              </a:rPr>
              <a:t>měkkýši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r>
              <a:rPr lang="cs-CZ" sz="2500" dirty="0" smtClean="0"/>
              <a:t>hrobařík obecný (</a:t>
            </a:r>
            <a:r>
              <a:rPr lang="cs-CZ" sz="2500" dirty="0" smtClean="0">
                <a:hlinkClick r:id="rId5"/>
              </a:rPr>
              <a:t>brouci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r>
              <a:rPr lang="cs-CZ" sz="2500" dirty="0" smtClean="0"/>
              <a:t>mravenec lesní (</a:t>
            </a:r>
            <a:r>
              <a:rPr lang="cs-CZ" sz="2500" dirty="0" smtClean="0">
                <a:hlinkClick r:id="rId6"/>
              </a:rPr>
              <a:t>blanokřídlí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r>
              <a:rPr lang="cs-CZ" sz="2500" dirty="0" smtClean="0"/>
              <a:t>křižák obecný (</a:t>
            </a:r>
            <a:r>
              <a:rPr lang="cs-CZ" sz="2500" dirty="0" smtClean="0">
                <a:hlinkClick r:id="rId7"/>
              </a:rPr>
              <a:t>pavouci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r>
              <a:rPr lang="cs-CZ" sz="2500" dirty="0" smtClean="0"/>
              <a:t>rak říční (</a:t>
            </a:r>
            <a:r>
              <a:rPr lang="cs-CZ" sz="2500" dirty="0" smtClean="0">
                <a:hlinkClick r:id="rId8"/>
              </a:rPr>
              <a:t>korýši</a:t>
            </a:r>
            <a:r>
              <a:rPr lang="cs-CZ" sz="2500" dirty="0" smtClean="0"/>
              <a:t>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5940152" y="3371824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2"/>
              </a:rPr>
              <a:t>Obratlovci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je jich méně než bezobratlých</a:t>
            </a:r>
          </a:p>
          <a:p>
            <a:pPr>
              <a:buFontTx/>
              <a:buChar char="-"/>
            </a:pPr>
            <a:r>
              <a:rPr lang="cs-CZ" sz="2500" dirty="0" smtClean="0"/>
              <a:t>stavbou těla mají nejblíže k lidem</a:t>
            </a:r>
          </a:p>
          <a:p>
            <a:pPr>
              <a:buFontTx/>
              <a:buChar char="-"/>
            </a:pPr>
            <a:r>
              <a:rPr lang="cs-CZ" sz="2500" dirty="0" smtClean="0"/>
              <a:t>obývají různá prostředí (moře i oceány, řeky a jezera, souš i vzduch)</a:t>
            </a:r>
          </a:p>
          <a:p>
            <a:pPr>
              <a:buFontTx/>
              <a:buChar char="-"/>
            </a:pPr>
            <a:r>
              <a:rPr lang="cs-CZ" sz="2500" dirty="0" smtClean="0"/>
              <a:t>mají rozvinutou vnitřní kostru</a:t>
            </a:r>
            <a:r>
              <a:rPr lang="cs-CZ" sz="2500" dirty="0"/>
              <a:t> </a:t>
            </a:r>
            <a:r>
              <a:rPr lang="cs-CZ" sz="2500" dirty="0" smtClean="0"/>
              <a:t>(hlavní část je páteř z obratlů)</a:t>
            </a:r>
          </a:p>
          <a:p>
            <a:pPr>
              <a:buFontTx/>
              <a:buChar char="-"/>
            </a:pPr>
            <a:r>
              <a:rPr lang="cs-CZ" sz="2500" dirty="0" smtClean="0"/>
              <a:t>nejjednodušší obratlovci            měkká kostra (chrupavka)</a:t>
            </a:r>
          </a:p>
          <a:p>
            <a:pPr>
              <a:buFontTx/>
              <a:buChar char="-"/>
            </a:pPr>
            <a:r>
              <a:rPr lang="cs-CZ" sz="2500" dirty="0" smtClean="0"/>
              <a:t>ryby, obojživelníci, plazi, ptáci, savci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(+ </a:t>
            </a:r>
            <a:r>
              <a:rPr lang="cs-CZ" sz="2500" dirty="0" smtClean="0">
                <a:hlinkClick r:id="rId3"/>
              </a:rPr>
              <a:t>paryby</a:t>
            </a:r>
            <a:r>
              <a:rPr lang="cs-CZ" sz="2500" dirty="0" smtClean="0"/>
              <a:t> – žralok, </a:t>
            </a:r>
            <a:r>
              <a:rPr lang="cs-CZ" sz="2500" dirty="0" smtClean="0">
                <a:hlinkClick r:id="rId4"/>
              </a:rPr>
              <a:t>kruhoústí</a:t>
            </a:r>
            <a:r>
              <a:rPr lang="cs-CZ" sz="2500" dirty="0" smtClean="0"/>
              <a:t> – mihule)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851920" y="3987913"/>
            <a:ext cx="7200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420" y="5157192"/>
            <a:ext cx="1802904" cy="1352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81129"/>
            <a:ext cx="3103106" cy="1923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0127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                                         </a:t>
            </a:r>
            <a:r>
              <a:rPr lang="cs-CZ" sz="2500" i="1" dirty="0" smtClean="0">
                <a:hlinkClick r:id="rId2"/>
              </a:rPr>
              <a:t>hlemýžď zahradní</a:t>
            </a:r>
            <a:endParaRPr lang="cs-CZ" sz="2500" i="1" dirty="0" smtClean="0"/>
          </a:p>
          <a:p>
            <a:pPr marL="0" indent="0">
              <a:buNone/>
            </a:pPr>
            <a:r>
              <a:rPr lang="cs-CZ" sz="2500" i="1" dirty="0" smtClean="0"/>
              <a:t>   </a:t>
            </a:r>
            <a:r>
              <a:rPr lang="cs-CZ" sz="2500" i="1" dirty="0" smtClean="0">
                <a:hlinkClick r:id="rId3"/>
              </a:rPr>
              <a:t>žížala obecná</a:t>
            </a:r>
            <a:r>
              <a:rPr lang="cs-CZ" sz="2500" i="1" dirty="0" smtClean="0"/>
              <a:t>                                                             </a:t>
            </a:r>
            <a:r>
              <a:rPr lang="cs-CZ" sz="2500" i="1" dirty="0" smtClean="0">
                <a:hlinkClick r:id="rId4"/>
              </a:rPr>
              <a:t>hrobařík obecný</a:t>
            </a: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r>
              <a:rPr lang="cs-CZ" sz="2500" i="1" dirty="0" smtClean="0"/>
              <a:t>   </a:t>
            </a:r>
            <a:r>
              <a:rPr lang="cs-CZ" sz="2500" i="1" dirty="0" smtClean="0">
                <a:hlinkClick r:id="rId5"/>
              </a:rPr>
              <a:t>mravenec lesní</a:t>
            </a:r>
            <a:r>
              <a:rPr lang="cs-CZ" sz="2500" i="1" dirty="0" smtClean="0"/>
              <a:t>                </a:t>
            </a:r>
            <a:r>
              <a:rPr lang="cs-CZ" sz="2500" i="1" dirty="0" smtClean="0">
                <a:hlinkClick r:id="rId6"/>
              </a:rPr>
              <a:t>křižák obecný</a:t>
            </a:r>
            <a:r>
              <a:rPr lang="cs-CZ" sz="2500" i="1" dirty="0" smtClean="0"/>
              <a:t>                        </a:t>
            </a:r>
            <a:r>
              <a:rPr lang="cs-CZ" sz="2500" i="1" dirty="0" smtClean="0">
                <a:hlinkClick r:id="rId7"/>
              </a:rPr>
              <a:t>rak říční</a:t>
            </a:r>
            <a:endParaRPr lang="cs-CZ" sz="2500" i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3"/>
            <a:ext cx="2088232" cy="209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460" y="1218802"/>
            <a:ext cx="2320652" cy="1740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234128"/>
            <a:ext cx="245745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69" y="4248455"/>
            <a:ext cx="2457450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061" y="3562655"/>
            <a:ext cx="2457450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100" y="4172255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Ryby:</a:t>
            </a:r>
          </a:p>
          <a:p>
            <a:pPr>
              <a:buFontTx/>
              <a:buChar char="-"/>
            </a:pPr>
            <a:r>
              <a:rPr lang="cs-CZ" sz="2500" dirty="0" smtClean="0"/>
              <a:t>dýchají žábrami kyslík z vody</a:t>
            </a:r>
          </a:p>
          <a:p>
            <a:pPr>
              <a:buFontTx/>
              <a:buChar char="-"/>
            </a:pPr>
            <a:r>
              <a:rPr lang="cs-CZ" sz="2500" dirty="0" smtClean="0">
                <a:hlinkClick r:id="rId2"/>
              </a:rPr>
              <a:t>kapr obecný </a:t>
            </a:r>
            <a:r>
              <a:rPr lang="cs-CZ" sz="2500" dirty="0" smtClean="0"/>
              <a:t>(naše neznámější ryba, chováme ho v rybnících,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vyšlechtěn z kapra divokého – ten vzácně v řekách,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všežravec – při hledání potravy pomáhají hmatové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vousy)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>
              <a:buFontTx/>
              <a:buChar char="-"/>
            </a:pPr>
            <a:r>
              <a:rPr lang="cs-CZ" sz="2500" dirty="0" smtClean="0">
                <a:hlinkClick r:id="rId3"/>
              </a:rPr>
              <a:t>štika obecná </a:t>
            </a:r>
            <a:r>
              <a:rPr lang="cs-CZ" sz="2500" dirty="0" smtClean="0"/>
              <a:t>(dravá ryba – masožravec, v ústech zuby, žije ve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stojatých i tekoucích vodách)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3284984"/>
            <a:ext cx="334920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085184"/>
            <a:ext cx="2313434" cy="1425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Obojživelníci:</a:t>
            </a:r>
          </a:p>
          <a:p>
            <a:pPr>
              <a:buFontTx/>
              <a:buChar char="-"/>
            </a:pPr>
            <a:r>
              <a:rPr lang="cs-CZ" sz="2500" dirty="0" smtClean="0"/>
              <a:t>žijí ve vodě i na souši současně (rozmnožují se však ve vodě)</a:t>
            </a:r>
          </a:p>
          <a:p>
            <a:pPr>
              <a:buFontTx/>
              <a:buChar char="-"/>
            </a:pPr>
            <a:r>
              <a:rPr lang="cs-CZ" sz="2500" dirty="0" smtClean="0">
                <a:hlinkClick r:id="rId2"/>
              </a:rPr>
              <a:t>ropucha obecná </a:t>
            </a:r>
            <a:r>
              <a:rPr lang="cs-CZ" sz="2500" dirty="0" smtClean="0"/>
              <a:t>(velká, hnědě zbarvená, aktivní v noci, užitečná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živí se slimáky, vajíčka v rosolovitém obalu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klade do vody          pulci         na jaře pak malé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ropuchy)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/>
              <a:t>                                                                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                                </a:t>
            </a:r>
            <a:r>
              <a:rPr lang="cs-CZ" sz="2500" i="1" dirty="0" smtClean="0"/>
              <a:t>pulci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788024" y="3140968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6084168" y="3140968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358" y="3823892"/>
            <a:ext cx="3704928" cy="2197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23893"/>
            <a:ext cx="3672408" cy="262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Plazi:</a:t>
            </a:r>
          </a:p>
          <a:p>
            <a:pPr>
              <a:buFontTx/>
              <a:buChar char="-"/>
            </a:pPr>
            <a:r>
              <a:rPr lang="cs-CZ" sz="2500" dirty="0" smtClean="0"/>
              <a:t>hadi, ještěři, želvy</a:t>
            </a:r>
          </a:p>
          <a:p>
            <a:pPr>
              <a:buFontTx/>
              <a:buChar char="-"/>
            </a:pPr>
            <a:r>
              <a:rPr lang="cs-CZ" sz="2500" dirty="0" smtClean="0"/>
              <a:t>hadi            zakrněly jim končetiny, masožravci            usmrcují drobné obratlovce buď kousnutím - jedovatí, nebo udušením - škrtiči)</a:t>
            </a:r>
          </a:p>
          <a:p>
            <a:pPr>
              <a:buFontTx/>
              <a:buChar char="-"/>
            </a:pPr>
            <a:r>
              <a:rPr lang="cs-CZ" sz="2500" dirty="0" smtClean="0"/>
              <a:t>u nás            </a:t>
            </a:r>
            <a:r>
              <a:rPr lang="cs-CZ" sz="2500" dirty="0" smtClean="0">
                <a:hlinkClick r:id="rId2"/>
              </a:rPr>
              <a:t>z</a:t>
            </a:r>
            <a:r>
              <a:rPr lang="cs-CZ" sz="2500" b="1" dirty="0" smtClean="0">
                <a:hlinkClick r:id="rId2"/>
              </a:rPr>
              <a:t>m</a:t>
            </a:r>
            <a:r>
              <a:rPr lang="cs-CZ" sz="2500" dirty="0" smtClean="0">
                <a:hlinkClick r:id="rId2"/>
              </a:rPr>
              <a:t>ije obecná </a:t>
            </a:r>
            <a:r>
              <a:rPr lang="cs-CZ" sz="2500" dirty="0" smtClean="0"/>
              <a:t>(jedovatá, chráněná)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</a:t>
            </a:r>
            <a:r>
              <a:rPr lang="cs-CZ" sz="2500" dirty="0" smtClean="0">
                <a:hlinkClick r:id="rId3"/>
              </a:rPr>
              <a:t>užovka obojková </a:t>
            </a:r>
            <a:r>
              <a:rPr lang="cs-CZ" sz="2500" dirty="0" smtClean="0"/>
              <a:t>(nejedovatá, světlé skvrny za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   hlavou, často u vody)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259632" y="2204864"/>
            <a:ext cx="7200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6588224" y="2204864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403648" y="3429000"/>
            <a:ext cx="7200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403648" y="3429000"/>
            <a:ext cx="72008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72" y="4509119"/>
            <a:ext cx="2536676" cy="1902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571" y="4561576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16624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Ptáci:</a:t>
            </a:r>
          </a:p>
          <a:p>
            <a:pPr>
              <a:buFontTx/>
              <a:buChar char="-"/>
            </a:pPr>
            <a:r>
              <a:rPr lang="cs-CZ" sz="2500" dirty="0" smtClean="0"/>
              <a:t>mají schopnost létat (přední končetiny mají přeměněny v křídla,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mají peří a duté kosti)</a:t>
            </a:r>
          </a:p>
          <a:p>
            <a:pPr>
              <a:buFontTx/>
              <a:buChar char="-"/>
            </a:pPr>
            <a:r>
              <a:rPr lang="cs-CZ" sz="2500" dirty="0" smtClean="0"/>
              <a:t>někteří ptáci však již nelétají</a:t>
            </a:r>
          </a:p>
          <a:p>
            <a:pPr>
              <a:buFontTx/>
              <a:buChar char="-"/>
            </a:pPr>
            <a:r>
              <a:rPr lang="cs-CZ" sz="2500" dirty="0" smtClean="0">
                <a:hlinkClick r:id="rId2"/>
              </a:rPr>
              <a:t>kos černý </a:t>
            </a:r>
            <a:r>
              <a:rPr lang="cs-CZ" sz="2500" dirty="0" smtClean="0"/>
              <a:t>(všežravec, samec černý s oranžovým zobákem,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samice tmavohnědá s šedým zobákem, pták krmivý)</a:t>
            </a:r>
          </a:p>
          <a:p>
            <a:pPr>
              <a:buFontTx/>
              <a:buChar char="-"/>
            </a:pPr>
            <a:r>
              <a:rPr lang="cs-CZ" sz="2500" dirty="0" smtClean="0">
                <a:hlinkClick r:id="rId3"/>
              </a:rPr>
              <a:t>káně lesní </a:t>
            </a:r>
            <a:r>
              <a:rPr lang="cs-CZ" sz="2500" dirty="0" smtClean="0"/>
              <a:t>(masožravec – dravec, požírá hlavně hraboše        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pomáhá zemědělcům              užitečný a vzácný pták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i="1" dirty="0" smtClean="0"/>
              <a:t>  kos černý – samec          kos černý – samice             káně lesní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805006" y="3994235"/>
            <a:ext cx="80464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4932040" y="4436779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581128"/>
            <a:ext cx="2143125" cy="1392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81128"/>
            <a:ext cx="2028315" cy="139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523" y="4581127"/>
            <a:ext cx="2143125" cy="139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820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dirty="0" smtClean="0"/>
              <a:t>Savci </a:t>
            </a:r>
            <a:r>
              <a:rPr lang="cs-CZ" sz="2500" dirty="0" smtClean="0"/>
              <a:t>(po narození sají mateřské mléko)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>
                <a:hlinkClick r:id="rId2"/>
              </a:rPr>
              <a:t>ježek západní </a:t>
            </a:r>
            <a:r>
              <a:rPr lang="cs-CZ" sz="2500" dirty="0" smtClean="0"/>
              <a:t>(hmyzožravec, srst na hřbetě přeměněna v tuhé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bodliny, žije v blízkosti člověka, užitečný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konzumuje hmyz, v zimě – zimní spánek,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+ ježek východní)</a:t>
            </a:r>
          </a:p>
          <a:p>
            <a:pPr marL="0" indent="0">
              <a:buNone/>
            </a:pPr>
            <a:endParaRPr lang="cs-CZ" sz="2500" dirty="0"/>
          </a:p>
          <a:p>
            <a:pPr>
              <a:buFontTx/>
              <a:buChar char="-"/>
            </a:pPr>
            <a:r>
              <a:rPr lang="cs-CZ" sz="2500" dirty="0" smtClean="0">
                <a:hlinkClick r:id="rId3"/>
              </a:rPr>
              <a:t>prase divoké </a:t>
            </a:r>
            <a:r>
              <a:rPr lang="cs-CZ" sz="2500" dirty="0" smtClean="0"/>
              <a:t>(sudokopytník – i srnec, jelen, tur domácí,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žije v lese             kanec + bachyně = sele,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všežravec             ryje v zemi rypákem,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selata se rodí na jaře – pruhovaná, </a:t>
            </a:r>
          </a:p>
          <a:p>
            <a:pPr marL="0" indent="0">
              <a:buNone/>
            </a:pPr>
            <a:r>
              <a:rPr lang="cs-CZ" sz="2500" dirty="0" smtClean="0"/>
              <a:t>                                               v dospělosti srst  černohnědá,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vynikající sluch a čich, při přemnožení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škody na zemědělských plodinách)</a:t>
            </a:r>
          </a:p>
          <a:p>
            <a:pPr marL="0" indent="0">
              <a:buNone/>
            </a:pPr>
            <a:endParaRPr lang="cs-CZ" sz="2500" dirty="0" smtClean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925144" y="4213380"/>
            <a:ext cx="7200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4925144" y="4625090"/>
            <a:ext cx="7200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38564"/>
            <a:ext cx="2428875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167188"/>
            <a:ext cx="3205353" cy="2214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8028384" y="2132856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3179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2500" dirty="0" smtClean="0">
                <a:hlinkClick r:id="rId2"/>
              </a:rPr>
              <a:t>rys ostrovid </a:t>
            </a:r>
            <a:r>
              <a:rPr lang="cs-CZ" sz="2500" dirty="0" smtClean="0"/>
              <a:t>(kočkovitá šelma – masožravec           silný chrup,</a:t>
            </a:r>
          </a:p>
          <a:p>
            <a:pPr marL="0" indent="0">
              <a:buNone/>
            </a:pPr>
            <a:r>
              <a:rPr lang="cs-CZ" sz="2500" i="1" dirty="0"/>
              <a:t> </a:t>
            </a:r>
            <a:r>
              <a:rPr lang="cs-CZ" sz="2500" i="1" dirty="0" smtClean="0"/>
              <a:t>                            </a:t>
            </a:r>
            <a:r>
              <a:rPr lang="cs-CZ" sz="2500" dirty="0" smtClean="0"/>
              <a:t>žije samotářsky v lesích, loví savce -  srnce, zajíce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zabraňuje okusům)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>
              <a:buFontTx/>
              <a:buChar char="-"/>
            </a:pPr>
            <a:r>
              <a:rPr lang="cs-CZ" sz="2500" dirty="0" smtClean="0">
                <a:hlinkClick r:id="rId3"/>
              </a:rPr>
              <a:t>liška obecná </a:t>
            </a:r>
            <a:r>
              <a:rPr lang="cs-CZ" sz="2500" dirty="0" smtClean="0"/>
              <a:t>(psovitá šelma – též i vlk         dnes velmi vzácný,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liška je hojná, v zemi si vyhrabává noru,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o mláďata se starají oba rodiče, žere hlavně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hraboše, ale i lesní plody, užitečná, ale i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nebezpečná           může přenášet vzteklinu)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6156176" y="1299073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411760" y="2232585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5462522" y="4509120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995936" y="6350208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1"/>
            <a:ext cx="1728192" cy="2641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578" y="2355994"/>
            <a:ext cx="2709878" cy="1842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03179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C00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živočichové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DA26F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r>
              <a:rPr lang="cs-CZ" sz="2500" dirty="0" smtClean="0"/>
              <a:t>Čím se liší živočichové od rostlin a hub?</a:t>
            </a:r>
          </a:p>
          <a:p>
            <a:pPr marL="0" indent="0">
              <a:buNone/>
            </a:pPr>
            <a:r>
              <a:rPr lang="cs-CZ" sz="2500" dirty="0" smtClean="0"/>
              <a:t>Jaký je rozdíl mezi býložravci, masožravci a všežravci?</a:t>
            </a:r>
          </a:p>
          <a:p>
            <a:pPr marL="0" indent="0">
              <a:buNone/>
            </a:pPr>
            <a:r>
              <a:rPr lang="cs-CZ" sz="2500" dirty="0"/>
              <a:t>P</a:t>
            </a:r>
            <a:r>
              <a:rPr lang="cs-CZ" sz="2500" dirty="0" smtClean="0"/>
              <a:t>roč mohou živočichové žít jen díky rostlinám?</a:t>
            </a:r>
          </a:p>
          <a:p>
            <a:pPr marL="0" indent="0">
              <a:buNone/>
            </a:pPr>
            <a:r>
              <a:rPr lang="cs-CZ" sz="2500" dirty="0" smtClean="0"/>
              <a:t>Jak živočichy třídíme? Čím se liší bezobratlí a obratlovci?</a:t>
            </a:r>
          </a:p>
          <a:p>
            <a:pPr marL="0" indent="0">
              <a:buNone/>
            </a:pPr>
            <a:r>
              <a:rPr lang="cs-CZ" sz="2500" dirty="0" smtClean="0"/>
              <a:t>Jaký je význam živočichů pro život na Zemi?</a:t>
            </a:r>
          </a:p>
          <a:p>
            <a:pPr marL="0" indent="0">
              <a:buNone/>
            </a:pPr>
            <a:r>
              <a:rPr lang="cs-CZ" sz="2500" dirty="0" smtClean="0"/>
              <a:t>Co tvoří těla prvoků? Co dalšího o prvocích víte?</a:t>
            </a:r>
          </a:p>
          <a:p>
            <a:pPr marL="0" indent="0">
              <a:buNone/>
            </a:pPr>
            <a:r>
              <a:rPr lang="cs-CZ" sz="2500" dirty="0" smtClean="0"/>
              <a:t>Jaké </a:t>
            </a:r>
            <a:r>
              <a:rPr lang="cs-CZ" sz="2500" dirty="0" err="1" smtClean="0"/>
              <a:t>znáštezástupce</a:t>
            </a:r>
            <a:r>
              <a:rPr lang="cs-CZ" sz="2500" dirty="0" smtClean="0"/>
              <a:t> bezobratlých? Co o nich víte?</a:t>
            </a:r>
          </a:p>
          <a:p>
            <a:pPr marL="0" indent="0">
              <a:buNone/>
            </a:pPr>
            <a:r>
              <a:rPr lang="cs-CZ" sz="2500" dirty="0" smtClean="0"/>
              <a:t>Do jakých podskupin dělíme obratlovce</a:t>
            </a:r>
            <a:r>
              <a:rPr lang="cs-CZ" sz="2500" dirty="0"/>
              <a:t>?</a:t>
            </a: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/>
              <a:t>Jaké znáte zástupce těchto podskupin? Co o nich víte?</a:t>
            </a:r>
          </a:p>
        </p:txBody>
      </p:sp>
    </p:spTree>
    <p:extLst>
      <p:ext uri="{BB962C8B-B14F-4D97-AF65-F5344CB8AC3E}">
        <p14:creationId xmlns:p14="http://schemas.microsoft.com/office/powerpoint/2010/main" val="1007868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7. dubna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Charakteristika živočichů jako skupiny organismů a jejich rozdělení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Popis jednotlivých druhů živočichů jako zástupců skupin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(seznámení i s obrázky jednotlivých živočichů)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151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88632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sz="34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3400" dirty="0" smtClean="0"/>
              <a:t>Prezentace obsahuje animace.</a:t>
            </a:r>
          </a:p>
          <a:p>
            <a:pPr marL="0" indent="0">
              <a:buNone/>
            </a:pPr>
            <a:r>
              <a:rPr lang="cs-CZ" sz="34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3400" dirty="0"/>
              <a:t>Dančák, Martin, Mgr., PhD.: Rozmanitost přírody: Člověk a jeho svět. Učebnice pro 4.a 5. ročník základní školy. </a:t>
            </a:r>
            <a:r>
              <a:rPr lang="cs-CZ" sz="3400" dirty="0" err="1"/>
              <a:t>Prodos</a:t>
            </a:r>
            <a:r>
              <a:rPr lang="cs-CZ" sz="3400" dirty="0"/>
              <a:t> spol. s. r. o., pedagogické nakladatelství. Kollárovo nám. 7, 722 00 Olomouc, 2010. Modrá </a:t>
            </a:r>
            <a:r>
              <a:rPr lang="cs-CZ" sz="3400" dirty="0" smtClean="0"/>
              <a:t>řada </a:t>
            </a:r>
            <a:r>
              <a:rPr lang="cs-CZ" sz="3400" dirty="0"/>
              <a:t>učebnic. ISBN </a:t>
            </a:r>
            <a:r>
              <a:rPr lang="cs-CZ" sz="3400" dirty="0" smtClean="0"/>
              <a:t>978-80-7230-227-7</a:t>
            </a:r>
          </a:p>
          <a:p>
            <a:r>
              <a:rPr lang="cs-CZ" sz="3400" dirty="0">
                <a:hlinkClick r:id="rId2"/>
              </a:rPr>
              <a:t>http://</a:t>
            </a:r>
            <a:r>
              <a:rPr lang="cs-CZ" sz="3400" dirty="0" smtClean="0">
                <a:hlinkClick r:id="rId2"/>
              </a:rPr>
              <a:t>upload.wikimedia.org/wikipedia/commons/thumb/c/cb/Paramecium.jpg/258px-Paramecium.jpg</a:t>
            </a:r>
            <a:endParaRPr lang="cs-CZ" sz="3400" dirty="0" smtClean="0"/>
          </a:p>
          <a:p>
            <a:r>
              <a:rPr lang="cs-CZ" sz="3400" dirty="0">
                <a:hlinkClick r:id="rId3"/>
              </a:rPr>
              <a:t>http://</a:t>
            </a:r>
            <a:r>
              <a:rPr lang="cs-CZ" sz="3400" dirty="0" smtClean="0">
                <a:hlinkClick r:id="rId3"/>
              </a:rPr>
              <a:t>upload.wikimedia.org/wikipedia/commons/thumb/3/3f/Wilson1900Fig3.jpg/250px-Wilson1900Fig3.jpg</a:t>
            </a:r>
            <a:endParaRPr lang="cs-CZ" sz="3400" dirty="0" smtClean="0"/>
          </a:p>
          <a:p>
            <a:r>
              <a:rPr lang="cs-CZ" sz="3400" dirty="0">
                <a:hlinkClick r:id="rId4"/>
              </a:rPr>
              <a:t>http://</a:t>
            </a:r>
            <a:r>
              <a:rPr lang="cs-CZ" sz="3400" dirty="0" smtClean="0">
                <a:hlinkClick r:id="rId4"/>
              </a:rPr>
              <a:t>upload.wikimedia.org/wikipedia/commons/thumb/8/82/Carcharhinus_melanopterus2.jpg/280px-Carcharhinus_melanopterus2.jpg</a:t>
            </a:r>
            <a:endParaRPr lang="cs-CZ" sz="3400" dirty="0" smtClean="0"/>
          </a:p>
          <a:p>
            <a:r>
              <a:rPr lang="cs-CZ" sz="3400" dirty="0">
                <a:hlinkClick r:id="rId5"/>
              </a:rPr>
              <a:t>http://</a:t>
            </a:r>
            <a:r>
              <a:rPr lang="cs-CZ" sz="3400" dirty="0" smtClean="0">
                <a:hlinkClick r:id="rId5"/>
              </a:rPr>
              <a:t>upload.wikimedia.org/wikipedia/commons/thumb/3/3f/Lampetra_fluviatilis.jpg/250px-Lampetra_fluviatilis.jpg</a:t>
            </a:r>
            <a:endParaRPr lang="cs-CZ" sz="3400" dirty="0" smtClean="0"/>
          </a:p>
          <a:p>
            <a:r>
              <a:rPr lang="cs-CZ" sz="3400" dirty="0">
                <a:hlinkClick r:id="rId6"/>
              </a:rPr>
              <a:t>http://</a:t>
            </a:r>
            <a:r>
              <a:rPr lang="cs-CZ" sz="3400" dirty="0" smtClean="0">
                <a:hlinkClick r:id="rId6"/>
              </a:rPr>
              <a:t>upload.wikimedia.org/wikipedia/commons/thumb/3/30/Regenwurm1.jpg/258px-Regenwurm1.jpg</a:t>
            </a:r>
            <a:endParaRPr lang="cs-CZ" sz="3400" dirty="0" smtClean="0"/>
          </a:p>
          <a:p>
            <a:r>
              <a:rPr lang="cs-CZ" sz="3400" dirty="0">
                <a:hlinkClick r:id="rId7"/>
              </a:rPr>
              <a:t>http://</a:t>
            </a:r>
            <a:r>
              <a:rPr lang="cs-CZ" sz="3400" dirty="0" smtClean="0">
                <a:hlinkClick r:id="rId7"/>
              </a:rPr>
              <a:t>upload.wikimedia.org/wikipedia/commons/thumb/c/cc/Snail.jpg/200px-Snail.jpg</a:t>
            </a:r>
            <a:endParaRPr lang="cs-CZ" sz="3400" dirty="0" smtClean="0"/>
          </a:p>
          <a:p>
            <a:r>
              <a:rPr lang="cs-CZ" sz="3400" dirty="0">
                <a:hlinkClick r:id="rId8"/>
              </a:rPr>
              <a:t>http://</a:t>
            </a:r>
            <a:r>
              <a:rPr lang="cs-CZ" sz="3400" dirty="0" smtClean="0">
                <a:hlinkClick r:id="rId8"/>
              </a:rPr>
              <a:t>upload.wikimedia.org/wikipedia/commons/thumb/7/70/Krompootdoodgraver_Nicrophorus_vespillo_achter_grassprietje.jpg/258px-Krompootdoodgraver_Nicrophorus_vespillo_achter_grassprietje.jpg</a:t>
            </a:r>
            <a:endParaRPr lang="cs-CZ" sz="3400" dirty="0" smtClean="0"/>
          </a:p>
          <a:p>
            <a:r>
              <a:rPr lang="cs-CZ" sz="3400" dirty="0">
                <a:hlinkClick r:id="rId9"/>
              </a:rPr>
              <a:t>http://</a:t>
            </a:r>
            <a:r>
              <a:rPr lang="cs-CZ" sz="3400" dirty="0" smtClean="0">
                <a:hlinkClick r:id="rId9"/>
              </a:rPr>
              <a:t>upload.wikimedia.org/wikipedia/commons/thumb/b/be/Mrowka_rudnica_formica_rufa_small.jpg/258px-Mrowka_rudnica_formica_rufa_small.jpg</a:t>
            </a:r>
            <a:endParaRPr lang="cs-CZ" sz="3400" dirty="0" smtClean="0"/>
          </a:p>
          <a:p>
            <a:r>
              <a:rPr lang="cs-CZ" sz="3400" dirty="0">
                <a:hlinkClick r:id="rId10"/>
              </a:rPr>
              <a:t>http://upload.wikimedia.org/wikipedia/commons/thumb/6/66/Araneus_diadematus_%28Gartenkreuzspinne_mit_Wespe%29.jpg/258px-Araneus_diadematus_%</a:t>
            </a:r>
            <a:r>
              <a:rPr lang="cs-CZ" sz="3400" dirty="0" smtClean="0">
                <a:hlinkClick r:id="rId10"/>
              </a:rPr>
              <a:t>28Gartenkreuzspinne_mit_Wespe%29.jpg</a:t>
            </a:r>
            <a:endParaRPr lang="cs-CZ" sz="3400" dirty="0" smtClean="0"/>
          </a:p>
          <a:p>
            <a:r>
              <a:rPr lang="cs-CZ" sz="3400" dirty="0">
                <a:hlinkClick r:id="rId11"/>
              </a:rPr>
              <a:t>http://</a:t>
            </a:r>
            <a:r>
              <a:rPr lang="cs-CZ" sz="3400" dirty="0" smtClean="0">
                <a:hlinkClick r:id="rId11"/>
              </a:rPr>
              <a:t>upload.wikimedia.org/wikipedia/commons/thumb/d/da/Potamobius_astacus.jpg/258px-Potamobius_astacus.jpg</a:t>
            </a:r>
            <a:endParaRPr lang="cs-CZ" sz="3400" dirty="0" smtClean="0"/>
          </a:p>
          <a:p>
            <a:endParaRPr lang="cs-CZ" sz="3400" dirty="0" smtClean="0"/>
          </a:p>
          <a:p>
            <a:endParaRPr lang="cs-CZ" sz="3400" dirty="0" smtClean="0"/>
          </a:p>
          <a:p>
            <a:endParaRPr lang="cs-CZ" sz="3400" dirty="0" smtClean="0"/>
          </a:p>
          <a:p>
            <a:endParaRPr lang="cs-CZ" sz="34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54848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 fontScale="62500" lnSpcReduction="20000"/>
          </a:bodyPr>
          <a:lstStyle/>
          <a:p>
            <a:r>
              <a:rPr lang="cs-CZ" sz="2300" dirty="0" smtClean="0">
                <a:hlinkClick r:id="rId2"/>
              </a:rPr>
              <a:t>http</a:t>
            </a:r>
            <a:r>
              <a:rPr lang="cs-CZ" sz="2300" dirty="0">
                <a:hlinkClick r:id="rId2"/>
              </a:rPr>
              <a:t>://</a:t>
            </a:r>
            <a:r>
              <a:rPr lang="cs-CZ" sz="2300" dirty="0" smtClean="0">
                <a:hlinkClick r:id="rId2"/>
              </a:rPr>
              <a:t>upload.wikimedia.org/wikipedia/commons/thumb/a/a8/Common_carp.jpg/300px-Common_carp.jpg</a:t>
            </a:r>
            <a:endParaRPr lang="cs-CZ" sz="2300" dirty="0" smtClean="0"/>
          </a:p>
          <a:p>
            <a:r>
              <a:rPr lang="cs-CZ" sz="2300" dirty="0">
                <a:hlinkClick r:id="rId3"/>
              </a:rPr>
              <a:t>http://</a:t>
            </a:r>
            <a:r>
              <a:rPr lang="cs-CZ" sz="2300" dirty="0" smtClean="0">
                <a:hlinkClick r:id="rId3"/>
              </a:rPr>
              <a:t>upload.wikimedia.org/wikipedia/commons/thumb/1/1a/Hecht.jpg/258px-Hecht.jpg</a:t>
            </a:r>
            <a:endParaRPr lang="cs-CZ" sz="2300" dirty="0" smtClean="0"/>
          </a:p>
          <a:p>
            <a:r>
              <a:rPr lang="cs-CZ" sz="2300" dirty="0">
                <a:hlinkClick r:id="rId4"/>
              </a:rPr>
              <a:t>http://</a:t>
            </a:r>
            <a:r>
              <a:rPr lang="cs-CZ" sz="2300" dirty="0" smtClean="0">
                <a:hlinkClick r:id="rId4"/>
              </a:rPr>
              <a:t>upload.wikimedia.org/wikipedia/commons/thumb/d/d9/Bufo_Bufo.jpg/250px-Bufo_Bufo.jpg</a:t>
            </a:r>
            <a:endParaRPr lang="cs-CZ" sz="2300" dirty="0" smtClean="0"/>
          </a:p>
          <a:p>
            <a:r>
              <a:rPr lang="cs-CZ" sz="2300" dirty="0">
                <a:hlinkClick r:id="rId5"/>
              </a:rPr>
              <a:t>http://upload.wikimedia.org/wikipedia/commons/thumb/d/da/Bufo_bufo_-_larvas_2_%28aka%29.jpg/220px-Bufo_bufo_-_larvas_2_%</a:t>
            </a:r>
            <a:r>
              <a:rPr lang="cs-CZ" sz="2300" dirty="0" smtClean="0">
                <a:hlinkClick r:id="rId5"/>
              </a:rPr>
              <a:t>28aka%29.jpg</a:t>
            </a:r>
            <a:endParaRPr lang="cs-CZ" sz="2300" dirty="0" smtClean="0"/>
          </a:p>
          <a:p>
            <a:r>
              <a:rPr lang="cs-CZ" sz="2300" dirty="0">
                <a:hlinkClick r:id="rId6"/>
              </a:rPr>
              <a:t>http://</a:t>
            </a:r>
            <a:r>
              <a:rPr lang="cs-CZ" sz="2300" dirty="0" smtClean="0">
                <a:hlinkClick r:id="rId6"/>
              </a:rPr>
              <a:t>upload.wikimedia.org/wikipedia/commons/thumb/b/ba/Viperaberus2.jpg/200px-Viperaberus2.jpg</a:t>
            </a:r>
            <a:endParaRPr lang="cs-CZ" sz="2300" dirty="0" smtClean="0"/>
          </a:p>
          <a:p>
            <a:r>
              <a:rPr lang="cs-CZ" sz="2300" dirty="0">
                <a:hlinkClick r:id="rId7"/>
              </a:rPr>
              <a:t>http://upload.wikimedia.org/wikipedia/commons/thumb/3/38/Natrix_natrix_%28Karl_L%29.jpg/258px-Natrix_natrix_%</a:t>
            </a:r>
            <a:r>
              <a:rPr lang="cs-CZ" sz="2300" dirty="0" smtClean="0">
                <a:hlinkClick r:id="rId7"/>
              </a:rPr>
              <a:t>28Karl_L%29.jpg</a:t>
            </a:r>
            <a:endParaRPr lang="cs-CZ" sz="2300" dirty="0" smtClean="0"/>
          </a:p>
          <a:p>
            <a:r>
              <a:rPr lang="cs-CZ" sz="2300" dirty="0">
                <a:hlinkClick r:id="rId8"/>
              </a:rPr>
              <a:t>http://</a:t>
            </a:r>
            <a:r>
              <a:rPr lang="cs-CZ" sz="2300" dirty="0" smtClean="0">
                <a:hlinkClick r:id="rId8"/>
              </a:rPr>
              <a:t>upload.wikimedia.org/wikipedia/commons/thumb/f/fc/Kos_cerny.jpg/225px-Kos_cerny.jpg</a:t>
            </a:r>
            <a:endParaRPr lang="cs-CZ" sz="2300" dirty="0" smtClean="0"/>
          </a:p>
          <a:p>
            <a:r>
              <a:rPr lang="cs-CZ" sz="2300" dirty="0">
                <a:hlinkClick r:id="rId9"/>
              </a:rPr>
              <a:t>http://upload.wikimedia.org/wikipedia/commons/thumb/2/2c/Turdus_merula_female_%28d1%29.jpg/150px-Turdus_merula_female_%</a:t>
            </a:r>
            <a:r>
              <a:rPr lang="cs-CZ" sz="2300" dirty="0" smtClean="0">
                <a:hlinkClick r:id="rId9"/>
              </a:rPr>
              <a:t>28d1%29.jpg</a:t>
            </a:r>
            <a:endParaRPr lang="cs-CZ" sz="2300" dirty="0" smtClean="0"/>
          </a:p>
          <a:p>
            <a:r>
              <a:rPr lang="cs-CZ" sz="2300" dirty="0">
                <a:hlinkClick r:id="rId10"/>
              </a:rPr>
              <a:t>http://upload.wikimedia.org/wikipedia/commons/thumb/6/67/Buteo_buteo_1_%28Lukasz_Lukasik%29.jpg/225px-Buteo_buteo_1_%</a:t>
            </a:r>
            <a:r>
              <a:rPr lang="cs-CZ" sz="2300" dirty="0" smtClean="0">
                <a:hlinkClick r:id="rId10"/>
              </a:rPr>
              <a:t>28Lukasz_Lukasik%29.jpg</a:t>
            </a:r>
            <a:endParaRPr lang="cs-CZ" sz="2300" dirty="0" smtClean="0"/>
          </a:p>
          <a:p>
            <a:r>
              <a:rPr lang="cs-CZ" sz="2300" dirty="0">
                <a:hlinkClick r:id="rId11"/>
              </a:rPr>
              <a:t>http://upload.wikimedia.org/wikipedia/commons/thumb/e/e1/Erinaceus_europaeus_%28Marek_Szczepanek%29.jpg/255px-Erinaceus_europaeus_%</a:t>
            </a:r>
            <a:r>
              <a:rPr lang="cs-CZ" sz="2300" dirty="0" smtClean="0">
                <a:hlinkClick r:id="rId11"/>
              </a:rPr>
              <a:t>28Marek_Szczepanek%29.jpg</a:t>
            </a:r>
            <a:endParaRPr lang="cs-CZ" sz="2300" dirty="0" smtClean="0"/>
          </a:p>
          <a:p>
            <a:r>
              <a:rPr lang="cs-CZ" sz="2300" dirty="0">
                <a:hlinkClick r:id="rId12"/>
              </a:rPr>
              <a:t>http://</a:t>
            </a:r>
            <a:r>
              <a:rPr lang="cs-CZ" sz="2300" dirty="0" smtClean="0">
                <a:hlinkClick r:id="rId12"/>
              </a:rPr>
              <a:t>upload.wikimedia.org/wikipedia/commons/thumb/f/f0/Wild_Boar_Habbitat_3.jpg/240px-Wild_Boar_Habbitat_3.jpg</a:t>
            </a:r>
            <a:endParaRPr lang="cs-CZ" sz="2300" dirty="0" smtClean="0"/>
          </a:p>
          <a:p>
            <a:r>
              <a:rPr lang="cs-CZ" sz="2300" dirty="0">
                <a:hlinkClick r:id="rId13"/>
              </a:rPr>
              <a:t>http://</a:t>
            </a:r>
            <a:r>
              <a:rPr lang="cs-CZ" sz="2300" dirty="0" smtClean="0">
                <a:hlinkClick r:id="rId13"/>
              </a:rPr>
              <a:t>upload.wikimedia.org/wikipedia/commons/thumb/6/68/Lynx_lynx_poing.jpg/280px-Lynx_lynx_poing.jpg</a:t>
            </a:r>
            <a:endParaRPr lang="cs-CZ" sz="2300" dirty="0" smtClean="0"/>
          </a:p>
          <a:p>
            <a:r>
              <a:rPr lang="cs-CZ" sz="2300" dirty="0">
                <a:hlinkClick r:id="rId14"/>
              </a:rPr>
              <a:t>http://</a:t>
            </a:r>
            <a:r>
              <a:rPr lang="cs-CZ" sz="2300" dirty="0" smtClean="0">
                <a:hlinkClick r:id="rId14"/>
              </a:rPr>
              <a:t>upload.wikimedia.org/wikipedia/commons/thumb/d/d0/Vulpes_vulpes_standing_in_snow.jpg/250px-Vulpes_vulpes_standing_in_snow.jpg</a:t>
            </a: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5567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1199</Words>
  <Application>Microsoft Office PowerPoint</Application>
  <PresentationFormat>Předvádění na obrazovce (4:3)</PresentationFormat>
  <Paragraphs>247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Živá příroda – živočichové</vt:lpstr>
      <vt:lpstr>Prezentace aplikace PowerPoint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Živá příroda - živočichové</vt:lpstr>
      <vt:lpstr>Mgr. Renáta Jehličková 7. dubna 2012 Určeno pro 4.ročník</vt:lpstr>
      <vt:lpstr>Použité zdroje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Živá příroda – živočichové</dc:title>
  <dc:creator>Renata Jehličková</dc:creator>
  <cp:lastModifiedBy>Renata Jehličková</cp:lastModifiedBy>
  <cp:revision>88</cp:revision>
  <dcterms:created xsi:type="dcterms:W3CDTF">2012-04-06T23:40:18Z</dcterms:created>
  <dcterms:modified xsi:type="dcterms:W3CDTF">2012-06-28T20:29:49Z</dcterms:modified>
</cp:coreProperties>
</file>