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2" r:id="rId5"/>
    <p:sldId id="266" r:id="rId6"/>
    <p:sldId id="265" r:id="rId7"/>
    <p:sldId id="267" r:id="rId8"/>
    <p:sldId id="268" r:id="rId9"/>
    <p:sldId id="269" r:id="rId10"/>
    <p:sldId id="270" r:id="rId11"/>
    <p:sldId id="271" r:id="rId12"/>
    <p:sldId id="263" r:id="rId13"/>
    <p:sldId id="264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28B0C"/>
    <a:srgbClr val="F3D485"/>
    <a:srgbClr val="EEC282"/>
    <a:srgbClr val="F4B33E"/>
    <a:srgbClr val="F3F5A1"/>
    <a:srgbClr val="EEF1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8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00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292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102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993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502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260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428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981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367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522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932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337BD1-95BA-4AF2-8A65-D1E31E6C56D4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BCBAE2-4DB0-4421-AB4C-90139BD9D5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29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o%C4%8Dn%C3%AD_obdob%C3%AD" TargetMode="External"/><Relationship Id="rId7" Type="http://schemas.openxmlformats.org/officeDocument/2006/relationships/image" Target="../media/image5.png"/><Relationship Id="rId2" Type="http://schemas.openxmlformats.org/officeDocument/2006/relationships/hyperlink" Target="http://cs.wikipedia.org/wiki/M%C3%ADrn%C3%A9_p%C3%A1smo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Pou%C5%A1%C5%A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%C3%A1na" TargetMode="External"/><Relationship Id="rId2" Type="http://schemas.openxmlformats.org/officeDocument/2006/relationships/hyperlink" Target="http://cs.wikipedia.org/wiki/Tropick%C3%BD_de%C5%A1tn%C3%BD_le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s.wikipedia.org/wiki/Pol%C3%A1rn%C3%AD_oblast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cs.wikipedia.org/wiki/Poho%C5%99%C3%A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ce%C3%A1ny" TargetMode="External"/><Relationship Id="rId2" Type="http://schemas.openxmlformats.org/officeDocument/2006/relationships/hyperlink" Target="http://cs.wikipedia.org/wiki/Mo%C5%99e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://cs.wikipedia.org/wiki/Netop%C3%BDr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e/Carnegiea_gigantea.JPG/220px-Carnegiea_gigantea.JPG" TargetMode="External"/><Relationship Id="rId3" Type="http://schemas.openxmlformats.org/officeDocument/2006/relationships/hyperlink" Target="http://upload.wikimedia.org/wikipedia/commons/thumb/4/4a/Vall%C3%B8_Road.jpg/220px-Vall%C3%B8_Road.jpg" TargetMode="External"/><Relationship Id="rId7" Type="http://schemas.openxmlformats.org/officeDocument/2006/relationships/hyperlink" Target="http://upload.wikimedia.org/wikipedia/commons/2/28/Dromedary.02.jpg" TargetMode="External"/><Relationship Id="rId2" Type="http://schemas.openxmlformats.org/officeDocument/2006/relationships/hyperlink" Target="http://upload.wikimedia.org/wikipedia/commons/thumb/5/57/Fr%C3%BChling_bl%C3%BChender_Kirschenbaum.jpg/220px-Fr%C3%BChling_bl%C3%BChender_Kirschenba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9/Desert_-_Inner_Mongolia_edit.jpg/220px-Desert_-_Inner_Mongolia_edit.jpg" TargetMode="External"/><Relationship Id="rId5" Type="http://schemas.openxmlformats.org/officeDocument/2006/relationships/hyperlink" Target="http://upload.wikimedia.org/wikipedia/commons/thumb/a/a3/Wintry_scenery.jpg/270px-Wintry_scenery.jpg" TargetMode="External"/><Relationship Id="rId4" Type="http://schemas.openxmlformats.org/officeDocument/2006/relationships/hyperlink" Target="http://upload.wikimedia.org/wikipedia/commons/thumb/c/c2/Autumn-TheCzechRepublic-Vysocina.jpg/220px-Autumn-TheCzechRepublic-Vysocina.jpg" TargetMode="External"/><Relationship Id="rId9" Type="http://schemas.openxmlformats.org/officeDocument/2006/relationships/hyperlink" Target="http://upload.wikimedia.org/wikipedia/commons/thumb/b/bc/Rainforest_Fatu_Hiva.jpg/250px-Rainforest_Fatu_Hiva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c/cc/Cancun_1600.jpg/220px-Cancun_1600.jpg" TargetMode="External"/><Relationship Id="rId3" Type="http://schemas.openxmlformats.org/officeDocument/2006/relationships/hyperlink" Target="http://upload.wikimedia.org/wikipedia/commons/thumb/c/c1/Transantarctic_mountain_hg.jpg/120px-Transantarctic_mountain_hg.jpg" TargetMode="External"/><Relationship Id="rId7" Type="http://schemas.openxmlformats.org/officeDocument/2006/relationships/hyperlink" Target="http://upload.wikimedia.org/wikipedia/commons/thumb/1/12/Grosser_Aletschgletscher_3178.JPG/350px-Grosser_Aletschgletscher_3178.JPG" TargetMode="External"/><Relationship Id="rId12" Type="http://schemas.openxmlformats.org/officeDocument/2006/relationships/hyperlink" Target="http://upload.wikimedia.org/wikipedia/commons/thumb/0/02/Lechuguilla_Cave_Pearlsian_Gulf.jpg/300px-Lechuguilla_Cave_Pearlsian_Gulf.jpg" TargetMode="External"/><Relationship Id="rId2" Type="http://schemas.openxmlformats.org/officeDocument/2006/relationships/hyperlink" Target="http://upload.wikimedia.org/wikipedia/commons/thumb/f/f7/LianaIndia.jpg/220px-LianaInd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9/Himalayas.jpg/350px-Himalayas.jpg" TargetMode="External"/><Relationship Id="rId11" Type="http://schemas.openxmlformats.org/officeDocument/2006/relationships/hyperlink" Target="http://upload.wikimedia.org/wikipedia/commons/thumb/7/77/Big-eared-townsend-fledermaus.jpg/258px-Big-eared-townsend-fledermaus.jpg" TargetMode="External"/><Relationship Id="rId5" Type="http://schemas.openxmlformats.org/officeDocument/2006/relationships/hyperlink" Target="http://upload.wikimedia.org/wikipedia/commons/thumb/b/be/Pygoscelis_papua.jpg/88px-Pygoscelis_papua.jpg" TargetMode="External"/><Relationship Id="rId10" Type="http://schemas.openxmlformats.org/officeDocument/2006/relationships/hyperlink" Target="http://upload.wikimedia.org/wikipedia/commons/thumb/8/82/Group_of_Pterophyllum_Altum.jpg/300px-Group_of_Pterophyllum_Altum.jpg" TargetMode="External"/><Relationship Id="rId4" Type="http://schemas.openxmlformats.org/officeDocument/2006/relationships/hyperlink" Target="http://upload.wikimedia.org/wikipedia/commons/thumb/e/ec/Polar_Bear_2004-11-15.jpg/120px-Polar_Bear_2004-11-15.jpg" TargetMode="External"/><Relationship Id="rId9" Type="http://schemas.openxmlformats.org/officeDocument/2006/relationships/hyperlink" Target="http://upload.wikimedia.org/wikipedia/commons/thumb/a/a6/Bottlenose_Dolphin_KSC04pd0178.jpg/220px-Bottlenose_Dolphin_KSC04pd017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64896" cy="1470025"/>
          </a:xfrm>
        </p:spPr>
        <p:txBody>
          <a:bodyPr/>
          <a:lstStyle/>
          <a:p>
            <a:r>
              <a:rPr lang="cs-CZ" dirty="0" smtClean="0"/>
              <a:t>Rozmanitost podmínek života </a:t>
            </a:r>
            <a:br>
              <a:rPr lang="cs-CZ" dirty="0" smtClean="0"/>
            </a:br>
            <a:r>
              <a:rPr lang="cs-CZ" dirty="0" smtClean="0"/>
              <a:t>na Zemi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132856"/>
            <a:ext cx="7848872" cy="4392488"/>
          </a:xfrm>
        </p:spPr>
        <p:txBody>
          <a:bodyPr>
            <a:normAutofit/>
          </a:bodyPr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VY_32_INOVACE_10_B_11_ROZMANITOST PODMÍNEK</a:t>
            </a:r>
          </a:p>
          <a:p>
            <a:pPr algn="l"/>
            <a:r>
              <a:rPr lang="cs-CZ" sz="2300" dirty="0">
                <a:solidFill>
                  <a:schemeClr val="tx1"/>
                </a:solidFill>
              </a:rPr>
              <a:t> </a:t>
            </a:r>
            <a:r>
              <a:rPr lang="cs-CZ" sz="2300" dirty="0" smtClean="0">
                <a:solidFill>
                  <a:schemeClr val="tx1"/>
                </a:solidFill>
              </a:rPr>
              <a:t>             ŽIVOTA NA ZEMI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ROZMANITOST PŘÍRODY 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  <a:p>
            <a:pPr algn="l"/>
            <a:endParaRPr lang="cs-CZ" sz="2300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951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6119224"/>
              </p:ext>
            </p:extLst>
          </p:nvPr>
        </p:nvGraphicFramePr>
        <p:xfrm>
          <a:off x="1187624" y="1484784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8. dubna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května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IV.B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přírody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Rozmanitost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podmínek života na Zemi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6674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podmínky života, mírné pásmo, roční období, pouště, kaktusy, sukulenty, pryšce, tropický deštný les, liány, období dešťů, období sucha, polární den, polární noc, jeskyně, netopýr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6191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2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Rozmanitost podmínek života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u="sng" dirty="0" smtClean="0"/>
              <a:t>Podmínky života na Zemi</a:t>
            </a:r>
          </a:p>
          <a:p>
            <a:pPr>
              <a:buFontTx/>
              <a:buChar char="-"/>
            </a:pPr>
            <a:r>
              <a:rPr lang="cs-CZ" sz="2500" dirty="0" smtClean="0"/>
              <a:t>jsou na Zemi velmi rozmanité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(moře a oceány, ostrovy, pevniny, nížiny, pouště, polární oblasti)</a:t>
            </a:r>
          </a:p>
          <a:p>
            <a:pPr>
              <a:buFontTx/>
              <a:buChar char="-"/>
            </a:pPr>
            <a:r>
              <a:rPr lang="cs-CZ" sz="2500" dirty="0" smtClean="0"/>
              <a:t>důležitý je dostatek vody, světla, tepla, živin či potravy</a:t>
            </a:r>
          </a:p>
          <a:p>
            <a:pPr>
              <a:buFontTx/>
              <a:buChar char="-"/>
            </a:pPr>
            <a:r>
              <a:rPr lang="cs-CZ" sz="2500" dirty="0" smtClean="0"/>
              <a:t>v oblastech s nepříznivými podmínkami přežijí jen ty nejlépe přizpůsobivé organismy</a:t>
            </a:r>
          </a:p>
          <a:p>
            <a:pPr>
              <a:buFontTx/>
              <a:buChar char="-"/>
            </a:pPr>
            <a:r>
              <a:rPr lang="cs-CZ" sz="2500" dirty="0" smtClean="0"/>
              <a:t>v dávných dobách se podmínky na Zemi měnily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(více teplo – více zima, více sucho – více vlhko, měnil se i povrch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souší a hloubka oceánů)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proto se rozrůzňovaly i organismy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(pouště, tajgy, savany, ledové oblasti)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755576" y="5373216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94305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D28B0C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Rozmanitost podmínek života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544616"/>
          </a:xfrm>
          <a:solidFill>
            <a:srgbClr val="F3D485"/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mírné pásmo</a:t>
            </a:r>
            <a:r>
              <a:rPr lang="cs-CZ" sz="2500" b="1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střídají se 4 </a:t>
            </a:r>
            <a:r>
              <a:rPr lang="cs-CZ" sz="2500" dirty="0" smtClean="0">
                <a:hlinkClick r:id="rId3"/>
              </a:rPr>
              <a:t>roční období 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(organismy se přizpůsobily              přečkávají zimu různě –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zimní spánek, odlet ptáků do teplejších krajů, ryby u dna,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opadání listů u rostlin, oddenek atd.)</a:t>
            </a:r>
          </a:p>
          <a:p>
            <a:pPr>
              <a:buFontTx/>
              <a:buChar char="-"/>
            </a:pPr>
            <a:r>
              <a:rPr lang="cs-CZ" sz="2500" dirty="0" smtClean="0"/>
              <a:t>v jiných pásmech se střídají třeba jen 2 období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(tropy – období dešťů a období sucha,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póly – polární den a polární noc, vždy půl roku) 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995936" y="2161141"/>
            <a:ext cx="864096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38082"/>
            <a:ext cx="209550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1666" y="4738082"/>
            <a:ext cx="209550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963" y="4738081"/>
            <a:ext cx="2095500" cy="1576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184" y="4738081"/>
            <a:ext cx="2050304" cy="1576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94305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rgbClr val="FFC000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Rozmanitost podmínek života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  <a:solidFill>
            <a:srgbClr val="F3F5A1"/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místa </a:t>
            </a:r>
            <a:r>
              <a:rPr lang="cs-CZ" sz="2500" b="1" dirty="0"/>
              <a:t>s nedostatkem vody (</a:t>
            </a:r>
            <a:r>
              <a:rPr lang="cs-CZ" sz="2500" b="1" dirty="0">
                <a:hlinkClick r:id="rId2"/>
              </a:rPr>
              <a:t>pouště</a:t>
            </a:r>
            <a:r>
              <a:rPr lang="cs-CZ" sz="2500" b="1" dirty="0"/>
              <a:t>):</a:t>
            </a:r>
          </a:p>
          <a:p>
            <a:pPr>
              <a:buFontTx/>
              <a:buChar char="-"/>
            </a:pPr>
            <a:r>
              <a:rPr lang="cs-CZ" sz="2500" dirty="0" smtClean="0"/>
              <a:t>chudý </a:t>
            </a:r>
            <a:r>
              <a:rPr lang="cs-CZ" sz="2500" dirty="0"/>
              <a:t>život            </a:t>
            </a:r>
            <a:endParaRPr lang="cs-CZ" sz="2500" dirty="0" smtClean="0"/>
          </a:p>
          <a:p>
            <a:pPr>
              <a:buFontTx/>
              <a:buChar char="-"/>
            </a:pPr>
            <a:r>
              <a:rPr lang="cs-CZ" sz="2500" dirty="0" smtClean="0"/>
              <a:t>rostliny </a:t>
            </a:r>
            <a:r>
              <a:rPr lang="cs-CZ" sz="2500" dirty="0"/>
              <a:t>– chráněny před ostrým sluncem </a:t>
            </a:r>
            <a:r>
              <a:rPr lang="cs-CZ" sz="2500" dirty="0" smtClean="0"/>
              <a:t>silnou </a:t>
            </a:r>
            <a:r>
              <a:rPr lang="cs-CZ" sz="2500" dirty="0"/>
              <a:t>pokožkou nebo </a:t>
            </a:r>
            <a:endParaRPr lang="cs-CZ" sz="2500" dirty="0" smtClean="0"/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chlupy</a:t>
            </a:r>
            <a:endParaRPr lang="cs-CZ" sz="2500" dirty="0"/>
          </a:p>
          <a:p>
            <a:pPr marL="0" indent="0">
              <a:buNone/>
            </a:pPr>
            <a:r>
              <a:rPr lang="cs-CZ" sz="2500" dirty="0"/>
              <a:t>                   </a:t>
            </a:r>
            <a:r>
              <a:rPr lang="cs-CZ" sz="2500" dirty="0" smtClean="0"/>
              <a:t> </a:t>
            </a:r>
            <a:r>
              <a:rPr lang="cs-CZ" sz="2500" dirty="0"/>
              <a:t>– dlouhé kořeny</a:t>
            </a:r>
          </a:p>
          <a:p>
            <a:pPr marL="0" indent="0">
              <a:buNone/>
            </a:pPr>
            <a:r>
              <a:rPr lang="cs-CZ" sz="2500" dirty="0"/>
              <a:t>                   </a:t>
            </a:r>
            <a:r>
              <a:rPr lang="cs-CZ" sz="2500" dirty="0" smtClean="0"/>
              <a:t> – </a:t>
            </a:r>
            <a:r>
              <a:rPr lang="cs-CZ" sz="2500" dirty="0"/>
              <a:t>zdužnatělá těla plná vody</a:t>
            </a:r>
          </a:p>
          <a:p>
            <a:pPr marL="0" indent="0">
              <a:buNone/>
            </a:pPr>
            <a:r>
              <a:rPr lang="cs-CZ" sz="2500" dirty="0"/>
              <a:t>                       </a:t>
            </a:r>
            <a:r>
              <a:rPr lang="cs-CZ" sz="2500" dirty="0" smtClean="0"/>
              <a:t>(</a:t>
            </a:r>
            <a:r>
              <a:rPr lang="cs-CZ" sz="2500" dirty="0"/>
              <a:t>sukulenty – kaktusy, pryšce) </a:t>
            </a:r>
          </a:p>
          <a:p>
            <a:pPr marL="0" indent="0">
              <a:buNone/>
            </a:pPr>
            <a:r>
              <a:rPr lang="cs-CZ" sz="2500" dirty="0" smtClean="0"/>
              <a:t>-   živočichové – naučili se s vodou v těle hospodařit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(vydrží spíše býložravci – vodu berou z rostlin,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masožravci se zdržují raději poblíž vodního zdroje)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414613"/>
            <a:ext cx="2592288" cy="1872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72" y="4869160"/>
            <a:ext cx="1900664" cy="1549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73" y="2414613"/>
            <a:ext cx="1252592" cy="1872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30966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3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Rozmanitost podmínek života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472608"/>
          </a:xfr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tropický deštný les</a:t>
            </a:r>
            <a:r>
              <a:rPr lang="cs-CZ" sz="2500" b="1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nejlepší podmínky pro život (celý rok teplo, prší snad každý den)</a:t>
            </a:r>
          </a:p>
          <a:p>
            <a:pPr>
              <a:buFontTx/>
              <a:buChar char="-"/>
            </a:pPr>
            <a:r>
              <a:rPr lang="cs-CZ" sz="2500" dirty="0" smtClean="0"/>
              <a:t>žije zde nejvíce druhů organismů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(hlavně dřeviny – stromy a </a:t>
            </a:r>
            <a:r>
              <a:rPr lang="cs-CZ" sz="2500" dirty="0" smtClean="0">
                <a:hlinkClick r:id="rId3"/>
              </a:rPr>
              <a:t>liány</a:t>
            </a:r>
            <a:r>
              <a:rPr lang="cs-CZ" sz="2500" dirty="0" smtClean="0"/>
              <a:t>, bylin </a:t>
            </a:r>
            <a:r>
              <a:rPr lang="cs-CZ" sz="2500" smtClean="0"/>
              <a:t>málo             rostou </a:t>
            </a:r>
            <a:r>
              <a:rPr lang="cs-CZ" sz="2500" dirty="0" smtClean="0"/>
              <a:t>ve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stínech stromů, živočichové spíše menší, hlavně bezobratlí)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</a:t>
            </a:r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i="1" dirty="0" smtClean="0"/>
              <a:t>  deštný prales na ostrově                                  liány v Západních</a:t>
            </a:r>
          </a:p>
          <a:p>
            <a:pPr marL="0" indent="0">
              <a:buNone/>
            </a:pPr>
            <a:r>
              <a:rPr lang="cs-CZ" sz="2500" i="1" dirty="0" smtClean="0"/>
              <a:t>              Fatu </a:t>
            </a:r>
            <a:r>
              <a:rPr lang="cs-CZ" sz="2500" i="1" dirty="0" err="1" smtClean="0"/>
              <a:t>Hiva</a:t>
            </a:r>
            <a:r>
              <a:rPr lang="cs-CZ" sz="2500" i="1" dirty="0" smtClean="0"/>
              <a:t>                                                  </a:t>
            </a:r>
            <a:r>
              <a:rPr lang="cs-CZ" sz="2500" i="1" dirty="0" err="1" smtClean="0"/>
              <a:t>Ghátách</a:t>
            </a:r>
            <a:r>
              <a:rPr lang="cs-CZ" sz="2500" i="1" dirty="0" smtClean="0"/>
              <a:t> (Indie)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228184" y="2531482"/>
            <a:ext cx="78350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2"/>
            <a:ext cx="2804332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56992"/>
            <a:ext cx="2815580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9493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bg1">
              <a:lumMod val="75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Rozmanitost podmínek života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472608"/>
          </a:xfrm>
          <a:solidFill>
            <a:schemeClr val="bg1">
              <a:lumMod val="9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smtClean="0">
                <a:hlinkClick r:id="rId2"/>
              </a:rPr>
              <a:t>polární </a:t>
            </a:r>
            <a:r>
              <a:rPr lang="cs-CZ" sz="2500" b="1" dirty="0" smtClean="0">
                <a:hlinkClick r:id="rId2"/>
              </a:rPr>
              <a:t>oblasti</a:t>
            </a:r>
            <a:r>
              <a:rPr lang="cs-CZ" sz="2500" b="1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stále zima             těžké podmínky (jen 2 roční období)</a:t>
            </a:r>
          </a:p>
          <a:p>
            <a:pPr>
              <a:buFontTx/>
              <a:buChar char="-"/>
            </a:pPr>
            <a:r>
              <a:rPr lang="cs-CZ" sz="2500" dirty="0" smtClean="0"/>
              <a:t>málo rostlin, méně i živočichů (hlavně poblíž moří, se silnou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      vrstvou tuku             izolace)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r>
              <a:rPr lang="cs-CZ" sz="2500" i="1" dirty="0" smtClean="0"/>
              <a:t>              Antarktida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979712" y="1772816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276314" y="2689154"/>
            <a:ext cx="792088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93057"/>
            <a:ext cx="3096344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788" y="2996952"/>
            <a:ext cx="2316764" cy="3303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365104"/>
            <a:ext cx="2821156" cy="193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9440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1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Rozmanitost podmínek života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472608"/>
          </a:xfr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>
                <a:hlinkClick r:id="rId2"/>
              </a:rPr>
              <a:t>vysoké hory</a:t>
            </a:r>
            <a:r>
              <a:rPr lang="cs-CZ" sz="2500" b="1" dirty="0" smtClean="0"/>
              <a:t>:</a:t>
            </a:r>
          </a:p>
          <a:p>
            <a:pPr>
              <a:buFontTx/>
              <a:buChar char="-"/>
            </a:pPr>
            <a:r>
              <a:rPr lang="cs-CZ" sz="2500" dirty="0" smtClean="0"/>
              <a:t>složitý život jako v polárních oblastech</a:t>
            </a:r>
          </a:p>
          <a:p>
            <a:pPr>
              <a:buFontTx/>
              <a:buChar char="-"/>
            </a:pPr>
            <a:r>
              <a:rPr lang="cs-CZ" sz="2500" dirty="0" smtClean="0"/>
              <a:t>nestřídá se však polární den a polární noc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(velké teplotní rozdíly mezi dnem a nocí)</a:t>
            </a:r>
          </a:p>
          <a:p>
            <a:pPr>
              <a:buFontTx/>
              <a:buChar char="-"/>
            </a:pPr>
            <a:r>
              <a:rPr lang="cs-CZ" sz="2500" dirty="0" smtClean="0"/>
              <a:t>v nejvyšších horách však už organismy nežijí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        </a:t>
            </a:r>
            <a:r>
              <a:rPr lang="cs-CZ" sz="2500" i="1" dirty="0" err="1" smtClean="0"/>
              <a:t>Himaláj</a:t>
            </a:r>
            <a:r>
              <a:rPr lang="cs-CZ" sz="2500" i="1" dirty="0" smtClean="0"/>
              <a:t> z vesmíru                                  Alpy (Švýcarsko)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28999"/>
            <a:ext cx="3333750" cy="2592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428999"/>
            <a:ext cx="3333750" cy="2592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38196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Rozmanitost podmínek života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472608"/>
          </a:xfrm>
          <a:solidFill>
            <a:schemeClr val="tx2">
              <a:lumMod val="20000"/>
              <a:lumOff val="80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500" b="1" dirty="0" smtClean="0"/>
              <a:t>voda (</a:t>
            </a:r>
            <a:r>
              <a:rPr lang="cs-CZ" sz="2500" b="1" dirty="0" smtClean="0">
                <a:hlinkClick r:id="rId2"/>
              </a:rPr>
              <a:t>moře</a:t>
            </a:r>
            <a:r>
              <a:rPr lang="cs-CZ" sz="2500" b="1" dirty="0" smtClean="0"/>
              <a:t> a </a:t>
            </a:r>
            <a:r>
              <a:rPr lang="cs-CZ" sz="2500" b="1" dirty="0" smtClean="0">
                <a:hlinkClick r:id="rId3"/>
              </a:rPr>
              <a:t>oceány</a:t>
            </a:r>
            <a:r>
              <a:rPr lang="cs-CZ" sz="2500" b="1" dirty="0" smtClean="0"/>
              <a:t>):</a:t>
            </a:r>
          </a:p>
          <a:p>
            <a:pPr>
              <a:buFontTx/>
              <a:buChar char="-"/>
            </a:pPr>
            <a:r>
              <a:rPr lang="cs-CZ" sz="2500" dirty="0" smtClean="0"/>
              <a:t>bohatý život jako na pevninách</a:t>
            </a:r>
          </a:p>
          <a:p>
            <a:pPr>
              <a:buFontTx/>
              <a:buChar char="-"/>
            </a:pPr>
            <a:r>
              <a:rPr lang="cs-CZ" sz="2500" dirty="0" smtClean="0"/>
              <a:t>netrpí nedostatkem vody</a:t>
            </a:r>
          </a:p>
          <a:p>
            <a:pPr>
              <a:buFontTx/>
              <a:buChar char="-"/>
            </a:pPr>
            <a:r>
              <a:rPr lang="cs-CZ" sz="2500" dirty="0" smtClean="0"/>
              <a:t>poměrně stálá teplota vody</a:t>
            </a:r>
          </a:p>
          <a:p>
            <a:pPr>
              <a:buFontTx/>
              <a:buChar char="-"/>
            </a:pPr>
            <a:r>
              <a:rPr lang="cs-CZ" sz="2500" dirty="0" smtClean="0"/>
              <a:t>u hladiny i dostatek světla</a:t>
            </a:r>
          </a:p>
          <a:p>
            <a:pPr>
              <a:buFontTx/>
              <a:buChar char="-"/>
            </a:pPr>
            <a:r>
              <a:rPr lang="cs-CZ" sz="2500" dirty="0" smtClean="0"/>
              <a:t>v hloubkách ale tma (živočichové tam žijící často nemají oči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              orientují se jinými smysly)</a:t>
            </a:r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endParaRPr lang="cs-CZ" sz="2500" dirty="0" smtClean="0"/>
          </a:p>
          <a:p>
            <a:pPr marL="0" indent="0">
              <a:buNone/>
            </a:pPr>
            <a:r>
              <a:rPr lang="cs-CZ" sz="2500" dirty="0" smtClean="0"/>
              <a:t>            Skalára vysoká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56210"/>
            <a:ext cx="3112063" cy="181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7" y="4077072"/>
            <a:ext cx="3112063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89040"/>
            <a:ext cx="3112063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215824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bg1">
              <a:lumMod val="5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Rozmanitost podmínek života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472608"/>
          </a:xfrm>
          <a:solidFill>
            <a:schemeClr val="bg1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život ve věčné tmě:</a:t>
            </a:r>
          </a:p>
          <a:p>
            <a:pPr>
              <a:buFontTx/>
              <a:buChar char="-"/>
            </a:pPr>
            <a:r>
              <a:rPr lang="cs-CZ" sz="2500" dirty="0" smtClean="0"/>
              <a:t>v mořských hlubinách, v jeskyních, pod zemským povrchem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organismy se přizpůsobily tmě a světlo jim vadí</a:t>
            </a:r>
          </a:p>
          <a:p>
            <a:pPr>
              <a:buFontTx/>
              <a:buChar char="-"/>
            </a:pPr>
            <a:r>
              <a:rPr lang="cs-CZ" sz="2500" dirty="0" smtClean="0"/>
              <a:t>v úplné tmě          pouze živočichové, houby a bakterie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(rostliny potřebují aspoň trochu světla)</a:t>
            </a:r>
          </a:p>
          <a:p>
            <a:pPr>
              <a:buFontTx/>
              <a:buChar char="-"/>
            </a:pPr>
            <a:r>
              <a:rPr lang="cs-CZ" sz="2500" dirty="0" smtClean="0"/>
              <a:t>živočichové jsou zde často slepí,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bledí a průsvitní                                    </a:t>
            </a:r>
            <a:endParaRPr lang="cs-CZ" sz="2500" i="1" dirty="0" smtClean="0"/>
          </a:p>
          <a:p>
            <a:pPr marL="0" indent="0">
              <a:buNone/>
            </a:pPr>
            <a:r>
              <a:rPr lang="cs-CZ" sz="2500" i="1" dirty="0"/>
              <a:t> </a:t>
            </a:r>
            <a:r>
              <a:rPr lang="cs-CZ" sz="2500" i="1" dirty="0" smtClean="0"/>
              <a:t>                                                                     jeskyně</a:t>
            </a:r>
          </a:p>
          <a:p>
            <a:pPr marL="0" indent="0">
              <a:buNone/>
            </a:pPr>
            <a:r>
              <a:rPr lang="cs-CZ" sz="2500" i="1" dirty="0" smtClean="0"/>
              <a:t>                                                          (Nové Mexiko</a:t>
            </a:r>
            <a:r>
              <a:rPr lang="cs-CZ" sz="2500" dirty="0" smtClean="0"/>
              <a:t>)</a:t>
            </a:r>
            <a:endParaRPr lang="cs-CZ" sz="2500" dirty="0"/>
          </a:p>
          <a:p>
            <a:pPr marL="0" indent="0">
              <a:buNone/>
            </a:pPr>
            <a:r>
              <a:rPr lang="cs-CZ" sz="2500" dirty="0" smtClean="0"/>
              <a:t>     </a:t>
            </a:r>
          </a:p>
          <a:p>
            <a:pPr marL="0" indent="0">
              <a:buNone/>
            </a:pPr>
            <a:r>
              <a:rPr lang="cs-CZ" sz="2500" dirty="0"/>
              <a:t> </a:t>
            </a:r>
            <a:r>
              <a:rPr lang="cs-CZ" sz="2500" dirty="0" smtClean="0"/>
              <a:t>                                        </a:t>
            </a:r>
            <a:r>
              <a:rPr lang="cs-CZ" sz="2500" i="1" dirty="0" smtClean="0">
                <a:hlinkClick r:id="rId2"/>
              </a:rPr>
              <a:t>netopýr</a:t>
            </a:r>
            <a:endParaRPr lang="cs-CZ" sz="2500" i="1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683568" y="2218071"/>
            <a:ext cx="720080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195736" y="2686674"/>
            <a:ext cx="627281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698" y="2924943"/>
            <a:ext cx="2394945" cy="3456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947" y="4509121"/>
            <a:ext cx="245745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36426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78098"/>
          </a:xfrm>
          <a:solidFill>
            <a:schemeClr val="accent6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b="1" dirty="0" smtClean="0"/>
              <a:t>Rozmanitost podmínek života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472608"/>
          </a:xfr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500" b="1" dirty="0" smtClean="0"/>
              <a:t>Odpovězte na otázky:</a:t>
            </a:r>
          </a:p>
          <a:p>
            <a:pPr marL="0" indent="0">
              <a:buNone/>
            </a:pPr>
            <a:endParaRPr lang="cs-CZ" sz="2500" b="1" dirty="0"/>
          </a:p>
          <a:p>
            <a:pPr marL="0" indent="0">
              <a:buNone/>
            </a:pPr>
            <a:r>
              <a:rPr lang="cs-CZ" sz="2500" dirty="0" smtClean="0"/>
              <a:t>Proč nežijí na všech místech na Zemi stejné organismy?</a:t>
            </a:r>
          </a:p>
          <a:p>
            <a:pPr marL="0" indent="0">
              <a:buNone/>
            </a:pPr>
            <a:r>
              <a:rPr lang="cs-CZ" sz="2500" dirty="0" smtClean="0"/>
              <a:t>Co ovlivňuje život organismů u nás a v dalších zemích ležících v mírném pásu?</a:t>
            </a:r>
          </a:p>
          <a:p>
            <a:pPr marL="0" indent="0">
              <a:buNone/>
            </a:pPr>
            <a:r>
              <a:rPr lang="cs-CZ" sz="2500" dirty="0" smtClean="0"/>
              <a:t>Jak u nás přežívají zimu rostliny? Jak živočichové?</a:t>
            </a:r>
          </a:p>
          <a:p>
            <a:pPr marL="0" indent="0">
              <a:buNone/>
            </a:pPr>
            <a:r>
              <a:rPr lang="cs-CZ" sz="2500" dirty="0" smtClean="0"/>
              <a:t>Jak jsou přizpůsobeny životu v poušti rostliny a jak živočichové?</a:t>
            </a:r>
          </a:p>
          <a:p>
            <a:pPr marL="0" indent="0">
              <a:buNone/>
            </a:pPr>
            <a:r>
              <a:rPr lang="cs-CZ" sz="2500" dirty="0" smtClean="0"/>
              <a:t>Čím se liší život v tropickém lese od života v lese mírného pásu?</a:t>
            </a:r>
          </a:p>
          <a:p>
            <a:pPr marL="0" indent="0">
              <a:buNone/>
            </a:pPr>
            <a:r>
              <a:rPr lang="cs-CZ" sz="2500" dirty="0" smtClean="0"/>
              <a:t>Jaké jsou podmínky pro život ve vysokých a nejvyšších horách?</a:t>
            </a:r>
          </a:p>
          <a:p>
            <a:pPr marL="0" indent="0">
              <a:buNone/>
            </a:pPr>
            <a:r>
              <a:rPr lang="cs-CZ" sz="2500" dirty="0" smtClean="0"/>
              <a:t>Proč je život v mořích a oceánech opravdu hodně bohatý?</a:t>
            </a:r>
          </a:p>
          <a:p>
            <a:pPr marL="0" indent="0">
              <a:buNone/>
            </a:pPr>
            <a:r>
              <a:rPr lang="cs-CZ" sz="2500" dirty="0" smtClean="0"/>
              <a:t>Jsou u nás místa, kde žijí organismy přizpůsobené životu ve věčné temnotě?</a:t>
            </a:r>
          </a:p>
          <a:p>
            <a:pPr marL="0" indent="0">
              <a:buNone/>
            </a:pPr>
            <a:endParaRPr lang="cs-CZ" sz="2500" dirty="0" smtClean="0"/>
          </a:p>
        </p:txBody>
      </p:sp>
    </p:spTree>
    <p:extLst>
      <p:ext uri="{BB962C8B-B14F-4D97-AF65-F5344CB8AC3E}">
        <p14:creationId xmlns:p14="http://schemas.microsoft.com/office/powerpoint/2010/main" val="5450556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300" dirty="0">
                <a:solidFill>
                  <a:prstClr val="black"/>
                </a:solidFill>
              </a:rPr>
              <a:t>Mgr. Renáta Jehličková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8</a:t>
            </a:r>
            <a:r>
              <a:rPr lang="cs-CZ" sz="2300" dirty="0" smtClean="0">
                <a:solidFill>
                  <a:prstClr val="black"/>
                </a:solidFill>
              </a:rPr>
              <a:t>. dubna </a:t>
            </a:r>
            <a:r>
              <a:rPr lang="cs-CZ" sz="2300" dirty="0">
                <a:solidFill>
                  <a:prstClr val="black"/>
                </a:solidFill>
              </a:rPr>
              <a:t>2012</a:t>
            </a:r>
            <a:br>
              <a:rPr lang="cs-CZ" sz="2300" dirty="0">
                <a:solidFill>
                  <a:prstClr val="black"/>
                </a:solidFill>
              </a:rPr>
            </a:br>
            <a:r>
              <a:rPr lang="cs-CZ" sz="2300" dirty="0">
                <a:solidFill>
                  <a:prstClr val="black"/>
                </a:solidFill>
              </a:rPr>
              <a:t>Určeno pro </a:t>
            </a:r>
            <a:r>
              <a:rPr lang="cs-CZ" sz="2300" dirty="0" smtClean="0">
                <a:solidFill>
                  <a:prstClr val="black"/>
                </a:solidFill>
              </a:rPr>
              <a:t>4.ročník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352928" cy="4525963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ANOTACE</a:t>
            </a:r>
            <a:endParaRPr lang="cs-CZ" sz="2300" b="1" u="sng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3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>
                <a:solidFill>
                  <a:prstClr val="black"/>
                </a:solidFill>
              </a:rPr>
              <a:t>Výklad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Popis rozmanitosti podmínek na Zemi a způsobu přizpůsobení organismů v nich žijících</a:t>
            </a:r>
          </a:p>
          <a:p>
            <a:pPr lvl="0">
              <a:buFontTx/>
              <a:buChar char="-"/>
            </a:pPr>
            <a:r>
              <a:rPr lang="cs-CZ" sz="2300" dirty="0" smtClean="0">
                <a:solidFill>
                  <a:prstClr val="black"/>
                </a:solidFill>
              </a:rPr>
              <a:t>Seznámení s konkrétními oblastmi na Zemi a popis jejich podmínek</a:t>
            </a:r>
          </a:p>
          <a:p>
            <a:pPr marL="0" lvl="0" indent="0">
              <a:buNone/>
            </a:pPr>
            <a:endParaRPr lang="cs-CZ" sz="23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2300" b="1" u="sng" dirty="0" smtClean="0">
                <a:solidFill>
                  <a:prstClr val="black"/>
                </a:solidFill>
              </a:rPr>
              <a:t>Praktické činnosti</a:t>
            </a: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– odpovědi na otázky jako kontrola zapamatování</a:t>
            </a:r>
          </a:p>
          <a:p>
            <a:pPr marL="0" lvl="0" indent="0">
              <a:buNone/>
            </a:pPr>
            <a:r>
              <a:rPr lang="cs-CZ" sz="2300" dirty="0">
                <a:solidFill>
                  <a:prstClr val="black"/>
                </a:solidFill>
              </a:rPr>
              <a:t> </a:t>
            </a:r>
            <a:r>
              <a:rPr lang="cs-CZ" sz="2300" dirty="0" smtClean="0">
                <a:solidFill>
                  <a:prstClr val="black"/>
                </a:solidFill>
              </a:rPr>
              <a:t>                                   si učiva</a:t>
            </a:r>
            <a:endParaRPr lang="cs-CZ" sz="23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875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300" dirty="0" smtClean="0"/>
              <a:t>Obrázky a webové stránky z 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</a:p>
          <a:p>
            <a:pPr marL="0" indent="0">
              <a:buNone/>
            </a:pPr>
            <a:r>
              <a:rPr lang="cs-CZ" sz="2300" dirty="0" smtClean="0"/>
              <a:t>Výukový materiál doplňující učebnici:</a:t>
            </a:r>
          </a:p>
          <a:p>
            <a:pPr marL="0" indent="0">
              <a:buNone/>
            </a:pPr>
            <a:r>
              <a:rPr lang="cs-CZ" sz="2300" dirty="0"/>
              <a:t>Dančák, Martin, Mgr., PhD.: Rozmanitost přírody: Člověk a jeho svět. Učebnice pro 4.a 5. ročník základní školy. </a:t>
            </a:r>
            <a:r>
              <a:rPr lang="cs-CZ" sz="2300" dirty="0" err="1"/>
              <a:t>Prodos</a:t>
            </a:r>
            <a:r>
              <a:rPr lang="cs-CZ" sz="2300" dirty="0"/>
              <a:t> spol. s. r. o., pedagogické nakladatelství. Kollárovo nám. 7, 722 00 Olomouc, 2010. Modrá řada učebnic. ISBN </a:t>
            </a:r>
            <a:r>
              <a:rPr lang="cs-CZ" sz="2300" dirty="0" smtClean="0"/>
              <a:t>978-80-7230-227-7</a:t>
            </a:r>
          </a:p>
          <a:p>
            <a:r>
              <a:rPr lang="cs-CZ" sz="2300" dirty="0">
                <a:hlinkClick r:id="rId2"/>
              </a:rPr>
              <a:t>http://</a:t>
            </a:r>
            <a:r>
              <a:rPr lang="cs-CZ" sz="2300" dirty="0" smtClean="0">
                <a:hlinkClick r:id="rId2"/>
              </a:rPr>
              <a:t>upload.wikimedia.org/wikipedia/commons/thumb/5/57/Fr%C3%BChling_bl%C3%BChender_Kirschenbaum.jpg/220px-Fr%C3%BChling_bl%C3%BChender_Kirschenbaum.jpg</a:t>
            </a:r>
            <a:endParaRPr lang="cs-CZ" sz="2300" dirty="0" smtClean="0"/>
          </a:p>
          <a:p>
            <a:r>
              <a:rPr lang="cs-CZ" sz="2300" dirty="0">
                <a:hlinkClick r:id="rId3"/>
              </a:rPr>
              <a:t>http://</a:t>
            </a:r>
            <a:r>
              <a:rPr lang="cs-CZ" sz="2300" dirty="0" smtClean="0">
                <a:hlinkClick r:id="rId3"/>
              </a:rPr>
              <a:t>upload.wikimedia.org/wikipedia/commons/thumb/4/4a/Vall%C3%B8_Road.jpg/220px-Vall%C3%B8_Road.jpg</a:t>
            </a:r>
            <a:endParaRPr lang="cs-CZ" sz="2300" dirty="0" smtClean="0"/>
          </a:p>
          <a:p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upload.wikimedia.org/wikipedia/commons/thumb/c/c2/Autumn-TheCzechRepublic-Vysocina.jpg/220px-Autumn-TheCzechRepublic-Vysocina.jpg</a:t>
            </a:r>
            <a:endParaRPr lang="cs-CZ" sz="2300" dirty="0" smtClean="0"/>
          </a:p>
          <a:p>
            <a:r>
              <a:rPr lang="cs-CZ" sz="2300" dirty="0">
                <a:hlinkClick r:id="rId5"/>
              </a:rPr>
              <a:t>http://</a:t>
            </a:r>
            <a:r>
              <a:rPr lang="cs-CZ" sz="2300" dirty="0" smtClean="0">
                <a:hlinkClick r:id="rId5"/>
              </a:rPr>
              <a:t>upload.wikimedia.org/wikipedia/commons/thumb/a/a3/Wintry_scenery.jpg/270px-Wintry_scenery.jpg</a:t>
            </a:r>
            <a:endParaRPr lang="cs-CZ" sz="2300" dirty="0" smtClean="0"/>
          </a:p>
          <a:p>
            <a:r>
              <a:rPr lang="cs-CZ" sz="2300" dirty="0">
                <a:hlinkClick r:id="rId6"/>
              </a:rPr>
              <a:t>http://upload.wikimedia.org/wikipedia/commons/thumb/0/09/Desert_-_Inner_Mongolia_edit.jpg/220px-Desert_-_</a:t>
            </a:r>
            <a:r>
              <a:rPr lang="cs-CZ" sz="2300" dirty="0" smtClean="0">
                <a:hlinkClick r:id="rId6"/>
              </a:rPr>
              <a:t>Inner_Mongolia_edit.jpg</a:t>
            </a:r>
            <a:endParaRPr lang="cs-CZ" sz="2300" dirty="0" smtClean="0"/>
          </a:p>
          <a:p>
            <a:r>
              <a:rPr lang="cs-CZ" sz="2300" dirty="0">
                <a:hlinkClick r:id="rId7"/>
              </a:rPr>
              <a:t>http://</a:t>
            </a:r>
            <a:r>
              <a:rPr lang="cs-CZ" sz="2300" dirty="0" smtClean="0">
                <a:hlinkClick r:id="rId7"/>
              </a:rPr>
              <a:t>upload.wikimedia.org/wikipedia/commons/2/28/Dromedary.02.jpg</a:t>
            </a:r>
            <a:endParaRPr lang="cs-CZ" sz="2300" dirty="0" smtClean="0"/>
          </a:p>
          <a:p>
            <a:r>
              <a:rPr lang="cs-CZ" sz="2300" dirty="0">
                <a:hlinkClick r:id="rId8"/>
              </a:rPr>
              <a:t>http://</a:t>
            </a:r>
            <a:r>
              <a:rPr lang="cs-CZ" sz="2300" dirty="0" smtClean="0">
                <a:hlinkClick r:id="rId8"/>
              </a:rPr>
              <a:t>upload.wikimedia.org/wikipedia/commons/thumb/7/7e/Carnegiea_gigantea.JPG/220px-Carnegiea_gigantea.JPG</a:t>
            </a:r>
            <a:endParaRPr lang="cs-CZ" sz="2300" dirty="0" smtClean="0"/>
          </a:p>
          <a:p>
            <a:r>
              <a:rPr lang="cs-CZ" sz="2300" dirty="0">
                <a:hlinkClick r:id="rId9"/>
              </a:rPr>
              <a:t>http://</a:t>
            </a:r>
            <a:r>
              <a:rPr lang="cs-CZ" sz="2300" dirty="0" smtClean="0">
                <a:hlinkClick r:id="rId9"/>
              </a:rPr>
              <a:t>upload.wikimedia.org/wikipedia/commons/thumb/b/bc/Rainforest_Fatu_Hiva.jpg/250px-Rainforest_Fatu_Hiva.jpg</a:t>
            </a: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672016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77500" lnSpcReduction="20000"/>
          </a:bodyPr>
          <a:lstStyle/>
          <a:p>
            <a:r>
              <a:rPr lang="cs-CZ" sz="2300" dirty="0" smtClean="0">
                <a:hlinkClick r:id="rId2"/>
              </a:rPr>
              <a:t>http</a:t>
            </a:r>
            <a:r>
              <a:rPr lang="cs-CZ" sz="2300" dirty="0">
                <a:hlinkClick r:id="rId2"/>
              </a:rPr>
              <a:t>://</a:t>
            </a:r>
            <a:r>
              <a:rPr lang="cs-CZ" sz="2300" dirty="0" smtClean="0">
                <a:hlinkClick r:id="rId2"/>
              </a:rPr>
              <a:t>upload.wikimedia.org/wikipedia/commons/thumb/f/f7/LianaIndia.jpg/220px-LianaIndia.jpg</a:t>
            </a:r>
            <a:endParaRPr lang="cs-CZ" sz="2300" dirty="0" smtClean="0"/>
          </a:p>
          <a:p>
            <a:r>
              <a:rPr lang="cs-CZ" sz="2300" dirty="0">
                <a:hlinkClick r:id="rId3"/>
              </a:rPr>
              <a:t>http://</a:t>
            </a:r>
            <a:r>
              <a:rPr lang="cs-CZ" sz="2300" dirty="0" smtClean="0">
                <a:hlinkClick r:id="rId3"/>
              </a:rPr>
              <a:t>upload.wikimedia.org/wikipedia/commons/thumb/c/c1/Transantarctic_mountain_hg.jpg/120px-Transantarctic_mountain_hg.jpg</a:t>
            </a:r>
            <a:endParaRPr lang="cs-CZ" sz="2300" dirty="0"/>
          </a:p>
          <a:p>
            <a:r>
              <a:rPr lang="cs-CZ" sz="2300" dirty="0">
                <a:hlinkClick r:id="rId4"/>
              </a:rPr>
              <a:t>http://</a:t>
            </a:r>
            <a:r>
              <a:rPr lang="cs-CZ" sz="2300" dirty="0" smtClean="0">
                <a:hlinkClick r:id="rId4"/>
              </a:rPr>
              <a:t>upload.wikimedia.org/wikipedia/commons/thumb/e/ec/Polar_Bear_2004-11-15.jpg/120px-Polar_Bear_2004-11-15.jpg</a:t>
            </a:r>
            <a:endParaRPr lang="cs-CZ" sz="2300" dirty="0"/>
          </a:p>
          <a:p>
            <a:r>
              <a:rPr lang="cs-CZ" sz="2300" dirty="0">
                <a:hlinkClick r:id="rId5"/>
              </a:rPr>
              <a:t>http://</a:t>
            </a:r>
            <a:r>
              <a:rPr lang="cs-CZ" sz="2300" dirty="0" smtClean="0">
                <a:hlinkClick r:id="rId5"/>
              </a:rPr>
              <a:t>upload.wikimedia.org/wikipedia/commons/thumb/b/be/Pygoscelis_papua.jpg/88px-Pygoscelis_papua.jpg</a:t>
            </a:r>
            <a:endParaRPr lang="cs-CZ" sz="2300" dirty="0" smtClean="0"/>
          </a:p>
          <a:p>
            <a:r>
              <a:rPr lang="cs-CZ" sz="2300" dirty="0">
                <a:hlinkClick r:id="rId6"/>
              </a:rPr>
              <a:t>http://</a:t>
            </a:r>
            <a:r>
              <a:rPr lang="cs-CZ" sz="2300" dirty="0" smtClean="0">
                <a:hlinkClick r:id="rId6"/>
              </a:rPr>
              <a:t>upload.wikimedia.org/wikipedia/commons/thumb/7/79/Himalayas.jpg/350px-Himalayas.jpg</a:t>
            </a:r>
            <a:endParaRPr lang="cs-CZ" sz="2300" dirty="0" smtClean="0"/>
          </a:p>
          <a:p>
            <a:r>
              <a:rPr lang="cs-CZ" sz="2300" dirty="0">
                <a:hlinkClick r:id="rId7"/>
              </a:rPr>
              <a:t>http://</a:t>
            </a:r>
            <a:r>
              <a:rPr lang="cs-CZ" sz="2300" dirty="0" smtClean="0">
                <a:hlinkClick r:id="rId7"/>
              </a:rPr>
              <a:t>upload.wikimedia.org/wikipedia/commons/thumb/1/12/Grosser_Aletschgletscher_3178.JPG/350px-Grosser_Aletschgletscher_3178.JPG</a:t>
            </a:r>
            <a:endParaRPr lang="cs-CZ" sz="2300" dirty="0" smtClean="0"/>
          </a:p>
          <a:p>
            <a:r>
              <a:rPr lang="cs-CZ" sz="2300" dirty="0">
                <a:hlinkClick r:id="rId8"/>
              </a:rPr>
              <a:t>http://</a:t>
            </a:r>
            <a:r>
              <a:rPr lang="cs-CZ" sz="2300" dirty="0" smtClean="0">
                <a:hlinkClick r:id="rId8"/>
              </a:rPr>
              <a:t>upload.wikimedia.org/wikipedia/commons/thumb/c/cc/Cancun_1600.jpg/220px-Cancun_1600.jpg</a:t>
            </a:r>
            <a:endParaRPr lang="cs-CZ" sz="2300" dirty="0" smtClean="0"/>
          </a:p>
          <a:p>
            <a:r>
              <a:rPr lang="cs-CZ" sz="2300" dirty="0">
                <a:hlinkClick r:id="rId9"/>
              </a:rPr>
              <a:t>http://</a:t>
            </a:r>
            <a:r>
              <a:rPr lang="cs-CZ" sz="2300" dirty="0" smtClean="0">
                <a:hlinkClick r:id="rId9"/>
              </a:rPr>
              <a:t>upload.wikimedia.org/wikipedia/commons/thumb/a/a6/Bottlenose_Dolphin_KSC04pd0178.jpg/220px-Bottlenose_Dolphin_KSC04pd0178.jpg</a:t>
            </a:r>
            <a:endParaRPr lang="cs-CZ" sz="2300" dirty="0" smtClean="0"/>
          </a:p>
          <a:p>
            <a:r>
              <a:rPr lang="cs-CZ" sz="2300" dirty="0">
                <a:hlinkClick r:id="rId10"/>
              </a:rPr>
              <a:t>http://</a:t>
            </a:r>
            <a:r>
              <a:rPr lang="cs-CZ" sz="2300" dirty="0" smtClean="0">
                <a:hlinkClick r:id="rId10"/>
              </a:rPr>
              <a:t>upload.wikimedia.org/wikipedia/commons/thumb/8/82/Group_of_Pterophyllum_Altum.jpg/300px-Group_of_Pterophyllum_Altum.jpg</a:t>
            </a:r>
            <a:endParaRPr lang="cs-CZ" sz="2300" dirty="0" smtClean="0"/>
          </a:p>
          <a:p>
            <a:r>
              <a:rPr lang="cs-CZ" sz="2300" dirty="0">
                <a:hlinkClick r:id="rId11"/>
              </a:rPr>
              <a:t>http://</a:t>
            </a:r>
            <a:r>
              <a:rPr lang="cs-CZ" sz="2300" dirty="0" smtClean="0">
                <a:hlinkClick r:id="rId11"/>
              </a:rPr>
              <a:t>upload.wikimedia.org/wikipedia/commons/thumb/7/77/Big-eared-townsend-fledermaus.jpg/258px-Big-eared-townsend-fledermaus.jpg</a:t>
            </a:r>
            <a:endParaRPr lang="cs-CZ" sz="2300" dirty="0" smtClean="0"/>
          </a:p>
          <a:p>
            <a:r>
              <a:rPr lang="cs-CZ" sz="2300" dirty="0">
                <a:hlinkClick r:id="rId12"/>
              </a:rPr>
              <a:t>http://</a:t>
            </a:r>
            <a:r>
              <a:rPr lang="cs-CZ" sz="2300" dirty="0" smtClean="0">
                <a:hlinkClick r:id="rId12"/>
              </a:rPr>
              <a:t>upload.wikimedia.org/wikipedia/commons/thumb/0/02/Lechuguilla_Cave_Pearlsian_Gulf.jpg/300px-Lechuguilla_Cave_Pearlsian_Gulf.jpg</a:t>
            </a: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 smtClean="0"/>
          </a:p>
          <a:p>
            <a:endParaRPr lang="cs-CZ" sz="2300" dirty="0"/>
          </a:p>
          <a:p>
            <a:endParaRPr lang="cs-CZ" sz="2300" dirty="0" smtClean="0"/>
          </a:p>
          <a:p>
            <a:pPr marL="0" indent="0">
              <a:buNone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758936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688</TotalTime>
  <Words>898</Words>
  <Application>Microsoft Office PowerPoint</Application>
  <PresentationFormat>Předvádění na obrazovce (4:3)</PresentationFormat>
  <Paragraphs>211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Rozmanitost podmínek života  na Zemi</vt:lpstr>
      <vt:lpstr>Prezentace aplikace PowerPoint</vt:lpstr>
      <vt:lpstr>Rozmanitost podmínek života</vt:lpstr>
      <vt:lpstr>Rozmanitost podmínek života</vt:lpstr>
      <vt:lpstr>Rozmanitost podmínek života</vt:lpstr>
      <vt:lpstr>Rozmanitost podmínek života</vt:lpstr>
      <vt:lpstr>Rozmanitost podmínek života</vt:lpstr>
      <vt:lpstr>Rozmanitost podmínek života</vt:lpstr>
      <vt:lpstr>Rozmanitost podmínek života</vt:lpstr>
      <vt:lpstr>Rozmanitost podmínek života</vt:lpstr>
      <vt:lpstr>Rozmanitost podmínek života</vt:lpstr>
      <vt:lpstr>Mgr. Renáta Jehličková 8. dubna 2012 Určeno pro 4.ročník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Rozmanitost podmínek života  na Zemi</dc:title>
  <dc:creator>Renata Jehličková</dc:creator>
  <cp:lastModifiedBy>Jehličková Renáta</cp:lastModifiedBy>
  <cp:revision>85</cp:revision>
  <dcterms:created xsi:type="dcterms:W3CDTF">2012-04-06T23:46:13Z</dcterms:created>
  <dcterms:modified xsi:type="dcterms:W3CDTF">2012-06-29T08:44:06Z</dcterms:modified>
</cp:coreProperties>
</file>