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1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023E4-098D-4D62-8A7B-B53D31482A0B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C168B-3465-49A2-AE36-B1A1B99ABE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68972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023E4-098D-4D62-8A7B-B53D31482A0B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C168B-3465-49A2-AE36-B1A1B99ABE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7569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023E4-098D-4D62-8A7B-B53D31482A0B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C168B-3465-49A2-AE36-B1A1B99ABE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1888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023E4-098D-4D62-8A7B-B53D31482A0B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C168B-3465-49A2-AE36-B1A1B99ABE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2961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023E4-098D-4D62-8A7B-B53D31482A0B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C168B-3465-49A2-AE36-B1A1B99ABE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6448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023E4-098D-4D62-8A7B-B53D31482A0B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C168B-3465-49A2-AE36-B1A1B99ABE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2531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023E4-098D-4D62-8A7B-B53D31482A0B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C168B-3465-49A2-AE36-B1A1B99ABE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9238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023E4-098D-4D62-8A7B-B53D31482A0B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C168B-3465-49A2-AE36-B1A1B99ABE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3764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023E4-098D-4D62-8A7B-B53D31482A0B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C168B-3465-49A2-AE36-B1A1B99ABE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4785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023E4-098D-4D62-8A7B-B53D31482A0B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C168B-3465-49A2-AE36-B1A1B99ABE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0182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023E4-098D-4D62-8A7B-B53D31482A0B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C168B-3465-49A2-AE36-B1A1B99ABE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655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023E4-098D-4D62-8A7B-B53D31482A0B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C168B-3465-49A2-AE36-B1A1B99ABE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8965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P%C5%99%C3%ADrodn%C3%AD_rovnov%C3%A1h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cs.wikipedia.org/wiki/K%C5%AFrovec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e/ec/Trap_on_bark_beetle_(1).jpg/220px-Trap_on_bark_beetle_(1).jpg" TargetMode="External"/><Relationship Id="rId2" Type="http://schemas.openxmlformats.org/officeDocument/2006/relationships/hyperlink" Target="http://upload.wikimedia.org/wikipedia/commons/thumb/d/d4/Ips_typographus_3_bialowieza_forest_beentree.jpg/250px-Ips_typographus_3_bialowieza_forest_beentree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thumb/8/85/Bark_beetle_gallery.jpg/120px-Bark_beetle_galler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8064896" cy="1470025"/>
          </a:xfrm>
        </p:spPr>
        <p:txBody>
          <a:bodyPr>
            <a:normAutofit fontScale="90000"/>
          </a:bodyPr>
          <a:lstStyle/>
          <a:p>
            <a:pPr lvl="0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Rovnováha v přírodě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132856"/>
            <a:ext cx="7344816" cy="4392488"/>
          </a:xfrm>
        </p:spPr>
        <p:txBody>
          <a:bodyPr>
            <a:normAutofit/>
          </a:bodyPr>
          <a:lstStyle/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Autor:  Mgr. Renáta Jehličková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Název:  VY_32_INOVACE_10_B_13_ROVNOVÁHA V PŘÍRODĚ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Téma:  ROZMANITOST PŘÍRODY 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Číslo projektu</a:t>
            </a:r>
            <a:r>
              <a:rPr lang="cs-CZ" sz="2300" dirty="0">
                <a:solidFill>
                  <a:schemeClr val="tx1"/>
                </a:solidFill>
              </a:rPr>
              <a:t>: CZ.1.07/1.4.00/21.2131</a:t>
            </a: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157192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915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7048675"/>
              </p:ext>
            </p:extLst>
          </p:nvPr>
        </p:nvGraphicFramePr>
        <p:xfrm>
          <a:off x="1187624" y="1628800"/>
          <a:ext cx="6834212" cy="3920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Renáta</a:t>
                      </a:r>
                      <a:r>
                        <a:rPr lang="cs-CZ" baseline="0" dirty="0" smtClean="0"/>
                        <a:t> Jehličková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13. dubna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28.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května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IV.B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Přírodověda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Rozmanitost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přírody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Rovnováha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v přírodě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674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přírodní rovnováha, kyslík, atmosféra, potravní řetězec, choroby, podmínky prostředí, životní prostředí, kůrovec, kůrovcová kalamita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027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Rovnováha v přírodě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Příroda se neustále mění, ale dokáže se sama udržovat – </a:t>
            </a:r>
          </a:p>
          <a:p>
            <a:pPr marL="0" indent="0">
              <a:buNone/>
            </a:pPr>
            <a:r>
              <a:rPr lang="cs-CZ" sz="2500" b="1" dirty="0" smtClean="0"/>
              <a:t> </a:t>
            </a:r>
            <a:r>
              <a:rPr lang="cs-CZ" sz="2500" b="1" dirty="0" smtClean="0">
                <a:hlinkClick r:id="rId2"/>
              </a:rPr>
              <a:t>přírodní rovnováha</a:t>
            </a:r>
            <a:r>
              <a:rPr lang="cs-CZ" sz="2500" b="1" dirty="0" smtClean="0"/>
              <a:t>:</a:t>
            </a:r>
          </a:p>
          <a:p>
            <a:pPr marL="0" indent="0">
              <a:buNone/>
            </a:pPr>
            <a:endParaRPr lang="cs-CZ" sz="2500" b="1" dirty="0" smtClean="0"/>
          </a:p>
          <a:p>
            <a:pPr marL="0" indent="0">
              <a:buNone/>
            </a:pPr>
            <a:r>
              <a:rPr lang="cs-CZ" sz="2500" b="1" dirty="0" smtClean="0"/>
              <a:t>1.   příklad – kyslík v atmosféře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po čase se přestalo jeho množství zvyšovat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vyrovnalo se množství kyslíku spotřebovaného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organismy s množstvím vyprodukovaným rostlinami</a:t>
            </a:r>
          </a:p>
          <a:p>
            <a:pPr marL="0" indent="0">
              <a:buNone/>
            </a:pPr>
            <a:endParaRPr lang="cs-CZ" sz="2500" dirty="0" smtClean="0"/>
          </a:p>
          <a:p>
            <a:pPr marL="457200" indent="-457200">
              <a:buAutoNum type="arabicPeriod" startAt="2"/>
            </a:pPr>
            <a:r>
              <a:rPr lang="cs-CZ" sz="2500" b="1" dirty="0" smtClean="0"/>
              <a:t>příklad – počet zvířat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počty jedinců určitého druhu se příliš nemění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rodí se mláďata, avšak další jedinci umírají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(potravní řetězec, choroby, podmínky prostředí)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033182" y="3148607"/>
            <a:ext cx="50405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2025135" y="3614936"/>
            <a:ext cx="50405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2010621" y="5448718"/>
            <a:ext cx="50405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2025135" y="5874685"/>
            <a:ext cx="50405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783524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Rovnováha v přírodě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Příroda je složitý a propojený celek, který je v rovnováze!</a:t>
            </a:r>
          </a:p>
          <a:p>
            <a:pPr marL="0" indent="0">
              <a:buNone/>
            </a:pPr>
            <a:endParaRPr lang="cs-CZ" sz="2500" i="1" dirty="0"/>
          </a:p>
          <a:p>
            <a:pPr marL="0" indent="0">
              <a:buNone/>
            </a:pPr>
            <a:r>
              <a:rPr lang="cs-CZ" sz="2500" b="1" dirty="0" smtClean="0"/>
              <a:t>Při narušení rovnováhy</a:t>
            </a:r>
            <a:r>
              <a:rPr lang="cs-CZ" sz="2500" dirty="0" smtClean="0"/>
              <a:t>            do určité míry se příroda dokáže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           sama vyrovnat</a:t>
            </a:r>
          </a:p>
          <a:p>
            <a:pPr marL="0" indent="0">
              <a:buNone/>
            </a:pPr>
            <a:r>
              <a:rPr lang="cs-CZ" sz="2500" dirty="0" smtClean="0"/>
              <a:t>(člověk však nesmí přírodu narušovat příliš ničením životního 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prostředí          např. kůrovcová kalamita v lesích)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dirty="0" smtClean="0"/>
              <a:t>     </a:t>
            </a:r>
            <a:r>
              <a:rPr lang="cs-CZ" sz="2500" i="1" dirty="0" smtClean="0">
                <a:hlinkClick r:id="rId2"/>
              </a:rPr>
              <a:t>kůrovec</a:t>
            </a:r>
            <a:r>
              <a:rPr lang="cs-CZ" sz="2500" i="1" dirty="0" smtClean="0"/>
              <a:t>  (brouk)              lapač kůrovce       cestičky kůrovce (dub)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419872" y="2232585"/>
            <a:ext cx="64807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1612617" y="3603419"/>
            <a:ext cx="57606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39" y="3861048"/>
            <a:ext cx="2776904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45" y="3867494"/>
            <a:ext cx="1714220" cy="2225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5629" y="3867494"/>
            <a:ext cx="2775715" cy="2225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913919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b="1" dirty="0" smtClean="0"/>
              <a:t>Rovnováha v přírodě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Odpovězte na otázky:</a:t>
            </a:r>
          </a:p>
          <a:p>
            <a:pPr marL="0" indent="0">
              <a:buNone/>
            </a:pPr>
            <a:endParaRPr lang="cs-CZ" sz="2500" i="1" dirty="0"/>
          </a:p>
          <a:p>
            <a:pPr marL="0" indent="0">
              <a:buNone/>
            </a:pPr>
            <a:r>
              <a:rPr lang="cs-CZ" sz="2500" dirty="0" smtClean="0"/>
              <a:t>Proč dochází v přírodě k neustálým změnám?</a:t>
            </a:r>
          </a:p>
          <a:p>
            <a:pPr marL="0" indent="0">
              <a:buNone/>
            </a:pPr>
            <a:r>
              <a:rPr lang="cs-CZ" sz="2500" dirty="0" smtClean="0"/>
              <a:t>Proč je rovnováha v přírodě tak důležitá?</a:t>
            </a:r>
          </a:p>
          <a:p>
            <a:pPr marL="0" indent="0">
              <a:buNone/>
            </a:pPr>
            <a:r>
              <a:rPr lang="cs-CZ" sz="2500" dirty="0" smtClean="0"/>
              <a:t>Znáte nějaké příklady přírodní rovnováhy?</a:t>
            </a:r>
          </a:p>
          <a:p>
            <a:pPr marL="0" indent="0">
              <a:buNone/>
            </a:pPr>
            <a:r>
              <a:rPr lang="cs-CZ" sz="2500" dirty="0" smtClean="0"/>
              <a:t>Jak zasahují do rovnováhy v přírodě lidé? </a:t>
            </a:r>
          </a:p>
          <a:p>
            <a:pPr marL="0" indent="0">
              <a:buNone/>
            </a:pPr>
            <a:r>
              <a:rPr lang="cs-CZ" sz="2500" dirty="0" smtClean="0"/>
              <a:t>K čemu jejich zásahy vedou?</a:t>
            </a:r>
          </a:p>
          <a:p>
            <a:pPr marL="0" indent="0">
              <a:buNone/>
            </a:pPr>
            <a:endParaRPr lang="cs-CZ" sz="2500" dirty="0" smtClean="0"/>
          </a:p>
        </p:txBody>
      </p:sp>
    </p:spTree>
    <p:extLst>
      <p:ext uri="{BB962C8B-B14F-4D97-AF65-F5344CB8AC3E}">
        <p14:creationId xmlns:p14="http://schemas.microsoft.com/office/powerpoint/2010/main" val="198913919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300" dirty="0">
                <a:solidFill>
                  <a:prstClr val="black"/>
                </a:solidFill>
              </a:rPr>
              <a:t>Mgr. Renáta Jehličková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 smtClean="0">
                <a:solidFill>
                  <a:prstClr val="black"/>
                </a:solidFill>
              </a:rPr>
              <a:t>13. dubna </a:t>
            </a:r>
            <a:r>
              <a:rPr lang="cs-CZ" sz="2300" dirty="0">
                <a:solidFill>
                  <a:prstClr val="black"/>
                </a:solidFill>
              </a:rPr>
              <a:t>2012</a:t>
            </a:r>
            <a:br>
              <a:rPr lang="cs-CZ" sz="2300" dirty="0">
                <a:solidFill>
                  <a:prstClr val="black"/>
                </a:solidFill>
              </a:rPr>
            </a:br>
            <a:r>
              <a:rPr lang="cs-CZ" sz="2300" dirty="0">
                <a:solidFill>
                  <a:prstClr val="black"/>
                </a:solidFill>
              </a:rPr>
              <a:t>Určeno pro </a:t>
            </a:r>
            <a:r>
              <a:rPr lang="cs-CZ" sz="2300" dirty="0" smtClean="0">
                <a:solidFill>
                  <a:prstClr val="black"/>
                </a:solidFill>
              </a:rPr>
              <a:t>4.ročník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00200"/>
            <a:ext cx="8352928" cy="45259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ANOTACE</a:t>
            </a:r>
            <a:endParaRPr lang="cs-CZ" sz="2300" b="1" u="sng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b="1" u="sng" dirty="0">
                <a:solidFill>
                  <a:prstClr val="black"/>
                </a:solidFill>
              </a:rPr>
              <a:t>Výklad</a:t>
            </a:r>
          </a:p>
          <a:p>
            <a:pPr lvl="0">
              <a:buFontTx/>
              <a:buChar char="-"/>
            </a:pPr>
            <a:r>
              <a:rPr lang="cs-CZ" sz="2300" dirty="0" smtClean="0">
                <a:solidFill>
                  <a:prstClr val="black"/>
                </a:solidFill>
              </a:rPr>
              <a:t>Vysvětlení pojmu přírodní rovnováha a uvedení jejích příkladů</a:t>
            </a:r>
          </a:p>
          <a:p>
            <a:pPr lvl="0">
              <a:buFontTx/>
              <a:buChar char="-"/>
            </a:pPr>
            <a:r>
              <a:rPr lang="cs-CZ" sz="2300" dirty="0" smtClean="0">
                <a:solidFill>
                  <a:prstClr val="black"/>
                </a:solidFill>
              </a:rPr>
              <a:t>Popis kůrovce jako příkladu zásahu člověka do přírody</a:t>
            </a:r>
          </a:p>
          <a:p>
            <a:pPr marL="0" lvl="0" indent="0">
              <a:buNone/>
            </a:pPr>
            <a:endParaRPr lang="cs-CZ" sz="2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300" b="1" u="sng" dirty="0" smtClean="0">
                <a:solidFill>
                  <a:prstClr val="black"/>
                </a:solidFill>
              </a:rPr>
              <a:t>Praktické činnosti</a:t>
            </a: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– odpovědi na otázky jako kontrola zapamatování</a:t>
            </a:r>
          </a:p>
          <a:p>
            <a:pPr marL="0" lvl="0" indent="0">
              <a:buNone/>
            </a:pPr>
            <a:r>
              <a:rPr lang="cs-CZ" sz="2300" dirty="0">
                <a:solidFill>
                  <a:prstClr val="black"/>
                </a:solidFill>
              </a:rPr>
              <a:t> </a:t>
            </a:r>
            <a:r>
              <a:rPr lang="cs-CZ" sz="2300" dirty="0" smtClean="0">
                <a:solidFill>
                  <a:prstClr val="black"/>
                </a:solidFill>
              </a:rPr>
              <a:t>                                   si učiva</a:t>
            </a:r>
            <a:endParaRPr lang="cs-CZ" sz="23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318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300" dirty="0" smtClean="0"/>
              <a:t>Obrázky a webové stránky z internetu na hypertextových odkazech.</a:t>
            </a:r>
          </a:p>
          <a:p>
            <a:pPr marL="0" indent="0">
              <a:buNone/>
            </a:pPr>
            <a:r>
              <a:rPr lang="cs-CZ" sz="2300" dirty="0" smtClean="0"/>
              <a:t>Prezentace obsahuje animace.</a:t>
            </a:r>
          </a:p>
          <a:p>
            <a:pPr marL="0" indent="0">
              <a:buNone/>
            </a:pPr>
            <a:r>
              <a:rPr lang="cs-CZ" sz="2300" dirty="0" smtClean="0"/>
              <a:t>Výukový materiál doplňující učebnici:</a:t>
            </a:r>
          </a:p>
          <a:p>
            <a:pPr marL="0" indent="0">
              <a:buNone/>
            </a:pPr>
            <a:r>
              <a:rPr lang="cs-CZ" sz="2300" dirty="0"/>
              <a:t>Dančák, Martin, Mgr., PhD.: Rozmanitost přírody: Člověk a jeho svět. Učebnice pro 4.a 5. ročník základní školy. </a:t>
            </a:r>
            <a:r>
              <a:rPr lang="cs-CZ" sz="2300" dirty="0" err="1"/>
              <a:t>Prodos</a:t>
            </a:r>
            <a:r>
              <a:rPr lang="cs-CZ" sz="2300" dirty="0"/>
              <a:t> spol. s. r. o., pedagogické nakladatelství. Kollárovo nám. 7, 722 00 Olomouc, 2010. Modrá řada učebnic. ISBN </a:t>
            </a:r>
            <a:r>
              <a:rPr lang="cs-CZ" sz="2300" dirty="0" smtClean="0"/>
              <a:t>978-80-7230-227-7</a:t>
            </a:r>
          </a:p>
          <a:p>
            <a:r>
              <a:rPr lang="cs-CZ" sz="2300" dirty="0">
                <a:hlinkClick r:id="rId2"/>
              </a:rPr>
              <a:t>http://</a:t>
            </a:r>
            <a:r>
              <a:rPr lang="cs-CZ" sz="2300" dirty="0" smtClean="0">
                <a:hlinkClick r:id="rId2"/>
              </a:rPr>
              <a:t>upload.wikimedia.org/wikipedia/commons/thumb/d/d4/Ips_typographus_3_bialowieza_forest_beentree.jpg/250px-Ips_typographus_3_bialowieza_forest_beentree.jpg</a:t>
            </a:r>
            <a:endParaRPr lang="cs-CZ" sz="2300" dirty="0" smtClean="0"/>
          </a:p>
          <a:p>
            <a:r>
              <a:rPr lang="cs-CZ" sz="2300" dirty="0">
                <a:hlinkClick r:id="rId3"/>
              </a:rPr>
              <a:t>http://upload.wikimedia.org/wikipedia/commons/thumb/e/ec/Trap_on_bark_beetle_%281%29.jpg/220px-Trap_on_bark_beetle_%</a:t>
            </a:r>
            <a:r>
              <a:rPr lang="cs-CZ" sz="2300" dirty="0" smtClean="0">
                <a:hlinkClick r:id="rId3"/>
              </a:rPr>
              <a:t>281%29.jpg</a:t>
            </a:r>
            <a:endParaRPr lang="cs-CZ" sz="2300" dirty="0" smtClean="0"/>
          </a:p>
          <a:p>
            <a:r>
              <a:rPr lang="cs-CZ" sz="2300" dirty="0">
                <a:hlinkClick r:id="rId4"/>
              </a:rPr>
              <a:t>http://</a:t>
            </a:r>
            <a:r>
              <a:rPr lang="cs-CZ" sz="2300" dirty="0" smtClean="0">
                <a:hlinkClick r:id="rId4"/>
              </a:rPr>
              <a:t>upload.wikimedia.org/wikipedia/commons/thumb/8/85/Bark_beetle_gallery.jpg/120px-Bark_beetle_gallery.jpg</a:t>
            </a:r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 smtClean="0"/>
          </a:p>
          <a:p>
            <a:endParaRPr lang="cs-CZ" sz="2300" dirty="0"/>
          </a:p>
          <a:p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152432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386</Words>
  <Application>Microsoft Office PowerPoint</Application>
  <PresentationFormat>Předvádění na obrazovce (4:3)</PresentationFormat>
  <Paragraphs>88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 Rovnováha v přírodě </vt:lpstr>
      <vt:lpstr>Prezentace aplikace PowerPoint</vt:lpstr>
      <vt:lpstr>Rovnováha v přírodě</vt:lpstr>
      <vt:lpstr>Rovnováha v přírodě</vt:lpstr>
      <vt:lpstr>Rovnováha v přírodě</vt:lpstr>
      <vt:lpstr>Mgr. Renáta Jehličková 13. dubna 2012 Určeno pro 4.ročník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Rovnováha v přírodě </dc:title>
  <dc:creator>Renata Jehličková</dc:creator>
  <cp:lastModifiedBy>Renata Jehličková</cp:lastModifiedBy>
  <cp:revision>38</cp:revision>
  <dcterms:created xsi:type="dcterms:W3CDTF">2012-04-07T00:01:33Z</dcterms:created>
  <dcterms:modified xsi:type="dcterms:W3CDTF">2012-06-28T20:26:46Z</dcterms:modified>
</cp:coreProperties>
</file>